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8.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0.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3.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4.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5.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2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7.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064" r:id="rId2"/>
    <p:sldMasterId id="2147484148" r:id="rId3"/>
    <p:sldMasterId id="2147484162" r:id="rId4"/>
    <p:sldMasterId id="2147484214" r:id="rId5"/>
    <p:sldMasterId id="2147484230" r:id="rId6"/>
    <p:sldMasterId id="2147484294" r:id="rId7"/>
    <p:sldMasterId id="2147484326" r:id="rId8"/>
    <p:sldMasterId id="2147484342" r:id="rId9"/>
    <p:sldMasterId id="2147484358" r:id="rId10"/>
    <p:sldMasterId id="2147484374" r:id="rId11"/>
    <p:sldMasterId id="2147484406" r:id="rId12"/>
    <p:sldMasterId id="2147484422" r:id="rId13"/>
    <p:sldMasterId id="2147484434" r:id="rId14"/>
    <p:sldMasterId id="2147484472" r:id="rId15"/>
    <p:sldMasterId id="2147484488" r:id="rId16"/>
    <p:sldMasterId id="2147484505" r:id="rId17"/>
    <p:sldMasterId id="2147484545" r:id="rId18"/>
    <p:sldMasterId id="2147484557" r:id="rId19"/>
    <p:sldMasterId id="2147484584" r:id="rId20"/>
    <p:sldMasterId id="2147484644" r:id="rId21"/>
    <p:sldMasterId id="2147484673" r:id="rId22"/>
    <p:sldMasterId id="2147484704" r:id="rId23"/>
    <p:sldMasterId id="2147484716" r:id="rId24"/>
    <p:sldMasterId id="2147484744" r:id="rId25"/>
    <p:sldMasterId id="2147484785" r:id="rId26"/>
    <p:sldMasterId id="2147484797" r:id="rId27"/>
    <p:sldMasterId id="2147484809" r:id="rId28"/>
  </p:sldMasterIdLst>
  <p:notesMasterIdLst>
    <p:notesMasterId r:id="rId126"/>
  </p:notesMasterIdLst>
  <p:sldIdLst>
    <p:sldId id="256" r:id="rId29"/>
    <p:sldId id="512" r:id="rId30"/>
    <p:sldId id="648" r:id="rId31"/>
    <p:sldId id="647" r:id="rId32"/>
    <p:sldId id="503" r:id="rId33"/>
    <p:sldId id="524" r:id="rId34"/>
    <p:sldId id="468" r:id="rId35"/>
    <p:sldId id="526" r:id="rId36"/>
    <p:sldId id="501" r:id="rId37"/>
    <p:sldId id="649" r:id="rId38"/>
    <p:sldId id="527" r:id="rId39"/>
    <p:sldId id="529" r:id="rId40"/>
    <p:sldId id="530" r:id="rId41"/>
    <p:sldId id="531" r:id="rId42"/>
    <p:sldId id="535" r:id="rId43"/>
    <p:sldId id="534" r:id="rId44"/>
    <p:sldId id="542" r:id="rId45"/>
    <p:sldId id="559" r:id="rId46"/>
    <p:sldId id="504" r:id="rId47"/>
    <p:sldId id="558" r:id="rId48"/>
    <p:sldId id="543" r:id="rId49"/>
    <p:sldId id="652" r:id="rId50"/>
    <p:sldId id="550" r:id="rId51"/>
    <p:sldId id="541" r:id="rId52"/>
    <p:sldId id="401" r:id="rId53"/>
    <p:sldId id="470" r:id="rId54"/>
    <p:sldId id="472" r:id="rId55"/>
    <p:sldId id="521" r:id="rId56"/>
    <p:sldId id="471" r:id="rId57"/>
    <p:sldId id="522" r:id="rId58"/>
    <p:sldId id="523" r:id="rId59"/>
    <p:sldId id="407" r:id="rId60"/>
    <p:sldId id="644" r:id="rId61"/>
    <p:sldId id="505" r:id="rId62"/>
    <p:sldId id="650" r:id="rId63"/>
    <p:sldId id="551" r:id="rId64"/>
    <p:sldId id="651" r:id="rId65"/>
    <p:sldId id="653" r:id="rId66"/>
    <p:sldId id="654" r:id="rId67"/>
    <p:sldId id="568" r:id="rId68"/>
    <p:sldId id="571" r:id="rId69"/>
    <p:sldId id="566" r:id="rId70"/>
    <p:sldId id="579" r:id="rId71"/>
    <p:sldId id="580" r:id="rId72"/>
    <p:sldId id="655" r:id="rId73"/>
    <p:sldId id="656" r:id="rId74"/>
    <p:sldId id="657" r:id="rId75"/>
    <p:sldId id="584" r:id="rId76"/>
    <p:sldId id="585" r:id="rId77"/>
    <p:sldId id="658" r:id="rId78"/>
    <p:sldId id="406" r:id="rId79"/>
    <p:sldId id="560" r:id="rId80"/>
    <p:sldId id="552" r:id="rId81"/>
    <p:sldId id="659" r:id="rId82"/>
    <p:sldId id="660" r:id="rId83"/>
    <p:sldId id="474" r:id="rId84"/>
    <p:sldId id="593" r:id="rId85"/>
    <p:sldId id="594" r:id="rId86"/>
    <p:sldId id="595" r:id="rId87"/>
    <p:sldId id="596" r:id="rId88"/>
    <p:sldId id="597" r:id="rId89"/>
    <p:sldId id="598" r:id="rId90"/>
    <p:sldId id="599" r:id="rId91"/>
    <p:sldId id="600" r:id="rId92"/>
    <p:sldId id="601" r:id="rId93"/>
    <p:sldId id="602" r:id="rId94"/>
    <p:sldId id="603" r:id="rId95"/>
    <p:sldId id="605" r:id="rId96"/>
    <p:sldId id="606" r:id="rId97"/>
    <p:sldId id="608" r:id="rId98"/>
    <p:sldId id="609" r:id="rId99"/>
    <p:sldId id="611" r:id="rId100"/>
    <p:sldId id="389" r:id="rId101"/>
    <p:sldId id="614" r:id="rId102"/>
    <p:sldId id="616" r:id="rId103"/>
    <p:sldId id="621" r:id="rId104"/>
    <p:sldId id="623" r:id="rId105"/>
    <p:sldId id="624" r:id="rId106"/>
    <p:sldId id="662" r:id="rId107"/>
    <p:sldId id="627" r:id="rId108"/>
    <p:sldId id="629" r:id="rId109"/>
    <p:sldId id="663" r:id="rId110"/>
    <p:sldId id="617" r:id="rId111"/>
    <p:sldId id="630" r:id="rId112"/>
    <p:sldId id="631" r:id="rId113"/>
    <p:sldId id="632" r:id="rId114"/>
    <p:sldId id="637" r:id="rId115"/>
    <p:sldId id="664" r:id="rId116"/>
    <p:sldId id="510" r:id="rId117"/>
    <p:sldId id="642" r:id="rId118"/>
    <p:sldId id="511" r:id="rId119"/>
    <p:sldId id="645" r:id="rId120"/>
    <p:sldId id="665" r:id="rId121"/>
    <p:sldId id="634" r:id="rId122"/>
    <p:sldId id="410" r:id="rId123"/>
    <p:sldId id="259" r:id="rId124"/>
    <p:sldId id="646"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CCECFF"/>
    <a:srgbClr val="CCFFFF"/>
    <a:srgbClr val="417764"/>
    <a:srgbClr val="996633"/>
    <a:srgbClr val="669900"/>
    <a:srgbClr val="339966"/>
    <a:srgbClr val="DE7C00"/>
    <a:srgbClr val="CC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54" autoAdjust="0"/>
    <p:restoredTop sz="90278" autoAdjust="0"/>
  </p:normalViewPr>
  <p:slideViewPr>
    <p:cSldViewPr>
      <p:cViewPr varScale="1">
        <p:scale>
          <a:sx n="114" d="100"/>
          <a:sy n="114" d="100"/>
        </p:scale>
        <p:origin x="1134" y="114"/>
      </p:cViewPr>
      <p:guideLst>
        <p:guide orient="horz" pos="2160"/>
        <p:guide pos="2880"/>
      </p:guideLst>
    </p:cSldViewPr>
  </p:slideViewPr>
  <p:outlineViewPr>
    <p:cViewPr>
      <p:scale>
        <a:sx n="33" d="100"/>
        <a:sy n="33" d="100"/>
      </p:scale>
      <p:origin x="0" y="-1170"/>
    </p:cViewPr>
  </p:outlineViewPr>
  <p:notesTextViewPr>
    <p:cViewPr>
      <p:scale>
        <a:sx n="3" d="2"/>
        <a:sy n="3" d="2"/>
      </p:scale>
      <p:origin x="0" y="0"/>
    </p:cViewPr>
  </p:notesTextViewPr>
  <p:sorterViewPr>
    <p:cViewPr varScale="1">
      <p:scale>
        <a:sx n="1" d="1"/>
        <a:sy n="1" d="1"/>
      </p:scale>
      <p:origin x="0" y="-18726"/>
    </p:cViewPr>
  </p:sorterViewPr>
  <p:notesViewPr>
    <p:cSldViewPr>
      <p:cViewPr varScale="1">
        <p:scale>
          <a:sx n="86" d="100"/>
          <a:sy n="86"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13" Type="http://schemas.openxmlformats.org/officeDocument/2006/relationships/slide" Target="slides/slide85.xml"/><Relationship Id="rId118" Type="http://schemas.openxmlformats.org/officeDocument/2006/relationships/slide" Target="slides/slide90.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slide" Target="slides/slide88.xml"/><Relationship Id="rId124" Type="http://schemas.openxmlformats.org/officeDocument/2006/relationships/slide" Target="slides/slide96.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61" Type="http://schemas.openxmlformats.org/officeDocument/2006/relationships/slide" Target="slides/slide33.xml"/><Relationship Id="rId82"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0A332A-BE87-4791-B5E4-B1C2467688A4}" type="datetimeFigureOut">
              <a:rPr lang="en-US" smtClean="0"/>
              <a:pPr/>
              <a:t>4/9/2018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1C0F0-B4A8-421C-BCA5-E14825C90EBC}" type="slidenum">
              <a:rPr lang="en-US" smtClean="0"/>
              <a:pPr/>
              <a:t>‹#›</a:t>
            </a:fld>
            <a:endParaRPr lang="en-US"/>
          </a:p>
        </p:txBody>
      </p:sp>
    </p:spTree>
    <p:extLst>
      <p:ext uri="{BB962C8B-B14F-4D97-AF65-F5344CB8AC3E}">
        <p14:creationId xmlns:p14="http://schemas.microsoft.com/office/powerpoint/2010/main" val="128779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E1C0F0-B4A8-421C-BCA5-E14825C90EBC}" type="slidenum">
              <a:rPr lang="en-US" smtClean="0"/>
              <a:pPr/>
              <a:t>1</a:t>
            </a:fld>
            <a:endParaRPr lang="en-US"/>
          </a:p>
        </p:txBody>
      </p:sp>
    </p:spTree>
    <p:extLst>
      <p:ext uri="{BB962C8B-B14F-4D97-AF65-F5344CB8AC3E}">
        <p14:creationId xmlns:p14="http://schemas.microsoft.com/office/powerpoint/2010/main" val="383965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6BB284-D6BC-46AD-A4F5-806E64F051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Data tough to come by, but here is best estimate</a:t>
            </a:r>
          </a:p>
        </p:txBody>
      </p:sp>
    </p:spTree>
    <p:extLst>
      <p:ext uri="{BB962C8B-B14F-4D97-AF65-F5344CB8AC3E}">
        <p14:creationId xmlns:p14="http://schemas.microsoft.com/office/powerpoint/2010/main" val="355876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850589F9-977A-4BA5-966C-661FE57AB927}"/>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B0D2A0-E5C2-4AFA-B79D-143B831E4B34}" type="slidenum">
              <a:rPr lang="en-US" altLang="en-US"/>
              <a:pPr eaLnBrk="1" hangingPunct="1"/>
              <a:t>19</a:t>
            </a:fld>
            <a:endParaRPr lang="en-US" altLang="en-US"/>
          </a:p>
        </p:txBody>
      </p:sp>
      <p:sp>
        <p:nvSpPr>
          <p:cNvPr id="420867" name="Rectangle 2">
            <a:extLst>
              <a:ext uri="{FF2B5EF4-FFF2-40B4-BE49-F238E27FC236}">
                <a16:creationId xmlns:a16="http://schemas.microsoft.com/office/drawing/2014/main" id="{34F23BB3-0D88-4409-B667-A17295BF7991}"/>
              </a:ext>
            </a:extLst>
          </p:cNvPr>
          <p:cNvSpPr>
            <a:spLocks noGrp="1" noRot="1" noChangeAspect="1" noChangeArrowheads="1" noTextEdit="1"/>
          </p:cNvSpPr>
          <p:nvPr>
            <p:ph type="sldImg"/>
          </p:nvPr>
        </p:nvSpPr>
        <p:spPr>
          <a:ln/>
        </p:spPr>
      </p:sp>
      <p:sp>
        <p:nvSpPr>
          <p:cNvPr id="420868" name="Rectangle 3">
            <a:extLst>
              <a:ext uri="{FF2B5EF4-FFF2-40B4-BE49-F238E27FC236}">
                <a16:creationId xmlns:a16="http://schemas.microsoft.com/office/drawing/2014/main" id="{1F29AAB7-0D54-4E38-B3B5-29652D7B44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is the Athos I spill on Thanksgiving weekend, 2004.  </a:t>
            </a:r>
          </a:p>
          <a:p>
            <a:pPr eaLnBrk="1" hangingPunct="1"/>
            <a:r>
              <a:rPr lang="en-US" altLang="en-US">
                <a:latin typeface="Arial" panose="020B0604020202020204" pitchFamily="34" charset="0"/>
              </a:rPr>
              <a:t>Trash in our city parks.</a:t>
            </a:r>
          </a:p>
          <a:p>
            <a:pPr eaLnBrk="1" hangingPunct="1"/>
            <a:r>
              <a:rPr lang="en-US" altLang="en-US">
                <a:latin typeface="Arial" panose="020B0604020202020204" pitchFamily="34" charset="0"/>
              </a:rPr>
              <a:t>Leachate from contaminated sites</a:t>
            </a:r>
          </a:p>
          <a:p>
            <a:pPr eaLnBrk="1" hangingPunct="1"/>
            <a:r>
              <a:rPr lang="en-US" altLang="en-US">
                <a:latin typeface="Arial" panose="020B0604020202020204" pitchFamily="34" charset="0"/>
              </a:rPr>
              <a:t>There is no doubt these wetlands have faced a wide diversity of insults, and </a:t>
            </a:r>
          </a:p>
          <a:p>
            <a:pPr eaLnBrk="1" hangingPunct="1"/>
            <a:r>
              <a:rPr lang="en-US" altLang="en-US">
                <a:latin typeface="Arial" panose="020B0604020202020204" pitchFamily="34" charset="0"/>
              </a:rPr>
              <a:t>There are reports that document many species of vegetation native to our fwt marshes are now extirpated from the system</a:t>
            </a:r>
          </a:p>
        </p:txBody>
      </p:sp>
    </p:spTree>
    <p:extLst>
      <p:ext uri="{BB962C8B-B14F-4D97-AF65-F5344CB8AC3E}">
        <p14:creationId xmlns:p14="http://schemas.microsoft.com/office/powerpoint/2010/main" val="242985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88F8C7-C570-4BE8-AB52-CEE149F072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77307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a:xfrm>
            <a:off x="1181100" y="700088"/>
            <a:ext cx="4648200" cy="3486150"/>
          </a:xfrm>
          <a:ln/>
        </p:spPr>
      </p:sp>
      <p:sp>
        <p:nvSpPr>
          <p:cNvPr id="408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Monitoring gets little support traditionally, but is more critical than ever. Sandy had a silver lining for us &gt; see value of monitoring to help guide projects</a:t>
            </a:r>
          </a:p>
        </p:txBody>
      </p:sp>
      <p:sp>
        <p:nvSpPr>
          <p:cNvPr id="21402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58B986-B1E3-4717-8E07-7DB75648F3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7819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775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It’s complicated – not just sediment or elevation</a:t>
            </a: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8262B2-0B36-480F-8361-BEF0CF05C8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681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E1C0F0-B4A8-421C-BCA5-E14825C90EBC}" type="slidenum">
              <a:rPr lang="en-US" smtClean="0"/>
              <a:pPr/>
              <a:t>25</a:t>
            </a:fld>
            <a:endParaRPr lang="en-US"/>
          </a:p>
        </p:txBody>
      </p:sp>
    </p:spTree>
    <p:extLst>
      <p:ext uri="{BB962C8B-B14F-4D97-AF65-F5344CB8AC3E}">
        <p14:creationId xmlns:p14="http://schemas.microsoft.com/office/powerpoint/2010/main" val="28417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E1C0F0-B4A8-421C-BCA5-E14825C90EBC}" type="slidenum">
              <a:rPr lang="en-US" smtClean="0"/>
              <a:pPr/>
              <a:t>26</a:t>
            </a:fld>
            <a:endParaRPr lang="en-US"/>
          </a:p>
        </p:txBody>
      </p:sp>
    </p:spTree>
    <p:extLst>
      <p:ext uri="{BB962C8B-B14F-4D97-AF65-F5344CB8AC3E}">
        <p14:creationId xmlns:p14="http://schemas.microsoft.com/office/powerpoint/2010/main" val="3193359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en-US" dirty="0">
              <a:latin typeface="Arial" panose="020B0604020202020204" pitchFamily="34" charset="0"/>
            </a:endParaRPr>
          </a:p>
        </p:txBody>
      </p:sp>
      <p:sp>
        <p:nvSpPr>
          <p:cNvPr id="393220" name="Header Placeholder 3"/>
          <p:cNvSpPr>
            <a:spLocks noGrp="1"/>
          </p:cNvSpPr>
          <p:nvPr>
            <p:ph type="hdr" sz="quarter"/>
          </p:nvPr>
        </p:nvSpPr>
        <p:spPr/>
        <p:txBody>
          <a:bodyPr/>
          <a:lstStyle/>
          <a:p>
            <a:pPr>
              <a:defRPr/>
            </a:pPr>
            <a:r>
              <a:rPr lang="en-US">
                <a:solidFill>
                  <a:srgbClr val="000000"/>
                </a:solidFill>
                <a:latin typeface="Arial" pitchFamily="34" charset="0"/>
              </a:rPr>
              <a:t>Introduction to the ICEC/USNVC</a:t>
            </a:r>
          </a:p>
        </p:txBody>
      </p:sp>
      <p:sp>
        <p:nvSpPr>
          <p:cNvPr id="393221" name="Slide Number Placeholder 4"/>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53DEBE-9132-4080-958A-750FA8B9C800}" type="slidenum">
              <a:rPr lang="en-US" altLang="en-US">
                <a:solidFill>
                  <a:srgbClr val="000000"/>
                </a:solidFill>
              </a:rPr>
              <a:pPr eaLnBrk="1" hangingPunct="1"/>
              <a:t>27</a:t>
            </a:fld>
            <a:endParaRPr lang="en-US" altLang="en-US">
              <a:solidFill>
                <a:srgbClr val="000000"/>
              </a:solidFill>
            </a:endParaRPr>
          </a:p>
        </p:txBody>
      </p:sp>
    </p:spTree>
    <p:extLst>
      <p:ext uri="{BB962C8B-B14F-4D97-AF65-F5344CB8AC3E}">
        <p14:creationId xmlns:p14="http://schemas.microsoft.com/office/powerpoint/2010/main" val="3600246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20516" name="Header Placeholder 3"/>
          <p:cNvSpPr>
            <a:spLocks noGrp="1"/>
          </p:cNvSpPr>
          <p:nvPr>
            <p:ph type="hdr" sz="quarter"/>
          </p:nvPr>
        </p:nvSpPr>
        <p:spPr/>
        <p:txBody>
          <a:bodyPr/>
          <a:lstStyle/>
          <a:p>
            <a:pPr marL="0" marR="0" lvl="0" indent="0" algn="l" defTabSz="95408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t>Introduction to the ICEC/USNVC</a:t>
            </a:r>
          </a:p>
        </p:txBody>
      </p:sp>
      <p:sp>
        <p:nvSpPr>
          <p:cNvPr id="320517" name="Slide Number Placeholder 4"/>
          <p:cNvSpPr>
            <a:spLocks noGrp="1"/>
          </p:cNvSpPr>
          <p:nvPr>
            <p:ph type="sldNum" sz="quarter" idx="5"/>
          </p:nvPr>
        </p:nvSpPr>
        <p:spPr/>
        <p:txBody>
          <a:bodyPr/>
          <a:lstStyle>
            <a:lvl1pPr defTabSz="954088" eaLnBrk="0" hangingPunct="0">
              <a:defRPr>
                <a:solidFill>
                  <a:schemeClr val="tx1"/>
                </a:solidFill>
                <a:latin typeface="Arial" panose="020B0604020202020204" pitchFamily="34" charset="0"/>
                <a:cs typeface="Arial" panose="020B0604020202020204" pitchFamily="34" charset="0"/>
              </a:defRPr>
            </a:lvl1pPr>
            <a:lvl2pPr marL="742950" indent="-285750" defTabSz="954088" eaLnBrk="0" hangingPunct="0">
              <a:defRPr>
                <a:solidFill>
                  <a:schemeClr val="tx1"/>
                </a:solidFill>
                <a:latin typeface="Arial" panose="020B0604020202020204" pitchFamily="34" charset="0"/>
                <a:cs typeface="Arial" panose="020B0604020202020204" pitchFamily="34" charset="0"/>
              </a:defRPr>
            </a:lvl2pPr>
            <a:lvl3pPr marL="1143000" indent="-228600" defTabSz="954088" eaLnBrk="0" hangingPunct="0">
              <a:defRPr>
                <a:solidFill>
                  <a:schemeClr val="tx1"/>
                </a:solidFill>
                <a:latin typeface="Arial" panose="020B0604020202020204" pitchFamily="34" charset="0"/>
                <a:cs typeface="Arial" panose="020B0604020202020204" pitchFamily="34" charset="0"/>
              </a:defRPr>
            </a:lvl3pPr>
            <a:lvl4pPr marL="1600200" indent="-228600" defTabSz="954088" eaLnBrk="0" hangingPunct="0">
              <a:defRPr>
                <a:solidFill>
                  <a:schemeClr val="tx1"/>
                </a:solidFill>
                <a:latin typeface="Arial" panose="020B0604020202020204" pitchFamily="34" charset="0"/>
                <a:cs typeface="Arial" panose="020B0604020202020204" pitchFamily="34" charset="0"/>
              </a:defRPr>
            </a:lvl4pPr>
            <a:lvl5pPr marL="2057400" indent="-228600" defTabSz="954088" eaLnBrk="0" hangingPunct="0">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CC533800-BDA3-422A-B052-354AC77727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4088"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511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summarizes the main chapters</a:t>
            </a:r>
          </a:p>
          <a:p>
            <a:r>
              <a:rPr lang="en-US" altLang="en-US">
                <a:latin typeface="Arial" panose="020B0604020202020204" pitchFamily="34" charset="0"/>
              </a:rPr>
              <a:t>Landscape indicators, WQ/WQ indicators, sediments (a new category), habitats, living resources, and climate change (building on 08).</a:t>
            </a:r>
          </a:p>
          <a:p>
            <a:r>
              <a:rPr lang="en-US" altLang="en-US">
                <a:latin typeface="Arial" panose="020B0604020202020204" pitchFamily="34" charset="0"/>
              </a:rPr>
              <a:t>Other new categories we wanted to develop from the workshops were system functions and restoration</a:t>
            </a:r>
          </a:p>
          <a:p>
            <a:r>
              <a:rPr lang="en-US" altLang="en-US">
                <a:latin typeface="Arial" panose="020B0604020202020204" pitchFamily="34" charset="0"/>
              </a:rPr>
              <a:t>Restoration is in there, and this should be treated as a starting point (like for climate in 08) – suggestions welcome</a:t>
            </a:r>
          </a:p>
          <a:p>
            <a:r>
              <a:rPr lang="en-US" altLang="en-US">
                <a:latin typeface="Arial" panose="020B0604020202020204" pitchFamily="34" charset="0"/>
              </a:rPr>
              <a:t>As for Functions, this will need to be deferred to next report since no one had the time or resources to really develop this section, which was intended to look at physical-chemical-biological linkages and the processes that interconnect the other categories…..</a:t>
            </a:r>
          </a:p>
        </p:txBody>
      </p:sp>
      <p:sp>
        <p:nvSpPr>
          <p:cNvPr id="42394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7AFA5-0CDB-4C31-B745-D0AC2B0817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1690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natural infrastructure lowers our readiness for storms.   So when the big storms come, such as Hurricane Sandy, flooding and damages are greater in coastal communities that are not protected with wetlands and reef systems. </a:t>
            </a:r>
          </a:p>
          <a:p>
            <a:endParaRPr lang="en-US" dirty="0"/>
          </a:p>
          <a:p>
            <a:r>
              <a:rPr lang="en-US" dirty="0"/>
              <a:t>Prior to Sandy, there was very low interest in our efforts to study and repair coastal wetlands.  But after Sandy, interest has been much higher, even racing ahead of the science in some cases.</a:t>
            </a:r>
          </a:p>
        </p:txBody>
      </p:sp>
      <p:sp>
        <p:nvSpPr>
          <p:cNvPr id="4" name="Slide Number Placeholder 3"/>
          <p:cNvSpPr>
            <a:spLocks noGrp="1"/>
          </p:cNvSpPr>
          <p:nvPr>
            <p:ph type="sldNum" sz="quarter" idx="10"/>
          </p:nvPr>
        </p:nvSpPr>
        <p:spPr/>
        <p:txBody>
          <a:bodyPr/>
          <a:lstStyle/>
          <a:p>
            <a:fld id="{79E1C0F0-B4A8-421C-BCA5-E14825C90EBC}" type="slidenum">
              <a:rPr lang="en-US" smtClean="0"/>
              <a:pPr/>
              <a:t>32</a:t>
            </a:fld>
            <a:endParaRPr lang="en-US"/>
          </a:p>
        </p:txBody>
      </p:sp>
    </p:spTree>
    <p:extLst>
      <p:ext uri="{BB962C8B-B14F-4D97-AF65-F5344CB8AC3E}">
        <p14:creationId xmlns:p14="http://schemas.microsoft.com/office/powerpoint/2010/main" val="3228084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093C1D-65DA-4956-8F4E-3D886884C6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899" name="Rectangle 2"/>
          <p:cNvSpPr>
            <a:spLocks noGrp="1" noRot="1" noChangeAspect="1" noChangeArrowheads="1" noTextEdit="1"/>
          </p:cNvSpPr>
          <p:nvPr>
            <p:ph type="sldImg"/>
          </p:nvPr>
        </p:nvSpPr>
        <p:spPr>
          <a:xfrm>
            <a:off x="2973388" y="547688"/>
            <a:ext cx="3659187" cy="2743200"/>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So what did we learn from Sandy?</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Not just us, but federal and state agencies and the public all reported seeing that damages were reduced in areas that were near coastal wetlands</a:t>
            </a:r>
          </a:p>
          <a:p>
            <a:pPr eaLnBrk="1" hangingPunct="1">
              <a:buFontTx/>
              <a:buChar char="-"/>
            </a:pPr>
            <a:endParaRPr lang="en-US" altLang="en-US">
              <a:latin typeface="Arial" panose="020B0604020202020204" pitchFamily="34" charset="0"/>
            </a:endParaRPr>
          </a:p>
          <a:p>
            <a:pPr eaLnBrk="1" hangingPunct="1">
              <a:buFontTx/>
              <a:buChar char="-"/>
            </a:pPr>
            <a:r>
              <a:rPr lang="en-US" altLang="en-US">
                <a:latin typeface="Arial" panose="020B0604020202020204" pitchFamily="34" charset="0"/>
              </a:rPr>
              <a:t>In much the same way that dunes protect ocean and bayfront properties, wetlands afforded protection on the back bays which actually suffered more flood damages than the beachfronts.  </a:t>
            </a:r>
          </a:p>
        </p:txBody>
      </p:sp>
    </p:spTree>
    <p:extLst>
      <p:ext uri="{BB962C8B-B14F-4D97-AF65-F5344CB8AC3E}">
        <p14:creationId xmlns:p14="http://schemas.microsoft.com/office/powerpoint/2010/main" val="85640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this cartoon,</a:t>
            </a:r>
            <a:r>
              <a:rPr lang="en-US" baseline="0" dirty="0"/>
              <a:t> which to me represents the paradigm shift that is underway.  McMansions on the Jersey shore have long been a sign of wealth, but without natural buffers and waters that you can swim and fish in, are you really rich?  How can we include the wealth associated with natural infrastructure in our planning and management decisions?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9946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summarizes the main chapters</a:t>
            </a:r>
          </a:p>
          <a:p>
            <a:r>
              <a:rPr lang="en-US" altLang="en-US">
                <a:latin typeface="Arial" panose="020B0604020202020204" pitchFamily="34" charset="0"/>
              </a:rPr>
              <a:t>Landscape indicators, WQ/WQ indicators, sediments (a new category), habitats, living resources, and climate change (building on 08).</a:t>
            </a:r>
          </a:p>
          <a:p>
            <a:r>
              <a:rPr lang="en-US" altLang="en-US">
                <a:latin typeface="Arial" panose="020B0604020202020204" pitchFamily="34" charset="0"/>
              </a:rPr>
              <a:t>Other new categories we wanted to develop from the workshops were system functions and restoration</a:t>
            </a:r>
          </a:p>
          <a:p>
            <a:r>
              <a:rPr lang="en-US" altLang="en-US">
                <a:latin typeface="Arial" panose="020B0604020202020204" pitchFamily="34" charset="0"/>
              </a:rPr>
              <a:t>Restoration is in there, and this should be treated as a starting point (like for climate in 08) – suggestions welcome</a:t>
            </a:r>
          </a:p>
          <a:p>
            <a:r>
              <a:rPr lang="en-US" altLang="en-US">
                <a:latin typeface="Arial" panose="020B0604020202020204" pitchFamily="34" charset="0"/>
              </a:rPr>
              <a:t>As for Functions, this will need to be deferred to next report since no one had the time or resources to really develop this section, which was intended to look at physical-chemical-biological linkages and the processes that interconnect the other categories…..</a:t>
            </a:r>
          </a:p>
        </p:txBody>
      </p:sp>
      <p:sp>
        <p:nvSpPr>
          <p:cNvPr id="42394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7AFA5-0CDB-4C31-B745-D0AC2B0817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2697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can appreciate the importance</a:t>
            </a:r>
            <a:r>
              <a:rPr lang="en-US" baseline="0" dirty="0"/>
              <a:t> of natural habitats such as forests, salt marshes, freshwater tidal wetlands, and parklands. All of these habitats provide essential benefits for people and natural ecosystems, whether they are intensely managed or barely managed at all. The new term “natural infrastructure“ is used to elevate the importance of these habitats because of their ecosystem services, and to put them on an even playing field with man-made or built infrastructure that also provides societal benefits.  As human population continues to nudge up against the carrying capacity of our planet, where will we get our clean air and our clean water? It cannot come just from conserved and restored natural lands – we need to also design nature into every possible facet of the built environment to maximize nature’s benefits.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124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compare candidate restoration species, I’ve listed 5 major considerations, and here I’m focusing mostly on their ability to perform biofiltration services.  They will also differ in their habitat value, etc.</a:t>
            </a:r>
          </a:p>
          <a:p>
            <a:r>
              <a:rPr lang="en-US" dirty="0"/>
              <a:t>First, how do different bivalve species compare with regard to their intrinsic capacity to filter particles from the water?</a:t>
            </a:r>
          </a:p>
          <a:p>
            <a:r>
              <a:rPr lang="en-US" dirty="0"/>
              <a:t>Second, how much can different bivalve populations actually be increased – are they at current carrying capacity and if so can we boost carrying capacity?</a:t>
            </a:r>
          </a:p>
          <a:p>
            <a:r>
              <a:rPr lang="en-US" dirty="0"/>
              <a:t>Third, related, are there ecological barriers for some species, such as lack of fish hosts for </a:t>
            </a:r>
            <a:r>
              <a:rPr lang="en-US" dirty="0" err="1"/>
              <a:t>fw</a:t>
            </a:r>
            <a:r>
              <a:rPr lang="en-US" dirty="0"/>
              <a:t> mussel reproduction, or diseases that constrain oysters?</a:t>
            </a:r>
          </a:p>
          <a:p>
            <a:r>
              <a:rPr lang="en-US" dirty="0"/>
              <a:t>Fourth, are there restrictions that impeded restoration, such as the NJ policy prohibiting oyster restoration in polluted waters ?</a:t>
            </a:r>
          </a:p>
          <a:p>
            <a:r>
              <a:rPr lang="en-US" dirty="0"/>
              <a:t>Finally, what is the level of interest in different species, often determined by whether a species is commercially valuable or “sexy”?</a:t>
            </a:r>
          </a:p>
          <a:p>
            <a:r>
              <a:rPr lang="en-US" dirty="0"/>
              <a:t>…In my limited time, I’ll be focusing on the first item.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3754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compare candidate restoration species, I’ve listed 5 major considerations, and here I’m focusing mostly on their ability to perform biofiltration services.  They will also differ in their habitat value, etc.</a:t>
            </a:r>
          </a:p>
          <a:p>
            <a:r>
              <a:rPr lang="en-US" dirty="0"/>
              <a:t>First, how do different bivalve species compare with regard to their intrinsic capacity to filter particles from the water?</a:t>
            </a:r>
          </a:p>
          <a:p>
            <a:r>
              <a:rPr lang="en-US" dirty="0"/>
              <a:t>Second, how much can different bivalve populations actually be increased – are they at current carrying capacity and if so can we boost carrying capacity?</a:t>
            </a:r>
          </a:p>
          <a:p>
            <a:r>
              <a:rPr lang="en-US" dirty="0"/>
              <a:t>Third, related, are there ecological barriers for some species, such as lack of fish hosts for </a:t>
            </a:r>
            <a:r>
              <a:rPr lang="en-US" dirty="0" err="1"/>
              <a:t>fw</a:t>
            </a:r>
            <a:r>
              <a:rPr lang="en-US" dirty="0"/>
              <a:t> mussel reproduction, or diseases that constrain oysters?</a:t>
            </a:r>
          </a:p>
          <a:p>
            <a:r>
              <a:rPr lang="en-US" dirty="0"/>
              <a:t>Fourth, are there restrictions that impeded restoration, such as the NJ policy prohibiting oyster restoration in polluted waters ?</a:t>
            </a:r>
          </a:p>
          <a:p>
            <a:r>
              <a:rPr lang="en-US" dirty="0"/>
              <a:t>Finally, what is the level of interest in different species, often determined by whether a species is commercially valuable or “sexy”?</a:t>
            </a:r>
          </a:p>
          <a:p>
            <a:r>
              <a:rPr lang="en-US" dirty="0"/>
              <a:t>…In my limited time, I’ll be focusing on the first item.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263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0E4191-64B4-4087-B32E-BBD334BA8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7" name="Rectangle 2"/>
          <p:cNvSpPr>
            <a:spLocks noGrp="1" noRot="1" noChangeAspect="1" noChangeArrowheads="1" noTextEdit="1"/>
          </p:cNvSpPr>
          <p:nvPr>
            <p:ph type="sldImg"/>
          </p:nvPr>
        </p:nvSpPr>
        <p:spPr>
          <a:xfrm>
            <a:off x="1179513" y="687388"/>
            <a:ext cx="4575175" cy="3432175"/>
          </a:xfrm>
          <a:ln/>
        </p:spPr>
      </p:sp>
      <p:sp>
        <p:nvSpPr>
          <p:cNvPr id="67588" name="Rectangle 3"/>
          <p:cNvSpPr>
            <a:spLocks noGrp="1" noChangeArrowheads="1"/>
          </p:cNvSpPr>
          <p:nvPr>
            <p:ph type="body" idx="1"/>
          </p:nvPr>
        </p:nvSpPr>
        <p:spPr>
          <a:noFill/>
          <a:ln/>
        </p:spPr>
        <p:txBody>
          <a:bodyPr/>
          <a:lstStyle/>
          <a:p>
            <a:pPr>
              <a:buFontTx/>
              <a:buChar char="-"/>
            </a:pPr>
            <a:r>
              <a:rPr lang="en-US" dirty="0"/>
              <a:t>Dozens of Bivalve Species in the DRB, ranging from headwater streams to the mouth of the ocean</a:t>
            </a:r>
          </a:p>
        </p:txBody>
      </p:sp>
    </p:spTree>
    <p:extLst>
      <p:ext uri="{BB962C8B-B14F-4D97-AF65-F5344CB8AC3E}">
        <p14:creationId xmlns:p14="http://schemas.microsoft.com/office/powerpoint/2010/main" val="3338035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16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major species numerically dominate freshwater</a:t>
            </a:r>
            <a:r>
              <a:rPr lang="en-US" baseline="0" dirty="0"/>
              <a:t> mussel beds in the tidal river – </a:t>
            </a:r>
            <a:r>
              <a:rPr lang="en-US" baseline="0" dirty="0" err="1"/>
              <a:t>elco</a:t>
            </a:r>
            <a:r>
              <a:rPr lang="en-US" baseline="0" dirty="0"/>
              <a:t> and </a:t>
            </a:r>
            <a:r>
              <a:rPr lang="en-US" baseline="0" dirty="0" err="1"/>
              <a:t>animps</a:t>
            </a:r>
            <a:endParaRPr lang="en-US" baseline="0" dirty="0"/>
          </a:p>
          <a:p>
            <a:endParaRPr lang="en-US" baseline="0" dirty="0"/>
          </a:p>
          <a:p>
            <a:r>
              <a:rPr lang="en-US" baseline="0" dirty="0"/>
              <a:t>Of these the floaters can get bigger, so more biomass and hence more </a:t>
            </a:r>
            <a:r>
              <a:rPr lang="en-US" baseline="0" dirty="0" err="1"/>
              <a:t>ecoservices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860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summarizes the main chapters</a:t>
            </a:r>
          </a:p>
          <a:p>
            <a:r>
              <a:rPr lang="en-US" altLang="en-US">
                <a:latin typeface="Arial" panose="020B0604020202020204" pitchFamily="34" charset="0"/>
              </a:rPr>
              <a:t>Landscape indicators, WQ/WQ indicators, sediments (a new category), habitats, living resources, and climate change (building on 08).</a:t>
            </a:r>
          </a:p>
          <a:p>
            <a:r>
              <a:rPr lang="en-US" altLang="en-US">
                <a:latin typeface="Arial" panose="020B0604020202020204" pitchFamily="34" charset="0"/>
              </a:rPr>
              <a:t>Other new categories we wanted to develop from the workshops were system functions and restoration</a:t>
            </a:r>
          </a:p>
          <a:p>
            <a:r>
              <a:rPr lang="en-US" altLang="en-US">
                <a:latin typeface="Arial" panose="020B0604020202020204" pitchFamily="34" charset="0"/>
              </a:rPr>
              <a:t>Restoration is in there, and this should be treated as a starting point (like for climate in 08) – suggestions welcome</a:t>
            </a:r>
          </a:p>
          <a:p>
            <a:r>
              <a:rPr lang="en-US" altLang="en-US">
                <a:latin typeface="Arial" panose="020B0604020202020204" pitchFamily="34" charset="0"/>
              </a:rPr>
              <a:t>As for Functions, this will need to be deferred to next report since no one had the time or resources to really develop this section, which was intended to look at physical-chemical-biological linkages and the processes that interconnect the other categories…..</a:t>
            </a:r>
          </a:p>
        </p:txBody>
      </p:sp>
      <p:sp>
        <p:nvSpPr>
          <p:cNvPr id="42394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7AFA5-0CDB-4C31-B745-D0AC2B0817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7725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1179513" y="687388"/>
            <a:ext cx="4575175" cy="3432175"/>
          </a:xfrm>
          <a:ln/>
        </p:spPr>
      </p:sp>
      <p:sp>
        <p:nvSpPr>
          <p:cNvPr id="169987" name="Notes Placeholder 2"/>
          <p:cNvSpPr>
            <a:spLocks noGrp="1"/>
          </p:cNvSpPr>
          <p:nvPr>
            <p:ph type="body" idx="1"/>
          </p:nvPr>
        </p:nvSpPr>
        <p:spPr>
          <a:noFill/>
          <a:ln/>
        </p:spPr>
        <p:txBody>
          <a:bodyPr/>
          <a:lstStyle/>
          <a:p>
            <a:r>
              <a:rPr lang="en-US" dirty="0">
                <a:latin typeface="Arial" pitchFamily="34" charset="0"/>
              </a:rPr>
              <a:t>These</a:t>
            </a:r>
            <a:r>
              <a:rPr lang="en-US" baseline="0" dirty="0">
                <a:latin typeface="Arial" pitchFamily="34" charset="0"/>
              </a:rPr>
              <a:t> services are substantial – combining with other mussels, about 300,000 per hectare, filtering about 10 tons TSS per hectare per year</a:t>
            </a:r>
            <a:endParaRPr lang="en-US" dirty="0">
              <a:latin typeface="Arial" pitchFamily="34" charset="0"/>
            </a:endParaRPr>
          </a:p>
        </p:txBody>
      </p:sp>
      <p:sp>
        <p:nvSpPr>
          <p:cNvPr id="50179" name="Header Placeholder 3"/>
          <p:cNvSpPr>
            <a:spLocks noGrp="1"/>
          </p:cNvSpPr>
          <p:nvPr>
            <p:ph type="hdr" sz="quarter"/>
          </p:nvPr>
        </p:nvSpPr>
        <p:spPr/>
        <p:txBody>
          <a:bodyPr/>
          <a:lstStyle/>
          <a:p>
            <a:pPr marL="0" marR="0" lvl="0" indent="0" algn="l" defTabSz="91428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Introduction to the ICEC/USNVC</a:t>
            </a:r>
          </a:p>
        </p:txBody>
      </p:sp>
      <p:sp>
        <p:nvSpPr>
          <p:cNvPr id="50180" name="Slide Number Placeholder 4"/>
          <p:cNvSpPr>
            <a:spLocks noGrp="1"/>
          </p:cNvSpPr>
          <p:nvPr>
            <p:ph type="sldNum" sz="quarter" idx="5"/>
          </p:nvPr>
        </p:nvSpPr>
        <p:spPr/>
        <p:txBody>
          <a:bodyPr/>
          <a:lstStyle/>
          <a:p>
            <a:pPr marL="0" marR="0" lvl="0" indent="0" algn="r" defTabSz="914287" rtl="0" eaLnBrk="1" fontAlgn="base" latinLnBrk="0" hangingPunct="1">
              <a:lnSpc>
                <a:spcPct val="100000"/>
              </a:lnSpc>
              <a:spcBef>
                <a:spcPct val="0"/>
              </a:spcBef>
              <a:spcAft>
                <a:spcPct val="0"/>
              </a:spcAft>
              <a:buClrTx/>
              <a:buSzTx/>
              <a:buFontTx/>
              <a:buNone/>
              <a:tabLst/>
              <a:defRPr/>
            </a:pPr>
            <a:fld id="{A8C03931-B79E-4616-83F7-90A6CB867774}"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287"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428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ln/>
        </p:spPr>
      </p:sp>
      <p:sp>
        <p:nvSpPr>
          <p:cNvPr id="467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9396" name="Header Placeholder 3"/>
          <p:cNvSpPr>
            <a:spLocks noGrp="1"/>
          </p:cNvSpPr>
          <p:nvPr>
            <p:ph type="hdr" sz="quarter"/>
          </p:nvPr>
        </p:nvSpPr>
        <p:spPr/>
        <p:txBody>
          <a:bodyPr/>
          <a:lstStyle/>
          <a:p>
            <a:pPr marL="0" marR="0" lvl="0" indent="0" algn="l" defTabSz="95399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Introduction to the ICEC/USNVC</a:t>
            </a:r>
          </a:p>
        </p:txBody>
      </p:sp>
      <p:sp>
        <p:nvSpPr>
          <p:cNvPr id="247813" name="Slide Number Placeholder 4"/>
          <p:cNvSpPr>
            <a:spLocks noGrp="1"/>
          </p:cNvSpPr>
          <p:nvPr>
            <p:ph type="sldNum" sz="quarter" idx="5"/>
          </p:nvPr>
        </p:nvSpPr>
        <p:spPr/>
        <p:txBody>
          <a:bodyPr/>
          <a:lstStyle>
            <a:lvl1pPr defTabSz="952500" eaLnBrk="0" hangingPunct="0">
              <a:defRPr>
                <a:solidFill>
                  <a:schemeClr val="tx1"/>
                </a:solidFill>
                <a:latin typeface="Arial" panose="020B0604020202020204" pitchFamily="34" charset="0"/>
                <a:cs typeface="Arial" panose="020B0604020202020204" pitchFamily="34" charset="0"/>
              </a:defRPr>
            </a:lvl1pPr>
            <a:lvl2pPr marL="742950" indent="-285750" defTabSz="952500" eaLnBrk="0" hangingPunct="0">
              <a:defRPr>
                <a:solidFill>
                  <a:schemeClr val="tx1"/>
                </a:solidFill>
                <a:latin typeface="Arial" panose="020B0604020202020204" pitchFamily="34" charset="0"/>
                <a:cs typeface="Arial" panose="020B0604020202020204" pitchFamily="34" charset="0"/>
              </a:defRPr>
            </a:lvl2pPr>
            <a:lvl3pPr marL="1143000" indent="-228600" defTabSz="952500" eaLnBrk="0" hangingPunct="0">
              <a:defRPr>
                <a:solidFill>
                  <a:schemeClr val="tx1"/>
                </a:solidFill>
                <a:latin typeface="Arial" panose="020B0604020202020204" pitchFamily="34" charset="0"/>
                <a:cs typeface="Arial" panose="020B0604020202020204" pitchFamily="34" charset="0"/>
              </a:defRPr>
            </a:lvl3pPr>
            <a:lvl4pPr marL="1600200" indent="-228600" defTabSz="952500" eaLnBrk="0" hangingPunct="0">
              <a:defRPr>
                <a:solidFill>
                  <a:schemeClr val="tx1"/>
                </a:solidFill>
                <a:latin typeface="Arial" panose="020B0604020202020204" pitchFamily="34" charset="0"/>
                <a:cs typeface="Arial" panose="020B0604020202020204" pitchFamily="34" charset="0"/>
              </a:defRPr>
            </a:lvl4pPr>
            <a:lvl5pPr marL="2057400" indent="-228600" defTabSz="952500" eaLnBrk="0" hangingPunct="0">
              <a:defRPr>
                <a:solidFill>
                  <a:schemeClr val="tx1"/>
                </a:solidFill>
                <a:latin typeface="Arial" panose="020B0604020202020204" pitchFamily="34" charset="0"/>
                <a:cs typeface="Arial" panose="020B0604020202020204" pitchFamily="34" charset="0"/>
              </a:defRPr>
            </a:lvl5pPr>
            <a:lvl6pPr marL="25146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2500" rtl="0" eaLnBrk="1" fontAlgn="base" latinLnBrk="0" hangingPunct="1">
              <a:lnSpc>
                <a:spcPct val="100000"/>
              </a:lnSpc>
              <a:spcBef>
                <a:spcPct val="0"/>
              </a:spcBef>
              <a:spcAft>
                <a:spcPct val="0"/>
              </a:spcAft>
              <a:buClrTx/>
              <a:buSzTx/>
              <a:buFontTx/>
              <a:buNone/>
              <a:tabLst/>
              <a:defRPr/>
            </a:pPr>
            <a:fld id="{B63C0D90-34B1-42A7-A6F6-B5451E31901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2500"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2906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ln/>
        </p:spPr>
      </p:sp>
      <p:sp>
        <p:nvSpPr>
          <p:cNvPr id="467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Predictions serve as common group of “drivers” to workgroups considering vulnerabilities, impacts to future conditions.</a:t>
            </a:r>
          </a:p>
        </p:txBody>
      </p:sp>
      <p:sp>
        <p:nvSpPr>
          <p:cNvPr id="59396" name="Header Placeholder 3"/>
          <p:cNvSpPr>
            <a:spLocks noGrp="1"/>
          </p:cNvSpPr>
          <p:nvPr>
            <p:ph type="hdr" sz="quarter"/>
          </p:nvPr>
        </p:nvSpPr>
        <p:spPr/>
        <p:txBody>
          <a:bodyPr/>
          <a:lstStyle/>
          <a:p>
            <a:pPr marL="0" marR="0" lvl="0" indent="0" algn="l" defTabSz="95399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Introduction to the ICEC/USNVC</a:t>
            </a:r>
          </a:p>
        </p:txBody>
      </p:sp>
      <p:sp>
        <p:nvSpPr>
          <p:cNvPr id="247813" name="Slide Number Placeholder 4"/>
          <p:cNvSpPr>
            <a:spLocks noGrp="1"/>
          </p:cNvSpPr>
          <p:nvPr>
            <p:ph type="sldNum" sz="quarter" idx="5"/>
          </p:nvPr>
        </p:nvSpPr>
        <p:spPr/>
        <p:txBody>
          <a:bodyPr/>
          <a:lstStyle>
            <a:lvl1pPr defTabSz="952500" eaLnBrk="0" hangingPunct="0">
              <a:defRPr>
                <a:solidFill>
                  <a:schemeClr val="tx1"/>
                </a:solidFill>
                <a:latin typeface="Arial" panose="020B0604020202020204" pitchFamily="34" charset="0"/>
                <a:cs typeface="Arial" panose="020B0604020202020204" pitchFamily="34" charset="0"/>
              </a:defRPr>
            </a:lvl1pPr>
            <a:lvl2pPr marL="742950" indent="-285750" defTabSz="952500" eaLnBrk="0" hangingPunct="0">
              <a:defRPr>
                <a:solidFill>
                  <a:schemeClr val="tx1"/>
                </a:solidFill>
                <a:latin typeface="Arial" panose="020B0604020202020204" pitchFamily="34" charset="0"/>
                <a:cs typeface="Arial" panose="020B0604020202020204" pitchFamily="34" charset="0"/>
              </a:defRPr>
            </a:lvl2pPr>
            <a:lvl3pPr marL="1143000" indent="-228600" defTabSz="952500" eaLnBrk="0" hangingPunct="0">
              <a:defRPr>
                <a:solidFill>
                  <a:schemeClr val="tx1"/>
                </a:solidFill>
                <a:latin typeface="Arial" panose="020B0604020202020204" pitchFamily="34" charset="0"/>
                <a:cs typeface="Arial" panose="020B0604020202020204" pitchFamily="34" charset="0"/>
              </a:defRPr>
            </a:lvl3pPr>
            <a:lvl4pPr marL="1600200" indent="-228600" defTabSz="952500" eaLnBrk="0" hangingPunct="0">
              <a:defRPr>
                <a:solidFill>
                  <a:schemeClr val="tx1"/>
                </a:solidFill>
                <a:latin typeface="Arial" panose="020B0604020202020204" pitchFamily="34" charset="0"/>
                <a:cs typeface="Arial" panose="020B0604020202020204" pitchFamily="34" charset="0"/>
              </a:defRPr>
            </a:lvl4pPr>
            <a:lvl5pPr marL="2057400" indent="-228600" defTabSz="952500" eaLnBrk="0" hangingPunct="0">
              <a:defRPr>
                <a:solidFill>
                  <a:schemeClr val="tx1"/>
                </a:solidFill>
                <a:latin typeface="Arial" panose="020B0604020202020204" pitchFamily="34" charset="0"/>
                <a:cs typeface="Arial" panose="020B0604020202020204" pitchFamily="34" charset="0"/>
              </a:defRPr>
            </a:lvl5pPr>
            <a:lvl6pPr marL="25146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2500" rtl="0" eaLnBrk="1" fontAlgn="base" latinLnBrk="0" hangingPunct="1">
              <a:lnSpc>
                <a:spcPct val="100000"/>
              </a:lnSpc>
              <a:spcBef>
                <a:spcPct val="0"/>
              </a:spcBef>
              <a:spcAft>
                <a:spcPct val="0"/>
              </a:spcAft>
              <a:buClrTx/>
              <a:buSzTx/>
              <a:buFontTx/>
              <a:buNone/>
              <a:tabLst/>
              <a:defRPr/>
            </a:pPr>
            <a:fld id="{B63C0D90-34B1-42A7-A6F6-B5451E319010}"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2500"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9889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a:xfrm>
            <a:off x="1181100" y="698500"/>
            <a:ext cx="4648200" cy="3486150"/>
          </a:xfrm>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Abstract. </a:t>
            </a:r>
            <a:r>
              <a:rPr lang="en-US" dirty="0">
                <a:latin typeface="+mn-lt"/>
              </a:rPr>
              <a:t>Ribbed mussels, </a:t>
            </a:r>
            <a:r>
              <a:rPr lang="en-US" i="1" dirty="0" err="1">
                <a:latin typeface="+mn-lt"/>
              </a:rPr>
              <a:t>Geukensia</a:t>
            </a:r>
            <a:r>
              <a:rPr lang="en-US" i="1" dirty="0">
                <a:latin typeface="+mn-lt"/>
              </a:rPr>
              <a:t> </a:t>
            </a:r>
            <a:r>
              <a:rPr lang="en-US" i="1" dirty="0" err="1">
                <a:latin typeface="+mn-lt"/>
              </a:rPr>
              <a:t>demissa</a:t>
            </a:r>
            <a:r>
              <a:rPr lang="en-US" dirty="0">
                <a:latin typeface="+mn-lt"/>
              </a:rPr>
              <a:t>, have long been regarded as functional dominant animals within many eastern USA salt marsh ecosystems. Recently, researchers have begun to explore promising new ways to harness their ecosystem services to achieve management and restoration goals, such as shoreline stabilization and erosion control (e.g., living shorelines) or water quality maintenance and remediation (e.g., removal of suspended solids and nutrients). While we continue to explore these opportunities, we must not lose sight of the continuing decline of natural stocks. For example, in the Delaware River Basin where salt marshes abound, ribbed mussel water processing is estimated at &gt;60 billion L/hr, more than 6-fold greater than any other extant native bivalve species (including oysters). Between 1996-2006, salt marsh loss averaged 0.92 acres per day, representing a daily loss of &gt;9 million liters of mussel-mediated water filtration capacity. Eroding marshes also release sequestered carbon and nutrients, and rates of marsh loss appear to be escalating. To offset this lost </a:t>
            </a:r>
            <a:r>
              <a:rPr lang="en-US" dirty="0" err="1">
                <a:latin typeface="+mn-lt"/>
              </a:rPr>
              <a:t>biofiltration</a:t>
            </a:r>
            <a:r>
              <a:rPr lang="en-US" dirty="0">
                <a:latin typeface="+mn-lt"/>
              </a:rPr>
              <a:t> capacity by creating new mussels in engineered systems might be more expensive than simply working to stem the loss of salt marsh habitats where the typical mussel population biomass exceeds 200 kg </a:t>
            </a:r>
            <a:r>
              <a:rPr lang="en-US" dirty="0" err="1">
                <a:latin typeface="+mn-lt"/>
              </a:rPr>
              <a:t>dw</a:t>
            </a:r>
            <a:r>
              <a:rPr lang="en-US" dirty="0">
                <a:latin typeface="+mn-lt"/>
              </a:rPr>
              <a:t>/hectare. To effectively address management goals, a multi-pronged approach is needed where strategic investments yield the greatest net ecosystem services mediated by ribbed mussels and other bivalves, especially in areas where those services are most needed. </a:t>
            </a:r>
          </a:p>
          <a:p>
            <a:pPr>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623523-5445-4217-9027-1776A7F9BF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8837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1179513" y="687388"/>
            <a:ext cx="4575175" cy="3432175"/>
          </a:xfrm>
          <a:ln/>
        </p:spPr>
      </p:sp>
      <p:sp>
        <p:nvSpPr>
          <p:cNvPr id="131075" name="Notes Placeholder 2"/>
          <p:cNvSpPr>
            <a:spLocks noGrp="1"/>
          </p:cNvSpPr>
          <p:nvPr>
            <p:ph type="body" idx="1"/>
          </p:nvPr>
        </p:nvSpPr>
        <p:spPr>
          <a:noFill/>
          <a:ln/>
        </p:spPr>
        <p:txBody>
          <a:bodyPr/>
          <a:lstStyle/>
          <a:p>
            <a:r>
              <a:rPr lang="en-US" dirty="0">
                <a:latin typeface="Arial" pitchFamily="34" charset="0"/>
              </a:rPr>
              <a:t>Unfortunately…</a:t>
            </a:r>
          </a:p>
          <a:p>
            <a:r>
              <a:rPr lang="en-US" dirty="0">
                <a:latin typeface="Arial" pitchFamily="34" charset="0"/>
              </a:rPr>
              <a:t>FW Mussels are the most imperiled of all animals in North America, with shrinking species ranges and declining abundance</a:t>
            </a:r>
          </a:p>
          <a:p>
            <a:r>
              <a:rPr lang="en-US" dirty="0">
                <a:latin typeface="Arial" pitchFamily="34" charset="0"/>
              </a:rPr>
              <a:t>Oyster populations have been hit hard by non-native disease agents, and salinity rise favors those diseases</a:t>
            </a:r>
          </a:p>
          <a:p>
            <a:r>
              <a:rPr lang="en-US" dirty="0">
                <a:latin typeface="Arial" pitchFamily="34" charset="0"/>
              </a:rPr>
              <a:t>Ribbed mussels are in decline because of losing an acre per day of their favored habitat</a:t>
            </a:r>
          </a:p>
        </p:txBody>
      </p:sp>
      <p:sp>
        <p:nvSpPr>
          <p:cNvPr id="131076" name="Header Placeholder 3"/>
          <p:cNvSpPr>
            <a:spLocks noGrp="1"/>
          </p:cNvSpPr>
          <p:nvPr>
            <p:ph type="hdr" sz="quarter"/>
          </p:nvPr>
        </p:nvSpPr>
        <p:spPr>
          <a:noFill/>
        </p:spPr>
        <p:txBody>
          <a:bodyPr/>
          <a:lstStyle/>
          <a:p>
            <a:pPr marL="0" marR="0" lvl="0" indent="0" algn="l" defTabSz="91182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Introduction to the ICEC/USNVC</a:t>
            </a:r>
          </a:p>
        </p:txBody>
      </p:sp>
      <p:sp>
        <p:nvSpPr>
          <p:cNvPr id="131077" name="Slide Number Placeholder 4"/>
          <p:cNvSpPr>
            <a:spLocks noGrp="1"/>
          </p:cNvSpPr>
          <p:nvPr>
            <p:ph type="sldNum" sz="quarter" idx="5"/>
          </p:nvPr>
        </p:nvSpPr>
        <p:spPr>
          <a:noFill/>
        </p:spPr>
        <p:txBody>
          <a:bodyPr/>
          <a:lstStyle/>
          <a:p>
            <a:pPr marL="0" marR="0" lvl="0" indent="0" algn="r" defTabSz="911822" rtl="0" eaLnBrk="1" fontAlgn="base" latinLnBrk="0" hangingPunct="1">
              <a:lnSpc>
                <a:spcPct val="100000"/>
              </a:lnSpc>
              <a:spcBef>
                <a:spcPct val="0"/>
              </a:spcBef>
              <a:spcAft>
                <a:spcPct val="0"/>
              </a:spcAft>
              <a:buClrTx/>
              <a:buSzTx/>
              <a:buFontTx/>
              <a:buNone/>
              <a:tabLst/>
              <a:defRPr/>
            </a:pPr>
            <a:fld id="{508E9B45-8EBC-4F67-8FC7-6B9C784F2DD7}"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1822"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76034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lose our coastal wetlands and their flanking shellfish reefs, we lose the benefits that they provide.  </a:t>
            </a:r>
          </a:p>
          <a:p>
            <a:endParaRPr lang="en-US" dirty="0"/>
          </a:p>
          <a:p>
            <a:r>
              <a:rPr lang="en-US" dirty="0"/>
              <a:t>For example, loss of oysters and ribbed mussels means less water being filtered of pollutants.  Each oyster or mussel filters &gt;10 gallons per day, and so beds of millions function like natural</a:t>
            </a:r>
            <a:r>
              <a:rPr lang="en-US" baseline="0" dirty="0"/>
              <a:t> water treatment plants, which operate 24/7 for free.  S</a:t>
            </a:r>
            <a:r>
              <a:rPr lang="en-US" dirty="0"/>
              <a:t>o every acre of natural infrastructure that is lost means that we’ll need to spend more money replacing with mechanical water filtration just to sustain the same water quality.</a:t>
            </a:r>
          </a:p>
        </p:txBody>
      </p:sp>
      <p:sp>
        <p:nvSpPr>
          <p:cNvPr id="4" name="Slide Number Placeholder 3"/>
          <p:cNvSpPr>
            <a:spLocks noGrp="1"/>
          </p:cNvSpPr>
          <p:nvPr>
            <p:ph type="sldNum" sz="quarter" idx="10"/>
          </p:nvPr>
        </p:nvSpPr>
        <p:spPr/>
        <p:txBody>
          <a:bodyPr/>
          <a:lstStyle/>
          <a:p>
            <a:fld id="{79E1C0F0-B4A8-421C-BCA5-E14825C90EBC}" type="slidenum">
              <a:rPr lang="en-US" smtClean="0"/>
              <a:pPr/>
              <a:t>51</a:t>
            </a:fld>
            <a:endParaRPr lang="en-US"/>
          </a:p>
        </p:txBody>
      </p:sp>
    </p:spTree>
    <p:extLst>
      <p:ext uri="{BB962C8B-B14F-4D97-AF65-F5344CB8AC3E}">
        <p14:creationId xmlns:p14="http://schemas.microsoft.com/office/powerpoint/2010/main" val="545915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summarizes the main chapters</a:t>
            </a:r>
          </a:p>
          <a:p>
            <a:r>
              <a:rPr lang="en-US" altLang="en-US">
                <a:latin typeface="Arial" panose="020B0604020202020204" pitchFamily="34" charset="0"/>
              </a:rPr>
              <a:t>Landscape indicators, WQ/WQ indicators, sediments (a new category), habitats, living resources, and climate change (building on 08).</a:t>
            </a:r>
          </a:p>
          <a:p>
            <a:r>
              <a:rPr lang="en-US" altLang="en-US">
                <a:latin typeface="Arial" panose="020B0604020202020204" pitchFamily="34" charset="0"/>
              </a:rPr>
              <a:t>Other new categories we wanted to develop from the workshops were system functions and restoration</a:t>
            </a:r>
          </a:p>
          <a:p>
            <a:r>
              <a:rPr lang="en-US" altLang="en-US">
                <a:latin typeface="Arial" panose="020B0604020202020204" pitchFamily="34" charset="0"/>
              </a:rPr>
              <a:t>Restoration is in there, and this should be treated as a starting point (like for climate in 08) – suggestions welcome</a:t>
            </a:r>
          </a:p>
          <a:p>
            <a:r>
              <a:rPr lang="en-US" altLang="en-US">
                <a:latin typeface="Arial" panose="020B0604020202020204" pitchFamily="34" charset="0"/>
              </a:rPr>
              <a:t>As for Functions, this will need to be deferred to next report since no one had the time or resources to really develop this section, which was intended to look at physical-chemical-biological linkages and the processes that interconnect the other categories…..</a:t>
            </a:r>
          </a:p>
        </p:txBody>
      </p:sp>
      <p:sp>
        <p:nvSpPr>
          <p:cNvPr id="42394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7AFA5-0CDB-4C31-B745-D0AC2B0817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9827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a:ln/>
        </p:spPr>
      </p:sp>
      <p:sp>
        <p:nvSpPr>
          <p:cNvPr id="473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Predictions serve as common group of “drivers” to workgroups considering vulnerabilities, impacts to future conditions.</a:t>
            </a:r>
          </a:p>
        </p:txBody>
      </p:sp>
      <p:sp>
        <p:nvSpPr>
          <p:cNvPr id="56324" name="Header Placeholder 3"/>
          <p:cNvSpPr>
            <a:spLocks noGrp="1"/>
          </p:cNvSpPr>
          <p:nvPr>
            <p:ph type="hdr" sz="quarter"/>
          </p:nvPr>
        </p:nvSpPr>
        <p:spPr/>
        <p:txBody>
          <a:bodyPr/>
          <a:lstStyle/>
          <a:p>
            <a:pPr marL="0" marR="0" lvl="0" indent="0" algn="l" defTabSz="9540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Introduction to the ICEC/USNVC</a:t>
            </a:r>
          </a:p>
        </p:txBody>
      </p:sp>
      <p:sp>
        <p:nvSpPr>
          <p:cNvPr id="258053" name="Slide Number Placeholder 4"/>
          <p:cNvSpPr>
            <a:spLocks noGrp="1"/>
          </p:cNvSpPr>
          <p:nvPr>
            <p:ph type="sldNum" sz="quarter" idx="5"/>
          </p:nvPr>
        </p:nvSpPr>
        <p:spPr/>
        <p:txBody>
          <a:bodyPr/>
          <a:lstStyle>
            <a:lvl1pPr defTabSz="952500" eaLnBrk="0" hangingPunct="0">
              <a:defRPr>
                <a:solidFill>
                  <a:schemeClr val="tx1"/>
                </a:solidFill>
                <a:latin typeface="Arial" panose="020B0604020202020204" pitchFamily="34" charset="0"/>
                <a:cs typeface="Arial" panose="020B0604020202020204" pitchFamily="34" charset="0"/>
              </a:defRPr>
            </a:lvl1pPr>
            <a:lvl2pPr marL="742950" indent="-285750" defTabSz="952500" eaLnBrk="0" hangingPunct="0">
              <a:defRPr>
                <a:solidFill>
                  <a:schemeClr val="tx1"/>
                </a:solidFill>
                <a:latin typeface="Arial" panose="020B0604020202020204" pitchFamily="34" charset="0"/>
                <a:cs typeface="Arial" panose="020B0604020202020204" pitchFamily="34" charset="0"/>
              </a:defRPr>
            </a:lvl2pPr>
            <a:lvl3pPr marL="1143000" indent="-228600" defTabSz="952500" eaLnBrk="0" hangingPunct="0">
              <a:defRPr>
                <a:solidFill>
                  <a:schemeClr val="tx1"/>
                </a:solidFill>
                <a:latin typeface="Arial" panose="020B0604020202020204" pitchFamily="34" charset="0"/>
                <a:cs typeface="Arial" panose="020B0604020202020204" pitchFamily="34" charset="0"/>
              </a:defRPr>
            </a:lvl3pPr>
            <a:lvl4pPr marL="1600200" indent="-228600" defTabSz="952500" eaLnBrk="0" hangingPunct="0">
              <a:defRPr>
                <a:solidFill>
                  <a:schemeClr val="tx1"/>
                </a:solidFill>
                <a:latin typeface="Arial" panose="020B0604020202020204" pitchFamily="34" charset="0"/>
                <a:cs typeface="Arial" panose="020B0604020202020204" pitchFamily="34" charset="0"/>
              </a:defRPr>
            </a:lvl4pPr>
            <a:lvl5pPr marL="2057400" indent="-228600" defTabSz="952500" eaLnBrk="0" hangingPunct="0">
              <a:defRPr>
                <a:solidFill>
                  <a:schemeClr val="tx1"/>
                </a:solidFill>
                <a:latin typeface="Arial" panose="020B0604020202020204" pitchFamily="34" charset="0"/>
                <a:cs typeface="Arial" panose="020B0604020202020204" pitchFamily="34" charset="0"/>
              </a:defRPr>
            </a:lvl5pPr>
            <a:lvl6pPr marL="25146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25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2500" rtl="0" eaLnBrk="1" fontAlgn="base" latinLnBrk="0" hangingPunct="1">
              <a:lnSpc>
                <a:spcPct val="100000"/>
              </a:lnSpc>
              <a:spcBef>
                <a:spcPct val="0"/>
              </a:spcBef>
              <a:spcAft>
                <a:spcPct val="0"/>
              </a:spcAft>
              <a:buClrTx/>
              <a:buSzTx/>
              <a:buFontTx/>
              <a:buNone/>
              <a:tabLst/>
              <a:defRPr/>
            </a:pPr>
            <a:fld id="{32814D76-EBDF-417E-A43D-6AC0BD5A952E}"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2500"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311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E1C0F0-B4A8-421C-BCA5-E14825C90EBC}" type="slidenum">
              <a:rPr lang="en-US" smtClean="0"/>
              <a:pPr/>
              <a:t>56</a:t>
            </a:fld>
            <a:endParaRPr lang="en-US"/>
          </a:p>
        </p:txBody>
      </p:sp>
    </p:spTree>
    <p:extLst>
      <p:ext uri="{BB962C8B-B14F-4D97-AF65-F5344CB8AC3E}">
        <p14:creationId xmlns:p14="http://schemas.microsoft.com/office/powerpoint/2010/main" val="2978362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show two examples of our living shoreline projects.  </a:t>
            </a:r>
          </a:p>
          <a:p>
            <a:endParaRPr lang="en-US" dirty="0"/>
          </a:p>
          <a:p>
            <a:r>
              <a:rPr lang="en-US" dirty="0"/>
              <a:t>Every project needs to be tailored to unique</a:t>
            </a:r>
            <a:r>
              <a:rPr lang="en-US" baseline="0" dirty="0"/>
              <a:t> local site conditions.  Some projects are what we call “bio-based”, meaning that the structural elements that promote resilience are mainly just plants and animals that are intrinsically resilient, such as marsh plants and shellfish that bind tightly together.  </a:t>
            </a:r>
          </a:p>
          <a:p>
            <a:endParaRPr lang="en-US" baseline="0" dirty="0"/>
          </a:p>
          <a:p>
            <a:r>
              <a:rPr lang="en-US" baseline="0" dirty="0"/>
              <a:t>Bio-based approaches are best in lower energy areas.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715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Everyone can appreciate the importance</a:t>
            </a:r>
            <a:r>
              <a:rPr lang="en-US" baseline="0" dirty="0"/>
              <a:t> of natural habitats such as forests, salt marshes, freshwater tidal wetlands, and parklands. All of these habitats provide essential benefits for people and natural ecosystems, whether they are intensely managed or barely managed at all. The new term “natural infrastructure“ is used to elevate the importance of these habitats because of their ecosystem services, and to put them on an even playing field with man-made or built infrastructure that also provides societal benefits.  As human population continues to nudge up against the carrying capacity of our planet, where will we get our clean air and our clean water? It cannot come just from conserved and restored natural lands – we need to also design nature into every possible facet of the built environment to maximize nature’s benefits.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338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This project was constructed along an</a:t>
            </a:r>
            <a:r>
              <a:rPr lang="en-US" baseline="0" dirty="0">
                <a:latin typeface="Arial" pitchFamily="34" charset="0"/>
              </a:rPr>
              <a:t> eroding shoreline with a low quality marsh fringe, and the rip wrap and bulkhead are to address erosion by a marina.</a:t>
            </a:r>
          </a:p>
          <a:p>
            <a:endParaRPr lang="en-US" baseline="0" dirty="0">
              <a:latin typeface="Arial" pitchFamily="34" charset="0"/>
            </a:endParaRPr>
          </a:p>
          <a:p>
            <a:r>
              <a:rPr lang="en-US" baseline="0" dirty="0">
                <a:latin typeface="Arial" pitchFamily="34" charset="0"/>
              </a:rPr>
              <a:t>In some places we start with eroding natural areas, but living shorelines can also be used to “green up” hard infrastructure.</a:t>
            </a:r>
          </a:p>
          <a:p>
            <a:endParaRPr lang="en-US" baseline="0" dirty="0">
              <a:latin typeface="Arial" pitchFamily="34" charset="0"/>
            </a:endParaRPr>
          </a:p>
          <a:p>
            <a:r>
              <a:rPr lang="en-US" baseline="0" dirty="0">
                <a:latin typeface="Arial" pitchFamily="34" charset="0"/>
              </a:rPr>
              <a:t>This was just before construction in April, 2010.</a:t>
            </a:r>
            <a:endParaRPr lang="en-US" dirty="0">
              <a:latin typeface="Arial" pitchFamily="34" charset="0"/>
            </a:endParaRPr>
          </a:p>
        </p:txBody>
      </p:sp>
    </p:spTree>
    <p:extLst>
      <p:ext uri="{BB962C8B-B14F-4D97-AF65-F5344CB8AC3E}">
        <p14:creationId xmlns:p14="http://schemas.microsoft.com/office/powerpoint/2010/main" val="3759019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2971800" y="549275"/>
            <a:ext cx="3657600" cy="2743200"/>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There are 5 main ingredients for the bio-based tactic that we chose, which were mainly all natural materials.</a:t>
            </a:r>
          </a:p>
          <a:p>
            <a:endParaRPr lang="en-US" altLang="en-US" dirty="0">
              <a:latin typeface="Arial" panose="020B0604020202020204" pitchFamily="34" charset="0"/>
            </a:endParaRPr>
          </a:p>
          <a:p>
            <a:r>
              <a:rPr lang="en-US" altLang="en-US" dirty="0">
                <a:latin typeface="Arial" panose="020B0604020202020204" pitchFamily="34" charset="0"/>
              </a:rPr>
              <a:t>Mussels, plants, recycled plant fibers, wood and oyster shell</a:t>
            </a:r>
          </a:p>
          <a:p>
            <a:endParaRPr lang="en-US" altLang="en-US" dirty="0">
              <a:latin typeface="Arial" panose="020B0604020202020204" pitchFamily="34" charset="0"/>
            </a:endParaRPr>
          </a:p>
          <a:p>
            <a:r>
              <a:rPr lang="en-US" altLang="en-US" dirty="0">
                <a:latin typeface="Arial" panose="020B0604020202020204" pitchFamily="34" charset="0"/>
              </a:rPr>
              <a:t>I’ll walk through the installation process next, but just to show where these things end up in a newly installed project, see the arrows.</a:t>
            </a:r>
          </a:p>
          <a:p>
            <a:endParaRPr lang="en-US" altLang="en-US" dirty="0">
              <a:latin typeface="Arial" panose="020B0604020202020204" pitchFamily="34"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C7EE45-07DD-41F3-89E8-8C7CA134E5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Date Placeholder 4"/>
          <p:cNvSpPr>
            <a:spLocks noGrp="1"/>
          </p:cNvSpPr>
          <p:nvPr>
            <p:ph type="dt" sz="quarter"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44215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Initially, we place</a:t>
            </a:r>
            <a:r>
              <a:rPr lang="en-US" baseline="0" dirty="0">
                <a:latin typeface="Arial" pitchFamily="34" charset="0"/>
              </a:rPr>
              <a:t> the coconut fiber logs and mats on the shore at low tide, and these are staked in and armored with shell bags lining the front logs.  </a:t>
            </a:r>
          </a:p>
          <a:p>
            <a:endParaRPr lang="en-US" baseline="0" dirty="0">
              <a:latin typeface="Arial" pitchFamily="34" charset="0"/>
            </a:endParaRPr>
          </a:p>
          <a:p>
            <a:r>
              <a:rPr lang="en-US" baseline="0" dirty="0">
                <a:latin typeface="Arial" pitchFamily="34" charset="0"/>
              </a:rPr>
              <a:t>This is May, just after installation, and the logs are already getting coated with mud.</a:t>
            </a:r>
            <a:endParaRPr lang="en-US" dirty="0">
              <a:latin typeface="Arial" pitchFamily="34" charset="0"/>
            </a:endParaRPr>
          </a:p>
        </p:txBody>
      </p:sp>
    </p:spTree>
    <p:extLst>
      <p:ext uri="{BB962C8B-B14F-4D97-AF65-F5344CB8AC3E}">
        <p14:creationId xmlns:p14="http://schemas.microsoft.com/office/powerpoint/2010/main" val="1076322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Just 1 month later, mud has filled in between and behind the logs, forming a natural terrace.  This is not mud that we added, it collected naturally.</a:t>
            </a:r>
          </a:p>
          <a:p>
            <a:endParaRPr lang="en-US" dirty="0">
              <a:latin typeface="Arial" pitchFamily="34" charset="0"/>
            </a:endParaRPr>
          </a:p>
          <a:p>
            <a:r>
              <a:rPr lang="en-US" dirty="0">
                <a:latin typeface="Arial" pitchFamily="34" charset="0"/>
              </a:rPr>
              <a:t>We started to put in a</a:t>
            </a:r>
            <a:r>
              <a:rPr lang="en-US" baseline="0" dirty="0">
                <a:latin typeface="Arial" pitchFamily="34" charset="0"/>
              </a:rPr>
              <a:t> few plugs of plants that were salvaged from eroding areas nearby.</a:t>
            </a:r>
            <a:endParaRPr lang="en-US" dirty="0">
              <a:latin typeface="Arial" pitchFamily="34" charset="0"/>
            </a:endParaRPr>
          </a:p>
        </p:txBody>
      </p:sp>
    </p:spTree>
    <p:extLst>
      <p:ext uri="{BB962C8B-B14F-4D97-AF65-F5344CB8AC3E}">
        <p14:creationId xmlns:p14="http://schemas.microsoft.com/office/powerpoint/2010/main" val="1732781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Just 1 year later, you can see how the whole site has filled in with dense marsh vegetation.</a:t>
            </a:r>
          </a:p>
          <a:p>
            <a:endParaRPr lang="en-US" dirty="0">
              <a:latin typeface="Arial" pitchFamily="34" charset="0"/>
            </a:endParaRPr>
          </a:p>
          <a:p>
            <a:r>
              <a:rPr lang="en-US" dirty="0">
                <a:latin typeface="Arial" pitchFamily="34" charset="0"/>
              </a:rPr>
              <a:t>The rock is</a:t>
            </a:r>
            <a:r>
              <a:rPr lang="en-US" baseline="0" dirty="0">
                <a:latin typeface="Arial" pitchFamily="34" charset="0"/>
              </a:rPr>
              <a:t> still underneath.  The rock was inconsequential.  A duplicate LS cell was installed just upstream that did not have rock, and it performed similarly.</a:t>
            </a:r>
            <a:endParaRPr lang="en-US" dirty="0">
              <a:latin typeface="Arial" pitchFamily="34" charset="0"/>
            </a:endParaRPr>
          </a:p>
        </p:txBody>
      </p:sp>
    </p:spTree>
    <p:extLst>
      <p:ext uri="{BB962C8B-B14F-4D97-AF65-F5344CB8AC3E}">
        <p14:creationId xmlns:p14="http://schemas.microsoft.com/office/powerpoint/2010/main" val="773770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Here is the site 5</a:t>
            </a:r>
            <a:r>
              <a:rPr lang="en-US" baseline="0" dirty="0">
                <a:latin typeface="Arial" pitchFamily="34" charset="0"/>
              </a:rPr>
              <a:t> years after installation, in 2015.  Note that the untreated area in the distance has continued to erode, but not the living shoreline in the </a:t>
            </a:r>
            <a:r>
              <a:rPr lang="en-US" baseline="0" dirty="0" err="1">
                <a:latin typeface="Arial" pitchFamily="34" charset="0"/>
              </a:rPr>
              <a:t>forground</a:t>
            </a:r>
            <a:r>
              <a:rPr lang="en-US" baseline="0" dirty="0">
                <a:latin typeface="Arial" pitchFamily="34" charset="0"/>
              </a:rPr>
              <a:t>.</a:t>
            </a:r>
          </a:p>
          <a:p>
            <a:endParaRPr lang="en-US" baseline="0" dirty="0">
              <a:latin typeface="Arial" pitchFamily="34" charset="0"/>
            </a:endParaRPr>
          </a:p>
          <a:p>
            <a:r>
              <a:rPr lang="en-US" baseline="0" dirty="0">
                <a:latin typeface="Arial" pitchFamily="34" charset="0"/>
              </a:rPr>
              <a:t>Importantly, this was after Hurricane Irene in 2011 and Hurricane Sandy in 2012.  The hurricanes did not do any damage to the LS. But the nearby bulkhead was damaged severely and the buildings behind it had to be torn down.</a:t>
            </a:r>
            <a:endParaRPr lang="en-US" dirty="0">
              <a:latin typeface="Arial" pitchFamily="34" charset="0"/>
            </a:endParaRPr>
          </a:p>
          <a:p>
            <a:endParaRPr lang="en-US" dirty="0">
              <a:latin typeface="Arial" pitchFamily="34" charset="0"/>
            </a:endParaRPr>
          </a:p>
          <a:p>
            <a:r>
              <a:rPr lang="en-US" dirty="0">
                <a:latin typeface="Arial" pitchFamily="34" charset="0"/>
              </a:rPr>
              <a:t>If you want to learn more about this site or</a:t>
            </a:r>
            <a:r>
              <a:rPr lang="en-US" baseline="0" dirty="0">
                <a:latin typeface="Arial" pitchFamily="34" charset="0"/>
              </a:rPr>
              <a:t> this bio-based tactic, there is a lot more info on our website.</a:t>
            </a:r>
            <a:endParaRPr lang="en-US" dirty="0">
              <a:latin typeface="Arial" pitchFamily="34" charset="0"/>
            </a:endParaRPr>
          </a:p>
        </p:txBody>
      </p:sp>
    </p:spTree>
    <p:extLst>
      <p:ext uri="{BB962C8B-B14F-4D97-AF65-F5344CB8AC3E}">
        <p14:creationId xmlns:p14="http://schemas.microsoft.com/office/powerpoint/2010/main" val="1681589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the bio-based tactic had numerous positive</a:t>
            </a:r>
            <a:r>
              <a:rPr lang="en-US" baseline="0" dirty="0"/>
              <a:t> outcomes.</a:t>
            </a:r>
          </a:p>
          <a:p>
            <a:endParaRPr lang="en-US" baseline="0" dirty="0"/>
          </a:p>
          <a:p>
            <a:r>
              <a:rPr lang="en-US" baseline="0" dirty="0"/>
              <a:t>We use a scientific monitoring framework that we developed for the states of DE and NJ.  This monitoring showed that erosion was stemmed, more diverse and abundant fish used the LS, and our models indicate that the project site was promoting cleaner water than the untreated shoreline.</a:t>
            </a:r>
          </a:p>
          <a:p>
            <a:endParaRPr lang="en-US" baseline="0" dirty="0"/>
          </a:p>
          <a:p>
            <a:r>
              <a:rPr lang="en-US" baseline="0" dirty="0"/>
              <a:t>Costs were fairly low compared to traditional hard tactics.  It should be noted though that LS are like gardens that require periodic tending.  For example, we replaced some front logs and materials after two severe winters where ice had scoured the edge.  With this modest maintenance, the site still looks great 7 years after installation.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1754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example is what we call a hybrid living shoreline, meaning it is a mix of different tactics together.</a:t>
            </a:r>
          </a:p>
          <a:p>
            <a:endParaRPr lang="en-US" dirty="0"/>
          </a:p>
          <a:p>
            <a:r>
              <a:rPr lang="en-US" baseline="0" dirty="0"/>
              <a:t>A bio-based approach is used along the eroding marsh edge, similar to what I showed before.  But </a:t>
            </a:r>
            <a:r>
              <a:rPr lang="en-US" baseline="0" dirty="0" err="1"/>
              <a:t>waterward</a:t>
            </a:r>
            <a:r>
              <a:rPr lang="en-US" baseline="0" dirty="0"/>
              <a:t>, a sill structure is added to dissipate wave energy and slow currents that sweep along the shoreline.  </a:t>
            </a:r>
          </a:p>
          <a:p>
            <a:endParaRPr lang="en-US" baseline="0" dirty="0"/>
          </a:p>
          <a:p>
            <a:r>
              <a:rPr lang="en-US" baseline="0" dirty="0"/>
              <a:t>The sill for this site is mainly constructed out of oyster castles, which are concrete </a:t>
            </a:r>
            <a:r>
              <a:rPr lang="en-US" baseline="0" dirty="0" err="1"/>
              <a:t>lego</a:t>
            </a:r>
            <a:r>
              <a:rPr lang="en-US" baseline="0" dirty="0"/>
              <a:t> blocks that attract oysters. We also used bagged oyster shell.  Over time, these surfaces get coated with oysters, and eventually the blocks are not visible, only a natural-looking oyster reef will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643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Construction</a:t>
            </a:r>
            <a:r>
              <a:rPr lang="en-US" baseline="0" dirty="0">
                <a:latin typeface="Arial" pitchFamily="34" charset="0"/>
              </a:rPr>
              <a:t> of the breakwater was in June 2014. This was timed to occur just before oyster larvae are abundant in the water, so that we would get a quick coating of young oysters onto the castles and shell.</a:t>
            </a:r>
          </a:p>
          <a:p>
            <a:endParaRPr lang="en-US" baseline="0" dirty="0">
              <a:latin typeface="Arial" pitchFamily="34" charset="0"/>
            </a:endParaRPr>
          </a:p>
          <a:p>
            <a:r>
              <a:rPr lang="en-US" baseline="0" dirty="0">
                <a:latin typeface="Arial" pitchFamily="34" charset="0"/>
              </a:rPr>
              <a:t>Construction was by hand, using wheelbarrows to move the blocks and shell across 600 feet of marsh.</a:t>
            </a:r>
            <a:endParaRPr lang="en-US" dirty="0">
              <a:latin typeface="Arial" pitchFamily="34" charset="0"/>
            </a:endParaRPr>
          </a:p>
        </p:txBody>
      </p:sp>
    </p:spTree>
    <p:extLst>
      <p:ext uri="{BB962C8B-B14F-4D97-AF65-F5344CB8AC3E}">
        <p14:creationId xmlns:p14="http://schemas.microsoft.com/office/powerpoint/2010/main" val="3652713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At the same time, three bio-based cells were installed along the eroding marsh edge.</a:t>
            </a:r>
          </a:p>
        </p:txBody>
      </p:sp>
    </p:spTree>
    <p:extLst>
      <p:ext uri="{BB962C8B-B14F-4D97-AF65-F5344CB8AC3E}">
        <p14:creationId xmlns:p14="http://schemas.microsoft.com/office/powerpoint/2010/main" val="2926833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summarizes the main chapters</a:t>
            </a:r>
          </a:p>
          <a:p>
            <a:r>
              <a:rPr lang="en-US" altLang="en-US">
                <a:latin typeface="Arial" panose="020B0604020202020204" pitchFamily="34" charset="0"/>
              </a:rPr>
              <a:t>Landscape indicators, WQ/WQ indicators, sediments (a new category), habitats, living resources, and climate change (building on 08).</a:t>
            </a:r>
          </a:p>
          <a:p>
            <a:r>
              <a:rPr lang="en-US" altLang="en-US">
                <a:latin typeface="Arial" panose="020B0604020202020204" pitchFamily="34" charset="0"/>
              </a:rPr>
              <a:t>Other new categories we wanted to develop from the workshops were system functions and restoration</a:t>
            </a:r>
          </a:p>
          <a:p>
            <a:r>
              <a:rPr lang="en-US" altLang="en-US">
                <a:latin typeface="Arial" panose="020B0604020202020204" pitchFamily="34" charset="0"/>
              </a:rPr>
              <a:t>Restoration is in there, and this should be treated as a starting point (like for climate in 08) – suggestions welcome</a:t>
            </a:r>
          </a:p>
          <a:p>
            <a:r>
              <a:rPr lang="en-US" altLang="en-US">
                <a:latin typeface="Arial" panose="020B0604020202020204" pitchFamily="34" charset="0"/>
              </a:rPr>
              <a:t>As for Functions, this will need to be deferred to next report since no one had the time or resources to really develop this section, which was intended to look at physical-chemical-biological linkages and the processes that interconnect the other categories…..</a:t>
            </a:r>
          </a:p>
        </p:txBody>
      </p:sp>
      <p:sp>
        <p:nvSpPr>
          <p:cNvPr id="42394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B7AFA5-0CDB-4C31-B745-D0AC2B0817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0261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We did collect a healthy amount of juvenile oysters right after installation</a:t>
            </a:r>
          </a:p>
        </p:txBody>
      </p:sp>
    </p:spTree>
    <p:extLst>
      <p:ext uri="{BB962C8B-B14F-4D97-AF65-F5344CB8AC3E}">
        <p14:creationId xmlns:p14="http://schemas.microsoft.com/office/powerpoint/2010/main" val="2342696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But despite the severe winter of 2015, the structures survived nicely.</a:t>
            </a:r>
          </a:p>
        </p:txBody>
      </p:sp>
    </p:spTree>
    <p:extLst>
      <p:ext uri="{BB962C8B-B14F-4D97-AF65-F5344CB8AC3E}">
        <p14:creationId xmlns:p14="http://schemas.microsoft.com/office/powerpoint/2010/main" val="3379751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dirty="0">
                <a:latin typeface="Arial" pitchFamily="34" charset="0"/>
              </a:rPr>
              <a:t>Most of the</a:t>
            </a:r>
            <a:r>
              <a:rPr lang="en-US" baseline="0" dirty="0">
                <a:latin typeface="Arial" pitchFamily="34" charset="0"/>
              </a:rPr>
              <a:t> bio-based cells along the marsh edge have done terrific.  </a:t>
            </a:r>
          </a:p>
          <a:p>
            <a:endParaRPr lang="en-US" baseline="0" dirty="0">
              <a:latin typeface="Arial" pitchFamily="34" charset="0"/>
            </a:endParaRPr>
          </a:p>
          <a:p>
            <a:r>
              <a:rPr lang="en-US" baseline="0" dirty="0">
                <a:latin typeface="Arial" pitchFamily="34" charset="0"/>
              </a:rPr>
              <a:t>Here is a pic from a few months ago, showing how the vegetation has filled in.</a:t>
            </a:r>
            <a:endParaRPr lang="en-US" dirty="0">
              <a:latin typeface="Arial" pitchFamily="34" charset="0"/>
            </a:endParaRPr>
          </a:p>
        </p:txBody>
      </p:sp>
    </p:spTree>
    <p:extLst>
      <p:ext uri="{BB962C8B-B14F-4D97-AF65-F5344CB8AC3E}">
        <p14:creationId xmlns:p14="http://schemas.microsoft.com/office/powerpoint/2010/main" val="32881439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hdr" sz="quarter"/>
          </p:nvPr>
        </p:nvSpPr>
        <p:spPr/>
        <p:txBody>
          <a:bodyPr/>
          <a:lstStyle/>
          <a:p>
            <a:pPr marL="0" marR="0" lvl="0" indent="0" algn="l" defTabSz="914341"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Calibri"/>
                <a:ea typeface="+mn-ea"/>
                <a:cs typeface="+mn-cs"/>
              </a:rPr>
              <a:t>Introduction to the ICEC/USNVC</a:t>
            </a:r>
          </a:p>
        </p:txBody>
      </p:sp>
      <p:sp>
        <p:nvSpPr>
          <p:cNvPr id="350211" name="Rectangle 7"/>
          <p:cNvSpPr>
            <a:spLocks noGrp="1" noChangeArrowheads="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A7B72AE-A928-442A-BC90-A6187D81B230}"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srgbClr val="000000"/>
              </a:solidFill>
              <a:effectLst/>
              <a:uLnTx/>
              <a:uFillTx/>
              <a:latin typeface="Calibri"/>
              <a:ea typeface="+mn-ea"/>
              <a:cs typeface="+mn-cs"/>
            </a:endParaRPr>
          </a:p>
        </p:txBody>
      </p:sp>
      <p:sp>
        <p:nvSpPr>
          <p:cNvPr id="248836" name="Rectangle 2"/>
          <p:cNvSpPr>
            <a:spLocks noGrp="1" noRot="1" noChangeAspect="1" noChangeArrowheads="1" noTextEdit="1"/>
          </p:cNvSpPr>
          <p:nvPr>
            <p:ph type="sldImg"/>
          </p:nvPr>
        </p:nvSpPr>
        <p:spPr>
          <a:xfrm>
            <a:off x="1257300" y="720725"/>
            <a:ext cx="4800600" cy="3600450"/>
          </a:xfrm>
          <a:ln/>
        </p:spPr>
      </p:sp>
      <p:sp>
        <p:nvSpPr>
          <p:cNvPr id="248837" name="Rectangle 3"/>
          <p:cNvSpPr>
            <a:spLocks noGrp="1" noChangeArrowheads="1"/>
          </p:cNvSpPr>
          <p:nvPr>
            <p:ph type="body" idx="1"/>
          </p:nvPr>
        </p:nvSpPr>
        <p:spPr>
          <a:noFill/>
          <a:ln/>
        </p:spPr>
        <p:txBody>
          <a:bodyPr/>
          <a:lstStyle/>
          <a:p>
            <a:r>
              <a:rPr lang="en-US" baseline="0" dirty="0">
                <a:latin typeface="Arial" pitchFamily="34" charset="0"/>
              </a:rPr>
              <a:t>Oysters and mussels now colonize most of the breakwater structures.   This includes the castles….</a:t>
            </a:r>
            <a:endParaRPr lang="en-US" dirty="0">
              <a:latin typeface="Arial" pitchFamily="34" charset="0"/>
            </a:endParaRPr>
          </a:p>
        </p:txBody>
      </p:sp>
    </p:spTree>
    <p:extLst>
      <p:ext uri="{BB962C8B-B14F-4D97-AF65-F5344CB8AC3E}">
        <p14:creationId xmlns:p14="http://schemas.microsoft.com/office/powerpoint/2010/main" val="2454631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bio-based living shoreline, this</a:t>
            </a:r>
            <a:r>
              <a:rPr lang="en-US" baseline="0" dirty="0"/>
              <a:t> hybrid design also led to cleaner water, helped boost elevations via sediment capture, and promoted shellfish reef formation.</a:t>
            </a:r>
          </a:p>
          <a:p>
            <a:endParaRPr lang="en-US" baseline="0" dirty="0"/>
          </a:p>
          <a:p>
            <a:r>
              <a:rPr lang="en-US" baseline="0" dirty="0"/>
              <a:t>Costs were a bit more per linear foot than the bio-based method, but still cheaper or at least comparable to traditional tactics, which generally cannot be installed by hand.</a:t>
            </a:r>
          </a:p>
          <a:p>
            <a:endParaRPr lang="en-US" baseline="0" dirty="0"/>
          </a:p>
          <a:p>
            <a:r>
              <a:rPr lang="en-US" baseline="0" dirty="0"/>
              <a:t>The project continues to be in good shape after 3 years, and this trend is expected to continue as we keep getting more and more oysters every year, etc.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77427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these reasons, PDE, like many NEP partners and other programs such as being coordinated by RAE, are strongly focused on living shorelines as a new approach to stem the bleeding of these vital habitats.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We’ve been working proactively for the past 10 years to</a:t>
            </a:r>
            <a:r>
              <a:rPr lang="en-US" baseline="0" dirty="0"/>
              <a:t> use our best scientific tools to design appropriate types of LS and install them on the 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It’s important to be able to show examples of LS so that marine contractors, local communities, and permitting agencies see these as a viable alternative to traditional hard armoring.  So we’ve worked hard to implement projects where we can get funding and permits.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We’ve also worked with state and federal agencies to update permits rules, develop new tactics that match our local ecology, scientifically assess the projects to gauge outcomes, coordinate planning among agencies and states, and educate the public and marine contractors via workshops.</a:t>
            </a:r>
            <a:endParaRPr lang="en-US" dirty="0"/>
          </a:p>
          <a:p>
            <a:endParaRPr lang="en-US" dirty="0"/>
          </a:p>
        </p:txBody>
      </p:sp>
      <p:sp>
        <p:nvSpPr>
          <p:cNvPr id="4" name="Slide Number Placeholder 3"/>
          <p:cNvSpPr>
            <a:spLocks noGrp="1"/>
          </p:cNvSpPr>
          <p:nvPr>
            <p:ph type="sldNum" sz="quarter" idx="10"/>
          </p:nvPr>
        </p:nvSpPr>
        <p:spPr/>
        <p:txBody>
          <a:bodyPr/>
          <a:lstStyle/>
          <a:p>
            <a:fld id="{79E1C0F0-B4A8-421C-BCA5-E14825C90EBC}" type="slidenum">
              <a:rPr lang="en-US" smtClean="0"/>
              <a:pPr/>
              <a:t>73</a:t>
            </a:fld>
            <a:endParaRPr lang="en-US"/>
          </a:p>
        </p:txBody>
      </p:sp>
    </p:spTree>
    <p:extLst>
      <p:ext uri="{BB962C8B-B14F-4D97-AF65-F5344CB8AC3E}">
        <p14:creationId xmlns:p14="http://schemas.microsoft.com/office/powerpoint/2010/main" val="2855144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4474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hypothetically, an investment on a mussel hatchery to propagate alewife floaters should easily produce</a:t>
            </a:r>
            <a:r>
              <a:rPr lang="en-US" baseline="0" dirty="0"/>
              <a:t> 500,000 seed per year</a:t>
            </a:r>
          </a:p>
          <a:p>
            <a:r>
              <a:rPr lang="en-US" baseline="0" dirty="0"/>
              <a:t>When those offspring get stocked into streams and rivers, with proper conditioning, most should survive and live long and prosper</a:t>
            </a:r>
          </a:p>
          <a:p>
            <a:r>
              <a:rPr lang="en-US" baseline="0" dirty="0"/>
              <a:t>We estimate about $400K per year to operate, once built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557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is more on people’s minds, so here are the same plots</a:t>
            </a:r>
            <a:r>
              <a:rPr lang="en-US" baseline="0" dirty="0"/>
              <a:t> for N</a:t>
            </a:r>
          </a:p>
          <a:p>
            <a:r>
              <a:rPr lang="en-US" baseline="0" dirty="0"/>
              <a:t>The RATE of N removal would be about 78,000 pounds per year by Year 30, and the cumulative removal almost a million pounds of N removed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1171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Self explanatory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693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in the Delaware Estuary, for example, fortunate to have a bounty of coastal wetlands.  More than 140,000 acres of tidal marshes form a near continuous fringe around the system, extending from the urban corridor to Cape </a:t>
            </a:r>
            <a:r>
              <a:rPr lang="en-US" baseline="0" dirty="0" err="1"/>
              <a:t>Henlopen</a:t>
            </a:r>
            <a:r>
              <a:rPr lang="en-US" baseline="0" dirty="0"/>
              <a:t> and Cape May.  These are our fish factories that support the harvest and net export of blue crabs and oysters.  They function like kidneys that filter many types of pollutants. They capture more carbon than any other habitat.  And they are the first line of defense against sea level rise and increasingly more destructive storms.  This was made abundantly clear during </a:t>
            </a:r>
            <a:r>
              <a:rPr lang="en-US" baseline="0" dirty="0" err="1"/>
              <a:t>Hurr</a:t>
            </a:r>
            <a:r>
              <a:rPr lang="en-US" baseline="0" dirty="0"/>
              <a:t> Sandy when damages were much more severe in areas unprotected by marshes.</a:t>
            </a:r>
            <a:endParaRPr lang="en-US" dirty="0"/>
          </a:p>
        </p:txBody>
      </p:sp>
      <p:sp>
        <p:nvSpPr>
          <p:cNvPr id="4" name="Slide Number Placeholder 3"/>
          <p:cNvSpPr>
            <a:spLocks noGrp="1"/>
          </p:cNvSpPr>
          <p:nvPr>
            <p:ph type="sldNum" sz="quarter" idx="10"/>
          </p:nvPr>
        </p:nvSpPr>
        <p:spPr/>
        <p:txBody>
          <a:bodyPr/>
          <a:lstStyle/>
          <a:p>
            <a:fld id="{79E1C0F0-B4A8-421C-BCA5-E14825C90EBC}" type="slidenum">
              <a:rPr lang="en-US" smtClean="0"/>
              <a:pPr/>
              <a:t>10</a:t>
            </a:fld>
            <a:endParaRPr lang="en-US"/>
          </a:p>
        </p:txBody>
      </p:sp>
    </p:spTree>
    <p:extLst>
      <p:ext uri="{BB962C8B-B14F-4D97-AF65-F5344CB8AC3E}">
        <p14:creationId xmlns:p14="http://schemas.microsoft.com/office/powerpoint/2010/main" val="1677346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So this begs some important questions:  which species to focus on?  Which tactics are more successful at achieving management goals, such as nutrient reduction?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6927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881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6201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1C0F0-B4A8-421C-BCA5-E14825C90E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047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others have discussed, living shorelines are far superior to traditional hard armoring tactics in supporting healthy ecological conditions.</a:t>
            </a:r>
            <a:r>
              <a:rPr lang="en-US" baseline="0" dirty="0"/>
              <a:t>  </a:t>
            </a:r>
          </a:p>
          <a:p>
            <a:endParaRPr lang="en-US" dirty="0"/>
          </a:p>
          <a:p>
            <a:r>
              <a:rPr lang="en-US" dirty="0"/>
              <a:t>They can also be cheaper and possibly keep pace with sea level rise, whereas hard structures cannot. </a:t>
            </a:r>
          </a:p>
          <a:p>
            <a:endParaRPr lang="en-US" dirty="0"/>
          </a:p>
          <a:p>
            <a:r>
              <a:rPr lang="en-US" dirty="0"/>
              <a:t>NEPs have been playing vital roles on the front lines of living shoreline development, implementation and translation.  </a:t>
            </a:r>
          </a:p>
          <a:p>
            <a:endParaRPr lang="en-US" dirty="0"/>
          </a:p>
        </p:txBody>
      </p:sp>
      <p:sp>
        <p:nvSpPr>
          <p:cNvPr id="4" name="Slide Number Placeholder 3"/>
          <p:cNvSpPr>
            <a:spLocks noGrp="1"/>
          </p:cNvSpPr>
          <p:nvPr>
            <p:ph type="sldNum" sz="quarter" idx="10"/>
          </p:nvPr>
        </p:nvSpPr>
        <p:spPr/>
        <p:txBody>
          <a:bodyPr/>
          <a:lstStyle/>
          <a:p>
            <a:fld id="{79E1C0F0-B4A8-421C-BCA5-E14825C90EBC}" type="slidenum">
              <a:rPr lang="en-US" smtClean="0"/>
              <a:pPr/>
              <a:t>95</a:t>
            </a:fld>
            <a:endParaRPr lang="en-US"/>
          </a:p>
        </p:txBody>
      </p:sp>
    </p:spTree>
    <p:extLst>
      <p:ext uri="{BB962C8B-B14F-4D97-AF65-F5344CB8AC3E}">
        <p14:creationId xmlns:p14="http://schemas.microsoft.com/office/powerpoint/2010/main" val="394581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2AEA2F-5B1A-49F6-9917-95AEC0DAA0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Not just plants – also animals. </a:t>
            </a:r>
          </a:p>
          <a:p>
            <a:r>
              <a:rPr lang="en-US" altLang="en-US">
                <a:latin typeface="Arial" panose="020B0604020202020204" pitchFamily="34" charset="0"/>
              </a:rPr>
              <a:t>Whereas a salt marsh typically has one or two species per major niche, more in fw, not so stressed by salt</a:t>
            </a:r>
          </a:p>
        </p:txBody>
      </p:sp>
    </p:spTree>
    <p:extLst>
      <p:ext uri="{BB962C8B-B14F-4D97-AF65-F5344CB8AC3E}">
        <p14:creationId xmlns:p14="http://schemas.microsoft.com/office/powerpoint/2010/main" val="390535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60DADC-645E-49A8-BA3E-7294B49720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But fish consumption bans</a:t>
            </a:r>
          </a:p>
        </p:txBody>
      </p:sp>
    </p:spTree>
    <p:extLst>
      <p:ext uri="{BB962C8B-B14F-4D97-AF65-F5344CB8AC3E}">
        <p14:creationId xmlns:p14="http://schemas.microsoft.com/office/powerpoint/2010/main" val="77354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3746DE-597F-4D45-8CBA-456AE92FCE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5507" name="Rectangle 2"/>
          <p:cNvSpPr txBox="1">
            <a:spLocks noGrp="1" noChangeArrowheads="1"/>
          </p:cNvSpPr>
          <p:nvPr/>
        </p:nvSpPr>
        <p:spPr bwMode="auto">
          <a:xfrm>
            <a:off x="0" y="0"/>
            <a:ext cx="3038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64" tIns="46582" rIns="93164" bIns="46582"/>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Introduction to the ICEC/USNVC</a:t>
            </a:r>
          </a:p>
        </p:txBody>
      </p:sp>
      <p:sp>
        <p:nvSpPr>
          <p:cNvPr id="405508" name="Rectangle 7"/>
          <p:cNvSpPr txBox="1">
            <a:spLocks noGrp="1" noChangeArrowheads="1"/>
          </p:cNvSpPr>
          <p:nvPr/>
        </p:nvSpPr>
        <p:spPr bwMode="auto">
          <a:xfrm>
            <a:off x="3971925" y="8836025"/>
            <a:ext cx="3038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64" tIns="46582" rIns="93164" bIns="46582"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980C5A-F23A-4C78-BB06-20F46CDDF1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5509" name="Rectangle 2"/>
          <p:cNvSpPr>
            <a:spLocks noGrp="1" noRot="1" noChangeAspect="1" noChangeArrowheads="1" noTextEdit="1"/>
          </p:cNvSpPr>
          <p:nvPr>
            <p:ph type="sldImg"/>
          </p:nvPr>
        </p:nvSpPr>
        <p:spPr>
          <a:ln/>
        </p:spPr>
      </p:sp>
      <p:sp>
        <p:nvSpPr>
          <p:cNvPr id="405510" name="Rectangle 3"/>
          <p:cNvSpPr>
            <a:spLocks noGrp="1" noChangeArrowheads="1"/>
          </p:cNvSpPr>
          <p:nvPr>
            <p:ph type="body" idx="1"/>
          </p:nvPr>
        </p:nvSpPr>
        <p:spPr>
          <a:xfrm>
            <a:off x="935038" y="4379913"/>
            <a:ext cx="5140325" cy="4224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6357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27CE01-E4E5-4C17-AF3A-5564CBE6801B}"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7CE01-E4E5-4C17-AF3A-5564CBE6801B}"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24145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9087210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11151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371013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145342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878163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145803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61602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237626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85000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7CE01-E4E5-4C17-AF3A-5564CBE6801B}"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187124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1583083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420607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109472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240821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794770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049087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139003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75751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99142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D8DFDE-50EB-4E3C-99BD-17CBA0CA50CE}" type="datetimeFigureOut">
              <a:rPr lang="en-US"/>
              <a:pPr>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5A38D2D1-DD22-4B19-BBFC-747E456F080E}" type="slidenum">
              <a:rPr lang="en-US" altLang="en-US"/>
              <a:pPr>
                <a:defRPr/>
              </a:pPr>
              <a:t>‹#›</a:t>
            </a:fld>
            <a:endParaRPr lang="en-US" altLang="en-US"/>
          </a:p>
        </p:txBody>
      </p:sp>
    </p:spTree>
    <p:extLst>
      <p:ext uri="{BB962C8B-B14F-4D97-AF65-F5344CB8AC3E}">
        <p14:creationId xmlns:p14="http://schemas.microsoft.com/office/powerpoint/2010/main" val="23741158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980762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66332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223530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1852729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685992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508162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000405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36291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8499716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82032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08CACF5-15EA-4B37-939A-EA0AE57FC369}" type="datetimeFigureOut">
              <a:rPr lang="en-US"/>
              <a:pPr>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5032EB99-4149-4834-B35B-654EDEDED4F2}" type="slidenum">
              <a:rPr lang="en-US" altLang="en-US"/>
              <a:pPr>
                <a:defRPr/>
              </a:pPr>
              <a:t>‹#›</a:t>
            </a:fld>
            <a:endParaRPr lang="en-US" altLang="en-US"/>
          </a:p>
        </p:txBody>
      </p:sp>
    </p:spTree>
    <p:extLst>
      <p:ext uri="{BB962C8B-B14F-4D97-AF65-F5344CB8AC3E}">
        <p14:creationId xmlns:p14="http://schemas.microsoft.com/office/powerpoint/2010/main" val="938860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4269976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664956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096028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148079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8812068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101983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3596709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103685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1846669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970346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D0E7F4B-DA49-4CA7-BDF3-7073659A9340}" type="datetimeFigureOut">
              <a:rPr lang="en-US"/>
              <a:pPr>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B20094F1-5DD2-4B8A-98B2-BB61B564782C}" type="slidenum">
              <a:rPr lang="en-US" altLang="en-US"/>
              <a:pPr>
                <a:defRPr/>
              </a:pPr>
              <a:t>‹#›</a:t>
            </a:fld>
            <a:endParaRPr lang="en-US" altLang="en-US"/>
          </a:p>
        </p:txBody>
      </p:sp>
    </p:spTree>
    <p:extLst>
      <p:ext uri="{BB962C8B-B14F-4D97-AF65-F5344CB8AC3E}">
        <p14:creationId xmlns:p14="http://schemas.microsoft.com/office/powerpoint/2010/main" val="18344068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0528158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253329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829855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407903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141039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7069854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449597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68853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850742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862246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99EC6FF-3668-475D-99B4-2C708A925F27}" type="datetimeFigureOut">
              <a:rPr lang="en-US"/>
              <a:pPr>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7CE3C721-BD58-42F5-A517-366D0B962B89}" type="slidenum">
              <a:rPr lang="en-US" altLang="en-US"/>
              <a:pPr>
                <a:defRPr/>
              </a:pPr>
              <a:t>‹#›</a:t>
            </a:fld>
            <a:endParaRPr lang="en-US" altLang="en-US"/>
          </a:p>
        </p:txBody>
      </p:sp>
    </p:spTree>
    <p:extLst>
      <p:ext uri="{BB962C8B-B14F-4D97-AF65-F5344CB8AC3E}">
        <p14:creationId xmlns:p14="http://schemas.microsoft.com/office/powerpoint/2010/main" val="8995484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064531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1105010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738432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685753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597380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38911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072736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5155116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08836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52381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349363D-CCA0-4CCC-A23C-BF026C6CC661}" type="datetimeFigureOut">
              <a:rPr lang="en-US"/>
              <a:pPr>
                <a:defRPr/>
              </a:pPr>
              <a:t>4/9/2018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5C965881-20FD-4F1A-8677-3AECBA8870D0}" type="slidenum">
              <a:rPr lang="en-US" altLang="en-US"/>
              <a:pPr>
                <a:defRPr/>
              </a:pPr>
              <a:t>‹#›</a:t>
            </a:fld>
            <a:endParaRPr lang="en-US" altLang="en-US"/>
          </a:p>
        </p:txBody>
      </p:sp>
    </p:spTree>
    <p:extLst>
      <p:ext uri="{BB962C8B-B14F-4D97-AF65-F5344CB8AC3E}">
        <p14:creationId xmlns:p14="http://schemas.microsoft.com/office/powerpoint/2010/main" val="3851745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8981385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171620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8501048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157282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926645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848005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588562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7350181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8238216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AF0CC920-5754-45A3-A099-B9ED22B12CFE}"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BABDA01F-714B-4DD8-933D-3D71F951D6B7}"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222568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71B33B7-0E4F-4862-8BD7-CD7BEE87CCEA}" type="datetimeFigureOut">
              <a:rPr lang="en-US"/>
              <a:pPr>
                <a:defRPr/>
              </a:pPr>
              <a:t>4/9/2018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A4CAE49D-281D-49DF-BAF0-E416FDF0089A}" type="slidenum">
              <a:rPr lang="en-US" altLang="en-US"/>
              <a:pPr>
                <a:defRPr/>
              </a:pPr>
              <a:t>‹#›</a:t>
            </a:fld>
            <a:endParaRPr lang="en-US" altLang="en-US"/>
          </a:p>
        </p:txBody>
      </p:sp>
    </p:spTree>
    <p:extLst>
      <p:ext uri="{BB962C8B-B14F-4D97-AF65-F5344CB8AC3E}">
        <p14:creationId xmlns:p14="http://schemas.microsoft.com/office/powerpoint/2010/main" val="25744687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412DC58F-06CD-434F-BFD2-80A18964F4A8}"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480BA98E-F75A-48C3-834A-0485EC3E51A2}"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1240950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546E0401-920E-47F4-81D3-43BCA58D67D3}"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274A6FA9-001C-46C0-BD79-492E585AC881}"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1430372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2AEBAE2C-8B77-482A-BE48-ED608B00BD85}"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8F1768EC-2231-4ED8-AD77-D8E8AF51D27D}"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4145340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598BEB48-089E-4D7F-8E33-BED8ECF4D400}" type="datetimeFigureOut">
              <a:rPr lang="en-US" smtClean="0"/>
              <a:pPr defTabSz="812810">
                <a:defRPr/>
              </a:pPr>
              <a:t>4/9/2018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79D238B7-304E-489C-8586-72EC554F3838}"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4068721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81454F8E-028C-4209-BE64-B41630E462AB}" type="datetimeFigureOut">
              <a:rPr lang="en-US" smtClean="0"/>
              <a:pPr defTabSz="812810">
                <a:defRPr/>
              </a:pPr>
              <a:t>4/9/2018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F56AD4B7-36CD-4C9D-9A04-FFB67A271D6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19864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E0CD8BF4-681A-433E-9322-0E1254C9263E}" type="datetimeFigureOut">
              <a:rPr lang="en-US" smtClean="0"/>
              <a:pPr defTabSz="812810">
                <a:defRPr/>
              </a:pPr>
              <a:t>4/9/2018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7B2E6C3C-29B1-4247-8D97-D12809C720E3}"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5270964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6F96E8E6-2E8F-4750-9932-1953DDCB864C}"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74303E14-5139-41B9-8394-13CC1BFDA59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4918231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448011BD-25F6-4451-8256-D69F8B8BC079}"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8B1C7562-3797-406C-8E1E-9FB31BDC4C1F}"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9950644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8E29A5F5-58FD-46F9-A2DA-C7AF05E76B63}"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9A8BFDC0-5438-4342-9E6D-9A80AA1AD07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8871994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466C2B68-A30A-47AA-A03E-242DE8145481}"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DB111830-97A3-4DF2-BBCE-F5B4F8DEF6FA}"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532860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B644D9C-3ED3-4B5D-A2E4-57B7E40AF7DD}" type="datetimeFigureOut">
              <a:rPr lang="en-US"/>
              <a:pPr>
                <a:defRPr/>
              </a:pPr>
              <a:t>4/9/2018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67589985-2088-4C0F-9336-990227BBF854}" type="slidenum">
              <a:rPr lang="en-US" altLang="en-US"/>
              <a:pPr>
                <a:defRPr/>
              </a:pPr>
              <a:t>‹#›</a:t>
            </a:fld>
            <a:endParaRPr lang="en-US" altLang="en-US"/>
          </a:p>
        </p:txBody>
      </p:sp>
    </p:spTree>
    <p:extLst>
      <p:ext uri="{BB962C8B-B14F-4D97-AF65-F5344CB8AC3E}">
        <p14:creationId xmlns:p14="http://schemas.microsoft.com/office/powerpoint/2010/main" val="2047706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E0B3BA83-C434-44FE-BECF-54A5E5124BA1}"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7EBAB3B3-BDEF-4AEC-A543-DC1A3D0C1B5D}"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8752482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6C386E8E-D0E6-4DF3-8C26-3A647E3093E9}"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92011286-B701-4A70-AAF3-4B97DDEB14C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56303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C782EC93-D97B-4078-93B1-EA4B2EF274EA}"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15A4127D-425D-4E2C-A1A5-CE751B087B21}"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701645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86F011FF-3295-4EDD-A2BD-2AD953C6990D}"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300C138A-3193-4F22-85BA-B7996C70D492}"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1694281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19DDBFA7-7D67-448E-AFA3-EFCABCB9ED6C}" type="datetimeFigureOut">
              <a:rPr lang="en-US" smtClean="0"/>
              <a:pPr defTabSz="812810">
                <a:defRPr/>
              </a:pPr>
              <a:t>4/9/2018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4FB76CF1-0E7F-42F5-95BC-BAE8C82C9309}"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4396285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2E2C2EB3-8A0E-47D1-9FCE-F6D0352E1F87}" type="datetimeFigureOut">
              <a:rPr lang="en-US" smtClean="0"/>
              <a:pPr defTabSz="812810">
                <a:defRPr/>
              </a:pPr>
              <a:t>4/9/2018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0A3C2075-A58E-476C-97C5-D6440C2C5BBB}"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586832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78DD9D09-2C5F-4087-9C9A-1EC352E463A5}" type="datetimeFigureOut">
              <a:rPr lang="en-US" smtClean="0"/>
              <a:pPr defTabSz="812810">
                <a:defRPr/>
              </a:pPr>
              <a:t>4/9/2018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003D8668-4335-430A-9709-A1A5F7993386}"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84986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E439BB88-3B54-45EF-B54A-1CC62CC4BD62}"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3EBA4411-CB3E-42A7-AFB2-C071E4F25430}"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794773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C7B83365-4143-42C3-9749-2F45539C9EE0}"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C7C66A7F-3ED6-42E3-AA58-B3B613CAD2FD}"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274152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226995AE-D43D-4EBF-99D5-1701487BFAC8}"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0C08C5CE-A1F8-40CE-812A-96CCBE747D79}"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63401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BED6CEC-C122-4CC4-BB1E-8379FFDC7098}" type="datetimeFigureOut">
              <a:rPr lang="en-US"/>
              <a:pPr>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51B6F6-FF01-4787-8F15-07BD37AA807A}" type="slidenum">
              <a:rPr lang="en-US" altLang="en-US"/>
              <a:pPr>
                <a:defRPr/>
              </a:pPr>
              <a:t>‹#›</a:t>
            </a:fld>
            <a:endParaRPr lang="en-US" altLang="en-US"/>
          </a:p>
        </p:txBody>
      </p:sp>
    </p:spTree>
    <p:extLst>
      <p:ext uri="{BB962C8B-B14F-4D97-AF65-F5344CB8AC3E}">
        <p14:creationId xmlns:p14="http://schemas.microsoft.com/office/powerpoint/2010/main" val="29355082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45DE270E-0D49-4D04-BCDD-EFA57BAAA22D}"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9C7D70E2-B8C8-4D74-AA7C-0813DD9C5F17}"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9680070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355E7C6A-3E49-4EEB-9579-41F5C384A09A}"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2110941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C7D8B4CE-D902-48E3-810C-DAAD0F032B80}"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6737138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DE5EFFBB-9166-4374-922F-923EF1C51FE1}"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2366271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6"/>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4F18ECA1-98DF-491F-A423-56AD3C19EC35}"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8657025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3"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1"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1"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78EE12D0-1DDD-4449-82A1-90B19AB5A005}"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2133690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ED0FE5C5-93FD-4FE3-8BD4-DB686C794A9C}"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1856545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065AA452-11CE-46CA-AFF0-9899AB303CDF}"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1056245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60" y="273059"/>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5059E9DB-2385-4901-8CFC-72A4F167F0A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8735124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BBE46B5E-FC28-4E03-A5BE-EC0E2AD618D3}"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6003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27CE01-E4E5-4C17-AF3A-5564CBE6801B}"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7BCFF77-D3B8-4286-BEF1-F6BD641126B8}" type="datetimeFigureOut">
              <a:rPr lang="en-US"/>
              <a:pPr>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188F4CCD-FA61-47E7-8A2E-D0864FAA1CA2}" type="slidenum">
              <a:rPr lang="en-US" altLang="en-US"/>
              <a:pPr>
                <a:defRPr/>
              </a:pPr>
              <a:t>‹#›</a:t>
            </a:fld>
            <a:endParaRPr lang="en-US" altLang="en-US"/>
          </a:p>
        </p:txBody>
      </p:sp>
    </p:spTree>
    <p:extLst>
      <p:ext uri="{BB962C8B-B14F-4D97-AF65-F5344CB8AC3E}">
        <p14:creationId xmlns:p14="http://schemas.microsoft.com/office/powerpoint/2010/main" val="38984838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C65746C9-B08F-46BF-950F-13F40FF7E6E0}"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5105493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7"/>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08BD2180-8E4B-4365-A59A-147D61F80BD1}"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7464581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6"/>
            <a:ext cx="4047067" cy="4525963"/>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304449BC-243B-4213-9BA1-B4F8739150FF}"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6134109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1"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1786B006-8F7F-45D4-8FE4-059F417C6D2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337494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7"/>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defTabSz="812810"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3072DD08-103A-497D-906E-11ED3D8E8F36}"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50874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cs typeface="Arial" charset="0"/>
              </a:defRPr>
            </a:lvl1pPr>
          </a:lstStyle>
          <a:p>
            <a:pPr defTabSz="812810" fontAlgn="base">
              <a:spcBef>
                <a:spcPct val="0"/>
              </a:spcBef>
              <a:spcAft>
                <a:spcPct val="0"/>
              </a:spcAft>
              <a:defRPr/>
            </a:pPr>
            <a:endParaRPr lang="en-US"/>
          </a:p>
        </p:txBody>
      </p:sp>
      <p:sp>
        <p:nvSpPr>
          <p:cNvPr id="5" name="Footer Placeholder 4"/>
          <p:cNvSpPr>
            <a:spLocks noGrp="1"/>
          </p:cNvSpPr>
          <p:nvPr>
            <p:ph type="ftr" sz="quarter" idx="11"/>
          </p:nvPr>
        </p:nvSpPr>
        <p:spPr>
          <a:xfrm>
            <a:off x="7281333" y="6400800"/>
            <a:ext cx="999067" cy="304800"/>
          </a:xfrm>
        </p:spPr>
        <p:txBody>
          <a:bodyPr/>
          <a:lstStyle>
            <a:lvl1pPr>
              <a:defRPr>
                <a:cs typeface="Arial" charset="0"/>
              </a:defRPr>
            </a:lvl1pPr>
          </a:lstStyle>
          <a:p>
            <a:pPr defTabSz="812810" fontAlgn="base">
              <a:spcBef>
                <a:spcPct val="0"/>
              </a:spcBef>
              <a:spcAft>
                <a:spcPct val="0"/>
              </a:spcAft>
              <a:defRPr/>
            </a:pPr>
            <a:r>
              <a:rPr lang="en-US"/>
              <a:t>dk</a:t>
            </a:r>
          </a:p>
        </p:txBody>
      </p:sp>
      <p:sp>
        <p:nvSpPr>
          <p:cNvPr id="6" name="Slide Number Placeholder 5"/>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EEFC19EC-FC35-44B7-8342-1EA1863CB968}"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78993860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6AA19E59-D5E1-4FCD-9E3B-600A95D2EAAA}"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0474986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189AD85-1092-445E-A39D-D8CC0CA7A5ED}"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019342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07F7130-E0E6-43EE-AD93-D7A8C5E5617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860541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825DF02-208D-489D-B780-4406ED6599CC}"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72351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2ADA4C8-5CF4-4624-89C4-6E52F287547C}" type="datetimeFigureOut">
              <a:rPr lang="en-US"/>
              <a:pPr>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C2907FEB-0868-456D-AAAF-C61F6525FBB3}" type="slidenum">
              <a:rPr lang="en-US" altLang="en-US"/>
              <a:pPr>
                <a:defRPr/>
              </a:pPr>
              <a:t>‹#›</a:t>
            </a:fld>
            <a:endParaRPr lang="en-US" altLang="en-US"/>
          </a:p>
        </p:txBody>
      </p:sp>
    </p:spTree>
    <p:extLst>
      <p:ext uri="{BB962C8B-B14F-4D97-AF65-F5344CB8AC3E}">
        <p14:creationId xmlns:p14="http://schemas.microsoft.com/office/powerpoint/2010/main" val="610497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B4FC3B9-F1C0-4310-BAD9-B1A4BC02ADCA}"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821484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8DF83EE-7196-417E-83F7-40A33CB8E15B}"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2390152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690E8D91-0E98-4015-BC2E-15B08234C72D}"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8902076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2374506-E116-43C6-88F0-FA486C8B8CF1}"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2421690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DB23A0C5-61A0-42C0-ABF7-6F74A662860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734528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4699886-1692-4989-95F5-B0C9B628B35B}"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0903154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D5C2F393-2352-48B6-8517-D4E05EE620B1}"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6828419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E1A5ED0-E6E1-4091-A9F5-891D7CEBD7CF}"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406885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050ED39-06F8-4AC9-99C2-CE6C1E30F7EC}"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0405261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5D0AF0CA-FC2D-41AA-8CC0-46490CF77CA6}"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167984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84B35EB-086C-45FE-A51D-A36C78115B98}" type="datetimeFigureOut">
              <a:rPr lang="en-US"/>
              <a:pPr>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9CDF551-3986-4957-BB8F-043738E95699}" type="slidenum">
              <a:rPr lang="en-US" altLang="en-US"/>
              <a:pPr>
                <a:defRPr/>
              </a:pPr>
              <a:t>‹#›</a:t>
            </a:fld>
            <a:endParaRPr lang="en-US" altLang="en-US"/>
          </a:p>
        </p:txBody>
      </p:sp>
    </p:spTree>
    <p:extLst>
      <p:ext uri="{BB962C8B-B14F-4D97-AF65-F5344CB8AC3E}">
        <p14:creationId xmlns:p14="http://schemas.microsoft.com/office/powerpoint/2010/main" val="22973258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D026DCA3-7E3D-4CEC-A590-FB1C6264C049}"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7988528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defTabSz="812810" fontAlgn="base">
              <a:spcBef>
                <a:spcPct val="0"/>
              </a:spcBef>
              <a:spcAft>
                <a:spcPct val="0"/>
              </a:spcAft>
              <a:defRPr/>
            </a:pPr>
            <a:endParaRPr lang="en-US"/>
          </a:p>
        </p:txBody>
      </p:sp>
      <p:sp>
        <p:nvSpPr>
          <p:cNvPr id="5" name="Footer Placeholder 4"/>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t>dk</a:t>
            </a:r>
          </a:p>
        </p:txBody>
      </p:sp>
      <p:sp>
        <p:nvSpPr>
          <p:cNvPr id="6" name="Slide Number Placeholder 5"/>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F8649B6F-AB8C-4F74-BC03-1AC1D2217979}"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30938933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3726573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478244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685556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289244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3061480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262435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293035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15495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690033" y="3340103"/>
            <a:ext cx="765386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defTabSz="870875" fontAlgn="base">
              <a:spcBef>
                <a:spcPct val="0"/>
              </a:spcBef>
              <a:spcAft>
                <a:spcPct val="0"/>
              </a:spcAft>
              <a:defRPr/>
            </a:pPr>
            <a:endParaRPr lang="en-US" sz="1905">
              <a:solidFill>
                <a:prstClr val="black"/>
              </a:solidFill>
              <a:cs typeface="Arial" pitchFamily="34" charset="0"/>
            </a:endParaRPr>
          </a:p>
        </p:txBody>
      </p:sp>
      <p:sp>
        <p:nvSpPr>
          <p:cNvPr id="141315" name="Rectangle 205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a:defRPr/>
            </a:pPr>
            <a:fld id="{26EC8BD8-B594-4AA8-AADF-1E004085BFFA}" type="slidenum">
              <a:rPr lang="en-US"/>
              <a:pPr>
                <a:defRPr/>
              </a:pPr>
              <a:t>‹#›</a:t>
            </a:fld>
            <a:endParaRPr lang="en-US"/>
          </a:p>
        </p:txBody>
      </p:sp>
    </p:spTree>
    <p:extLst>
      <p:ext uri="{BB962C8B-B14F-4D97-AF65-F5344CB8AC3E}">
        <p14:creationId xmlns:p14="http://schemas.microsoft.com/office/powerpoint/2010/main" val="9413322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5523002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444077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6046736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361073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3536125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582024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062681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6"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659BB62-3B5C-444D-B968-D1133CF12CEC}"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359239-B8A8-4770-8915-485A0D455142}"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080417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75867CE-A95F-44ED-ABAC-3BF6C5A91301}"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C6DA2B-AC1D-4A82-97BA-4A36855100A5}"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026618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42"/>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4" y="2906722"/>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78A619-C644-4C37-9E22-BAA91A46CC35}"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065DEE-8A80-4C9F-9AC4-3A63F5AEA3B7}"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96599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3DF18B-9574-4532-900A-9D290BD26E66}"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29656586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7"/>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11E42DA-AFF2-42AA-A5C0-AC9CE2E5C723}"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103823-C9E8-4691-938E-9E98B7CD7548}"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133800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11" y="1535113"/>
            <a:ext cx="4040189"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11" y="2174875"/>
            <a:ext cx="4040189"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622A8F-E2DE-4F2C-A295-79433405B2DA}"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A8EF32-532D-4DE5-AC30-8CF131D168E0}"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707806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D65183F-5F94-4F7F-9C37-FB3330B30669}"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32ECDD-B8B2-4CB2-AAA0-B0BAEAF0F37C}"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389848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7055DE0-19FC-4DC5-A7CB-959D288A2B03}"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10951F-7FB0-4BA5-94BC-7848B454E20C}"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631051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4"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61" y="273084"/>
            <a:ext cx="5111751"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4"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1535EE1-12C6-4BE4-9EF7-AD9BF19308AD}"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C9970B-5A2A-4760-9430-F138B09E75DD}"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370982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79D4178-F172-40BE-B098-73DABCCA8DCE}"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812DD8-57E3-4503-BF2C-BACBA48ADFF9}"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826129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8BF9023-A6FC-4BD5-87A9-2D8508E6BE90}"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B4FB93-8881-4E8E-BF8F-A1685F461D5A}"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576308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8"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4D2523C-D624-4632-A1A8-4A5218C390EB}" type="datetimeFigureOut">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5ACE7-4AA8-48AD-B80B-B5B6E109D64B}" type="slidenum">
              <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937971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690034" y="3340103"/>
            <a:ext cx="7653868"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lIns="81276" tIns="40638" rIns="81276" bIns="40638"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141315" name="Rectangle 2051"/>
          <p:cNvSpPr>
            <a:spLocks noGrp="1" noChangeArrowheads="1"/>
          </p:cNvSpPr>
          <p:nvPr>
            <p:ph type="ctrTitle"/>
          </p:nvPr>
        </p:nvSpPr>
        <p:spPr>
          <a:xfrm>
            <a:off x="685809" y="2286000"/>
            <a:ext cx="7772401"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371601"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578963"/>
              </a:solidFill>
              <a:effectLst/>
              <a:uLnTx/>
              <a:uFillTx/>
              <a:latin typeface="Arial"/>
              <a:ea typeface="+mn-ea"/>
              <a:cs typeface="+mn-cs"/>
            </a:endParaRPr>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578963"/>
              </a:solidFill>
              <a:effectLst/>
              <a:uLnTx/>
              <a:uFillTx/>
              <a:latin typeface="Arial"/>
              <a:ea typeface="+mn-ea"/>
              <a:cs typeface="+mn-cs"/>
            </a:endParaRPr>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A605D89E-1BC8-4150-BB47-2A65543F2706}" type="slidenum">
              <a:rPr kumimoji="0" lang="en-US" sz="1244" b="0" i="0" u="none" strike="noStrike" kern="1200" cap="none" spc="0" normalizeH="0" baseline="0" noProof="0">
                <a:ln>
                  <a:noFill/>
                </a:ln>
                <a:solidFill>
                  <a:srgbClr val="578963"/>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578963"/>
              </a:solidFill>
              <a:effectLst/>
              <a:uLnTx/>
              <a:uFillTx/>
              <a:latin typeface="Arial"/>
              <a:ea typeface="+mn-ea"/>
              <a:cs typeface="+mn-cs"/>
            </a:endParaRPr>
          </a:p>
        </p:txBody>
      </p:sp>
    </p:spTree>
    <p:extLst>
      <p:ext uri="{BB962C8B-B14F-4D97-AF65-F5344CB8AC3E}">
        <p14:creationId xmlns:p14="http://schemas.microsoft.com/office/powerpoint/2010/main" val="230684834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7707860B-134B-4632-9A66-89E473A5AF2E}"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231353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0"/>
            <a:ext cx="7772400" cy="1362075"/>
          </a:xfrm>
        </p:spPr>
        <p:txBody>
          <a:bodyPr anchor="t"/>
          <a:lstStyle>
            <a:lvl1pPr algn="l">
              <a:defRPr sz="381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905"/>
            </a:lvl1pPr>
            <a:lvl2pPr marL="435437" indent="0">
              <a:buNone/>
              <a:defRPr sz="1714"/>
            </a:lvl2pPr>
            <a:lvl3pPr marL="870875" indent="0">
              <a:buNone/>
              <a:defRPr sz="1524"/>
            </a:lvl3pPr>
            <a:lvl4pPr marL="1306312" indent="0">
              <a:buNone/>
              <a:defRPr sz="1333"/>
            </a:lvl4pPr>
            <a:lvl5pPr marL="1741749" indent="0">
              <a:buNone/>
              <a:defRPr sz="1333"/>
            </a:lvl5pPr>
            <a:lvl6pPr marL="2177186" indent="0">
              <a:buNone/>
              <a:defRPr sz="1333"/>
            </a:lvl6pPr>
            <a:lvl7pPr marL="2612624" indent="0">
              <a:buNone/>
              <a:defRPr sz="1333"/>
            </a:lvl7pPr>
            <a:lvl8pPr marL="3048061" indent="0">
              <a:buNone/>
              <a:defRPr sz="1333"/>
            </a:lvl8pPr>
            <a:lvl9pPr marL="3483498" indent="0">
              <a:buNone/>
              <a:defRPr sz="1333"/>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4F89A42-2A35-4362-AD76-E484F10CD16B}"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33032651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8" y="4406921"/>
            <a:ext cx="7772401"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98" y="2906713"/>
            <a:ext cx="7772401" cy="1500187"/>
          </a:xfrm>
        </p:spPr>
        <p:txBody>
          <a:bodyPr anchor="b"/>
          <a:lstStyle>
            <a:lvl1pPr marL="0" indent="0">
              <a:buNone/>
              <a:defRPr sz="1778"/>
            </a:lvl1pPr>
            <a:lvl2pPr marL="406389" indent="0">
              <a:buNone/>
              <a:defRPr sz="1600"/>
            </a:lvl2pPr>
            <a:lvl3pPr marL="812778" indent="0">
              <a:buNone/>
              <a:defRPr sz="1422"/>
            </a:lvl3pPr>
            <a:lvl4pPr marL="1219166" indent="0">
              <a:buNone/>
              <a:defRPr sz="1244"/>
            </a:lvl4pPr>
            <a:lvl5pPr marL="1625555" indent="0">
              <a:buNone/>
              <a:defRPr sz="1244"/>
            </a:lvl5pPr>
            <a:lvl6pPr marL="2031945" indent="0">
              <a:buNone/>
              <a:defRPr sz="1244"/>
            </a:lvl6pPr>
            <a:lvl7pPr marL="2438334" indent="0">
              <a:buNone/>
              <a:defRPr sz="1244"/>
            </a:lvl7pPr>
            <a:lvl8pPr marL="2844722" indent="0">
              <a:buNone/>
              <a:defRPr sz="1244"/>
            </a:lvl8pPr>
            <a:lvl9pPr marL="3251111" indent="0">
              <a:buNone/>
              <a:defRPr sz="1244"/>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AB465C53-A02F-4825-92F6-CB94013A5343}"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950577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5"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7"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AADD9F8D-A4E1-478A-99C2-3D2EE6750D3C}"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7218680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0" y="1535117"/>
            <a:ext cx="4041420"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0" y="2174875"/>
            <a:ext cx="404142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8"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9"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EEB2459E-1137-4051-804C-9C6007E1A6CC}"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387631767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4"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8CA4122F-C3B1-478C-BB81-70BD7B59830D}"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35646802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3"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4"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16E87B03-5B31-43C9-95B7-E8CCDFBEE611}"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5434016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65"/>
            <a:ext cx="3008489" cy="1162051"/>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61" y="273067"/>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E0D151A-4788-4CE7-BBF1-AAB551B79293}"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8279684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20"/>
            <a:ext cx="5486400" cy="566739"/>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2844"/>
            </a:lvl1pPr>
            <a:lvl2pPr marL="406389" indent="0">
              <a:buNone/>
              <a:defRPr sz="2489"/>
            </a:lvl2pPr>
            <a:lvl3pPr marL="812778" indent="0">
              <a:buNone/>
              <a:defRPr sz="2133"/>
            </a:lvl3pPr>
            <a:lvl4pPr marL="1219166" indent="0">
              <a:buNone/>
              <a:defRPr sz="1778"/>
            </a:lvl4pPr>
            <a:lvl5pPr marL="1625555" indent="0">
              <a:buNone/>
              <a:defRPr sz="1778"/>
            </a:lvl5pPr>
            <a:lvl6pPr marL="2031945" indent="0">
              <a:buNone/>
              <a:defRPr sz="1778"/>
            </a:lvl6pPr>
            <a:lvl7pPr marL="2438334" indent="0">
              <a:buNone/>
              <a:defRPr sz="1778"/>
            </a:lvl7pPr>
            <a:lvl8pPr marL="2844722" indent="0">
              <a:buNone/>
              <a:defRPr sz="1778"/>
            </a:lvl8pPr>
            <a:lvl9pPr marL="3251111" indent="0">
              <a:buNone/>
              <a:defRPr sz="1778"/>
            </a:lvl9pPr>
          </a:lstStyle>
          <a:p>
            <a:pPr lvl="0"/>
            <a:endParaRPr lang="en-US" noProof="0"/>
          </a:p>
        </p:txBody>
      </p:sp>
      <p:sp>
        <p:nvSpPr>
          <p:cNvPr id="4" name="Text Placeholder 3"/>
          <p:cNvSpPr>
            <a:spLocks noGrp="1"/>
          </p:cNvSpPr>
          <p:nvPr>
            <p:ph type="body" sz="half" idx="2"/>
          </p:nvPr>
        </p:nvSpPr>
        <p:spPr>
          <a:xfrm>
            <a:off x="1792112" y="5367358"/>
            <a:ext cx="5486400" cy="8048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D582A644-E2DA-4DA3-9C6B-2990393A430B}"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6250353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B7394615-0ED6-4A77-A252-C272A8CB6002}"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97703163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457200"/>
            <a:ext cx="569383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EBD88B7-DEA5-43EF-BD2A-226204417C44}"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24847139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9" y="457200"/>
            <a:ext cx="7772401" cy="1143000"/>
          </a:xfrm>
        </p:spPr>
        <p:txBody>
          <a:bodyPr/>
          <a:lstStyle/>
          <a:p>
            <a:r>
              <a:rPr lang="en-US"/>
              <a:t>Click to edit Master title style</a:t>
            </a:r>
          </a:p>
        </p:txBody>
      </p:sp>
      <p:sp>
        <p:nvSpPr>
          <p:cNvPr id="3" name="Text Placeholder 2"/>
          <p:cNvSpPr>
            <a:spLocks noGrp="1"/>
          </p:cNvSpPr>
          <p:nvPr>
            <p:ph type="body" sz="half" idx="1"/>
          </p:nvPr>
        </p:nvSpPr>
        <p:spPr>
          <a:xfrm>
            <a:off x="685805" y="1981200"/>
            <a:ext cx="38184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7" y="1981200"/>
            <a:ext cx="3818468" cy="4114800"/>
          </a:xfrm>
        </p:spPr>
        <p:txBody>
          <a:bodyPr/>
          <a:lstStyle/>
          <a:p>
            <a:pPr lvl="0"/>
            <a:endParaRPr lang="en-US" noProof="0"/>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56313B63-CB8F-48FA-9A87-DA2902E39779}"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3971117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8467" cy="4114800"/>
          </a:xfrm>
        </p:spPr>
        <p:txBody>
          <a:bodyPr/>
          <a:lstStyle>
            <a:lvl1pPr>
              <a:defRPr sz="2667"/>
            </a:lvl1pPr>
            <a:lvl2pPr>
              <a:defRPr sz="2286"/>
            </a:lvl2pPr>
            <a:lvl3pPr>
              <a:defRPr sz="1905"/>
            </a:lvl3pPr>
            <a:lvl4pPr>
              <a:defRPr sz="1714"/>
            </a:lvl4pPr>
            <a:lvl5pPr>
              <a:defRPr sz="1714"/>
            </a:lvl5pPr>
            <a:lvl6pPr>
              <a:defRPr sz="1714"/>
            </a:lvl6pPr>
            <a:lvl7pPr>
              <a:defRPr sz="1714"/>
            </a:lvl7pPr>
            <a:lvl8pPr>
              <a:defRPr sz="1714"/>
            </a:lvl8pPr>
            <a:lvl9pPr>
              <a:defRPr sz="17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981200"/>
            <a:ext cx="3818467" cy="4114800"/>
          </a:xfrm>
        </p:spPr>
        <p:txBody>
          <a:bodyPr/>
          <a:lstStyle>
            <a:lvl1pPr>
              <a:defRPr sz="2667"/>
            </a:lvl1pPr>
            <a:lvl2pPr>
              <a:defRPr sz="2286"/>
            </a:lvl2pPr>
            <a:lvl3pPr>
              <a:defRPr sz="1905"/>
            </a:lvl3pPr>
            <a:lvl4pPr>
              <a:defRPr sz="1714"/>
            </a:lvl4pPr>
            <a:lvl5pPr>
              <a:defRPr sz="1714"/>
            </a:lvl5pPr>
            <a:lvl6pPr>
              <a:defRPr sz="1714"/>
            </a:lvl6pPr>
            <a:lvl7pPr>
              <a:defRPr sz="1714"/>
            </a:lvl7pPr>
            <a:lvl8pPr>
              <a:defRPr sz="1714"/>
            </a:lvl8pPr>
            <a:lvl9pPr>
              <a:defRPr sz="17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1507981-01FE-4D55-8AEF-A37C2F1376C0}"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35183428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9" y="457200"/>
            <a:ext cx="7772401"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4"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F220BFD-384B-4632-84A6-AF93BE63DA5D}"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42811360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8" y="609600"/>
            <a:ext cx="7772401" cy="1143000"/>
          </a:xfrm>
        </p:spPr>
        <p:txBody>
          <a:bodyPr/>
          <a:lstStyle/>
          <a:p>
            <a:r>
              <a:rPr lang="en-US"/>
              <a:t>Click to edit Master title style</a:t>
            </a:r>
          </a:p>
        </p:txBody>
      </p:sp>
      <p:sp>
        <p:nvSpPr>
          <p:cNvPr id="3" name="Content Placeholder 2"/>
          <p:cNvSpPr>
            <a:spLocks noGrp="1"/>
          </p:cNvSpPr>
          <p:nvPr>
            <p:ph sz="quarter" idx="1"/>
          </p:nvPr>
        </p:nvSpPr>
        <p:spPr>
          <a:xfrm>
            <a:off x="685805" y="1981200"/>
            <a:ext cx="381846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36" y="1981200"/>
            <a:ext cx="381846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5" y="4114800"/>
            <a:ext cx="381846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39736" y="4114800"/>
            <a:ext cx="381846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77D4608E-28E4-44F3-AB1F-7302FBEC05D3}" type="slidenum">
              <a:rPr kumimoji="0" lang="en-US" sz="1244"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87592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690034" y="3340103"/>
            <a:ext cx="7653868"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lIns="81276" tIns="40638" rIns="81276" bIns="40638" anchor="ctr"/>
          <a:lstStyle/>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black"/>
              </a:solidFill>
              <a:effectLst/>
              <a:uLnTx/>
              <a:uFillTx/>
              <a:latin typeface="Arial" charset="0"/>
              <a:ea typeface="+mn-ea"/>
              <a:cs typeface="+mn-cs"/>
            </a:endParaRPr>
          </a:p>
        </p:txBody>
      </p:sp>
      <p:sp>
        <p:nvSpPr>
          <p:cNvPr id="141315" name="Rectangle 2051"/>
          <p:cNvSpPr>
            <a:spLocks noGrp="1" noChangeArrowheads="1"/>
          </p:cNvSpPr>
          <p:nvPr>
            <p:ph type="ctrTitle"/>
          </p:nvPr>
        </p:nvSpPr>
        <p:spPr>
          <a:xfrm>
            <a:off x="685809" y="2286000"/>
            <a:ext cx="7772401"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371601"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defTabSz="812810" fontAlgn="base">
              <a:spcAft>
                <a:spcPct val="0"/>
              </a:spcAft>
              <a:defRPr/>
            </a:pPr>
            <a:endParaRPr lang="en-US"/>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defTabSz="812810" fontAlgn="base">
              <a:spcAft>
                <a:spcPct val="0"/>
              </a:spcAft>
              <a:defRPr/>
            </a:pPr>
            <a:endParaRPr lang="en-US"/>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defTabSz="812810" fontAlgn="base">
              <a:spcAft>
                <a:spcPct val="0"/>
              </a:spcAft>
              <a:defRPr/>
            </a:pPr>
            <a:fld id="{A605D89E-1BC8-4150-BB47-2A65543F2706}" type="slidenum">
              <a:rPr lang="en-US" smtClean="0"/>
              <a:pPr defTabSz="812810" fontAlgn="base">
                <a:spcAft>
                  <a:spcPct val="0"/>
                </a:spcAft>
                <a:defRPr/>
              </a:pPr>
              <a:t>‹#›</a:t>
            </a:fld>
            <a:endParaRPr lang="en-US"/>
          </a:p>
        </p:txBody>
      </p:sp>
    </p:spTree>
    <p:extLst>
      <p:ext uri="{BB962C8B-B14F-4D97-AF65-F5344CB8AC3E}">
        <p14:creationId xmlns:p14="http://schemas.microsoft.com/office/powerpoint/2010/main" val="37095330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7707860B-134B-4632-9A66-89E473A5AF2E}"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31872325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8" y="4406921"/>
            <a:ext cx="7772401"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98" y="2906713"/>
            <a:ext cx="7772401" cy="1500187"/>
          </a:xfrm>
        </p:spPr>
        <p:txBody>
          <a:bodyPr anchor="b"/>
          <a:lstStyle>
            <a:lvl1pPr marL="0" indent="0">
              <a:buNone/>
              <a:defRPr sz="1778"/>
            </a:lvl1pPr>
            <a:lvl2pPr marL="406389" indent="0">
              <a:buNone/>
              <a:defRPr sz="1600"/>
            </a:lvl2pPr>
            <a:lvl3pPr marL="812778" indent="0">
              <a:buNone/>
              <a:defRPr sz="1422"/>
            </a:lvl3pPr>
            <a:lvl4pPr marL="1219166" indent="0">
              <a:buNone/>
              <a:defRPr sz="1244"/>
            </a:lvl4pPr>
            <a:lvl5pPr marL="1625555" indent="0">
              <a:buNone/>
              <a:defRPr sz="1244"/>
            </a:lvl5pPr>
            <a:lvl6pPr marL="2031945" indent="0">
              <a:buNone/>
              <a:defRPr sz="1244"/>
            </a:lvl6pPr>
            <a:lvl7pPr marL="2438334" indent="0">
              <a:buNone/>
              <a:defRPr sz="1244"/>
            </a:lvl7pPr>
            <a:lvl8pPr marL="2844722" indent="0">
              <a:buNone/>
              <a:defRPr sz="1244"/>
            </a:lvl8pPr>
            <a:lvl9pPr marL="3251111" indent="0">
              <a:buNone/>
              <a:defRPr sz="1244"/>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AB465C53-A02F-4825-92F6-CB94013A5343}"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27656128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5"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7"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AADD9F8D-A4E1-478A-99C2-3D2EE6750D3C}"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15388432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0" y="1535117"/>
            <a:ext cx="4041420"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0" y="2174875"/>
            <a:ext cx="404142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8"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9"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EEB2459E-1137-4051-804C-9C6007E1A6CC}"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6288393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8CA4122F-C3B1-478C-BB81-70BD7B59830D}"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37887082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3"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4"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16E87B03-5B31-43C9-95B7-E8CCDFBEE611}"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2071648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65"/>
            <a:ext cx="3008489" cy="1162051"/>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61" y="273067"/>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CE0D151A-4788-4CE7-BBF1-AAB551B79293}"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1176904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011" cy="639762"/>
          </a:xfrm>
        </p:spPr>
        <p:txBody>
          <a:bodyPr anchor="b"/>
          <a:lstStyle>
            <a:lvl1pPr marL="0" indent="0">
              <a:buNone/>
              <a:defRPr sz="2286" b="1"/>
            </a:lvl1pPr>
            <a:lvl2pPr marL="435437" indent="0">
              <a:buNone/>
              <a:defRPr sz="1905" b="1"/>
            </a:lvl2pPr>
            <a:lvl3pPr marL="870875" indent="0">
              <a:buNone/>
              <a:defRPr sz="1714" b="1"/>
            </a:lvl3pPr>
            <a:lvl4pPr marL="1306312" indent="0">
              <a:buNone/>
              <a:defRPr sz="1524" b="1"/>
            </a:lvl4pPr>
            <a:lvl5pPr marL="1741749" indent="0">
              <a:buNone/>
              <a:defRPr sz="1524" b="1"/>
            </a:lvl5pPr>
            <a:lvl6pPr marL="2177186" indent="0">
              <a:buNone/>
              <a:defRPr sz="1524" b="1"/>
            </a:lvl6pPr>
            <a:lvl7pPr marL="2612624" indent="0">
              <a:buNone/>
              <a:defRPr sz="1524" b="1"/>
            </a:lvl7pPr>
            <a:lvl8pPr marL="3048061" indent="0">
              <a:buNone/>
              <a:defRPr sz="1524" b="1"/>
            </a:lvl8pPr>
            <a:lvl9pPr marL="3483498" indent="0">
              <a:buNone/>
              <a:defRPr sz="1524" b="1"/>
            </a:lvl9pPr>
          </a:lstStyle>
          <a:p>
            <a:pPr lvl="0"/>
            <a:r>
              <a:rPr lang="en-US"/>
              <a:t>Click to edit Master text styles</a:t>
            </a:r>
          </a:p>
        </p:txBody>
      </p:sp>
      <p:sp>
        <p:nvSpPr>
          <p:cNvPr id="4" name="Content Placeholder 3"/>
          <p:cNvSpPr>
            <a:spLocks noGrp="1"/>
          </p:cNvSpPr>
          <p:nvPr>
            <p:ph sz="half" idx="2"/>
          </p:nvPr>
        </p:nvSpPr>
        <p:spPr>
          <a:xfrm>
            <a:off x="457201" y="2174875"/>
            <a:ext cx="4040011" cy="3951288"/>
          </a:xfrm>
        </p:spPr>
        <p:txBody>
          <a:bodyPr/>
          <a:lstStyle>
            <a:lvl1pPr>
              <a:defRPr sz="2286"/>
            </a:lvl1pPr>
            <a:lvl2pPr>
              <a:defRPr sz="1905"/>
            </a:lvl2pPr>
            <a:lvl3pPr>
              <a:defRPr sz="1714"/>
            </a:lvl3pPr>
            <a:lvl4pPr>
              <a:defRPr sz="1524"/>
            </a:lvl4pPr>
            <a:lvl5pPr>
              <a:defRPr sz="1524"/>
            </a:lvl5pPr>
            <a:lvl6pPr>
              <a:defRPr sz="1524"/>
            </a:lvl6pPr>
            <a:lvl7pPr>
              <a:defRPr sz="1524"/>
            </a:lvl7pPr>
            <a:lvl8pPr>
              <a:defRPr sz="1524"/>
            </a:lvl8pPr>
            <a:lvl9pPr>
              <a:defRPr sz="15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2" y="1535113"/>
            <a:ext cx="4041422" cy="639762"/>
          </a:xfrm>
        </p:spPr>
        <p:txBody>
          <a:bodyPr anchor="b"/>
          <a:lstStyle>
            <a:lvl1pPr marL="0" indent="0">
              <a:buNone/>
              <a:defRPr sz="2286" b="1"/>
            </a:lvl1pPr>
            <a:lvl2pPr marL="435437" indent="0">
              <a:buNone/>
              <a:defRPr sz="1905" b="1"/>
            </a:lvl2pPr>
            <a:lvl3pPr marL="870875" indent="0">
              <a:buNone/>
              <a:defRPr sz="1714" b="1"/>
            </a:lvl3pPr>
            <a:lvl4pPr marL="1306312" indent="0">
              <a:buNone/>
              <a:defRPr sz="1524" b="1"/>
            </a:lvl4pPr>
            <a:lvl5pPr marL="1741749" indent="0">
              <a:buNone/>
              <a:defRPr sz="1524" b="1"/>
            </a:lvl5pPr>
            <a:lvl6pPr marL="2177186" indent="0">
              <a:buNone/>
              <a:defRPr sz="1524" b="1"/>
            </a:lvl6pPr>
            <a:lvl7pPr marL="2612624" indent="0">
              <a:buNone/>
              <a:defRPr sz="1524" b="1"/>
            </a:lvl7pPr>
            <a:lvl8pPr marL="3048061" indent="0">
              <a:buNone/>
              <a:defRPr sz="1524" b="1"/>
            </a:lvl8pPr>
            <a:lvl9pPr marL="3483498" indent="0">
              <a:buNone/>
              <a:defRPr sz="1524" b="1"/>
            </a:lvl9pPr>
          </a:lstStyle>
          <a:p>
            <a:pPr lvl="0"/>
            <a:r>
              <a:rPr lang="en-US"/>
              <a:t>Click to edit Master text styles</a:t>
            </a:r>
          </a:p>
        </p:txBody>
      </p:sp>
      <p:sp>
        <p:nvSpPr>
          <p:cNvPr id="6" name="Content Placeholder 5"/>
          <p:cNvSpPr>
            <a:spLocks noGrp="1"/>
          </p:cNvSpPr>
          <p:nvPr>
            <p:ph sz="quarter" idx="4"/>
          </p:nvPr>
        </p:nvSpPr>
        <p:spPr>
          <a:xfrm>
            <a:off x="4645382" y="2174875"/>
            <a:ext cx="4041422" cy="3951288"/>
          </a:xfrm>
        </p:spPr>
        <p:txBody>
          <a:bodyPr/>
          <a:lstStyle>
            <a:lvl1pPr>
              <a:defRPr sz="2286"/>
            </a:lvl1pPr>
            <a:lvl2pPr>
              <a:defRPr sz="1905"/>
            </a:lvl2pPr>
            <a:lvl3pPr>
              <a:defRPr sz="1714"/>
            </a:lvl3pPr>
            <a:lvl4pPr>
              <a:defRPr sz="1524"/>
            </a:lvl4pPr>
            <a:lvl5pPr>
              <a:defRPr sz="1524"/>
            </a:lvl5pPr>
            <a:lvl6pPr>
              <a:defRPr sz="1524"/>
            </a:lvl6pPr>
            <a:lvl7pPr>
              <a:defRPr sz="1524"/>
            </a:lvl7pPr>
            <a:lvl8pPr>
              <a:defRPr sz="1524"/>
            </a:lvl8pPr>
            <a:lvl9pPr>
              <a:defRPr sz="15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45C76E5-5F64-4B41-A707-110FEF72C11B}"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177581199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20"/>
            <a:ext cx="5486400" cy="566739"/>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2844"/>
            </a:lvl1pPr>
            <a:lvl2pPr marL="406389" indent="0">
              <a:buNone/>
              <a:defRPr sz="2489"/>
            </a:lvl2pPr>
            <a:lvl3pPr marL="812778" indent="0">
              <a:buNone/>
              <a:defRPr sz="2133"/>
            </a:lvl3pPr>
            <a:lvl4pPr marL="1219166" indent="0">
              <a:buNone/>
              <a:defRPr sz="1778"/>
            </a:lvl4pPr>
            <a:lvl5pPr marL="1625555" indent="0">
              <a:buNone/>
              <a:defRPr sz="1778"/>
            </a:lvl5pPr>
            <a:lvl6pPr marL="2031945" indent="0">
              <a:buNone/>
              <a:defRPr sz="1778"/>
            </a:lvl6pPr>
            <a:lvl7pPr marL="2438334" indent="0">
              <a:buNone/>
              <a:defRPr sz="1778"/>
            </a:lvl7pPr>
            <a:lvl8pPr marL="2844722" indent="0">
              <a:buNone/>
              <a:defRPr sz="1778"/>
            </a:lvl8pPr>
            <a:lvl9pPr marL="3251111" indent="0">
              <a:buNone/>
              <a:defRPr sz="1778"/>
            </a:lvl9pPr>
          </a:lstStyle>
          <a:p>
            <a:pPr lvl="0"/>
            <a:endParaRPr lang="en-US" noProof="0"/>
          </a:p>
        </p:txBody>
      </p:sp>
      <p:sp>
        <p:nvSpPr>
          <p:cNvPr id="4" name="Text Placeholder 3"/>
          <p:cNvSpPr>
            <a:spLocks noGrp="1"/>
          </p:cNvSpPr>
          <p:nvPr>
            <p:ph type="body" sz="half" idx="2"/>
          </p:nvPr>
        </p:nvSpPr>
        <p:spPr>
          <a:xfrm>
            <a:off x="1792112" y="5367358"/>
            <a:ext cx="5486400" cy="8048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D582A644-E2DA-4DA3-9C6B-2990393A430B}"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31413772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B7394615-0ED6-4A77-A252-C272A8CB6002}"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37522643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457200"/>
            <a:ext cx="569383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CEBD88B7-DEA5-43EF-BD2A-226204417C44}"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12012381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9" y="457200"/>
            <a:ext cx="7772401" cy="1143000"/>
          </a:xfrm>
        </p:spPr>
        <p:txBody>
          <a:bodyPr/>
          <a:lstStyle/>
          <a:p>
            <a:r>
              <a:rPr lang="en-US"/>
              <a:t>Click to edit Master title style</a:t>
            </a:r>
          </a:p>
        </p:txBody>
      </p:sp>
      <p:sp>
        <p:nvSpPr>
          <p:cNvPr id="3" name="Text Placeholder 2"/>
          <p:cNvSpPr>
            <a:spLocks noGrp="1"/>
          </p:cNvSpPr>
          <p:nvPr>
            <p:ph type="body" sz="half" idx="1"/>
          </p:nvPr>
        </p:nvSpPr>
        <p:spPr>
          <a:xfrm>
            <a:off x="685805" y="1981200"/>
            <a:ext cx="38184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7" y="1981200"/>
            <a:ext cx="3818468" cy="4114800"/>
          </a:xfrm>
        </p:spPr>
        <p:txBody>
          <a:bodyPr/>
          <a:lstStyle/>
          <a:p>
            <a:pPr lvl="0"/>
            <a:endParaRPr lang="en-US" noProof="0"/>
          </a:p>
        </p:txBody>
      </p:sp>
      <p:sp>
        <p:nvSpPr>
          <p:cNvPr id="5"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56313B63-CB8F-48FA-9A87-DA2902E39779}"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180697353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9" y="457200"/>
            <a:ext cx="7772401"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defTabSz="812810" fontAlgn="base">
              <a:spcAft>
                <a:spcPct val="0"/>
              </a:spcAft>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defTabSz="812810" fontAlgn="base">
              <a:spcAft>
                <a:spcPct val="0"/>
              </a:spcAft>
              <a:defRPr/>
            </a:pPr>
            <a:fld id="{CF220BFD-384B-4632-84A6-AF93BE63DA5D}"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18856645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690034" y="3340101"/>
            <a:ext cx="7653867" cy="485775"/>
          </a:xfrm>
          <a:custGeom>
            <a:avLst/>
            <a:gdLst>
              <a:gd name="T0" fmla="*/ 340002 w 4128"/>
              <a:gd name="T1" fmla="*/ 202829 h 479"/>
              <a:gd name="T2" fmla="*/ 8610600 w 4128"/>
              <a:gd name="T3" fmla="*/ 202829 h 479"/>
              <a:gd name="T4" fmla="*/ 8610600 w 4128"/>
              <a:gd name="T5" fmla="*/ 435068 h 479"/>
              <a:gd name="T6" fmla="*/ 0 w 4128"/>
              <a:gd name="T7" fmla="*/ 447238 h 479"/>
              <a:gd name="T8" fmla="*/ 340002 w 4128"/>
              <a:gd name="T9" fmla="*/ 202829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w="9525">
            <a:noFill/>
            <a:round/>
            <a:headEnd/>
            <a:tailEnd/>
          </a:ln>
        </p:spPr>
        <p:txBody>
          <a:bodyPr wrap="none" lIns="81276" tIns="40638" rIns="81276" bIns="40638"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1315" name="Rectangle 2051"/>
          <p:cNvSpPr>
            <a:spLocks noGrp="1" noChangeArrowheads="1"/>
          </p:cNvSpPr>
          <p:nvPr>
            <p:ph type="ctrTitle"/>
          </p:nvPr>
        </p:nvSpPr>
        <p:spPr>
          <a:xfrm>
            <a:off x="685809" y="2286000"/>
            <a:ext cx="7772401"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371601"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eaLnBrk="0" hangingPunct="0">
              <a:defRPr>
                <a:solidFill>
                  <a:srgbClr val="578963"/>
                </a:solidFill>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2054"/>
          <p:cNvSpPr>
            <a:spLocks noGrp="1" noChangeArrowheads="1"/>
          </p:cNvSpPr>
          <p:nvPr>
            <p:ph type="ftr" sz="quarter" idx="11"/>
          </p:nvPr>
        </p:nvSpPr>
        <p:spPr/>
        <p:txBody>
          <a:bodyPr/>
          <a:lstStyle>
            <a:lvl1pPr eaLnBrk="0" hangingPunct="0">
              <a:defRPr>
                <a:solidFill>
                  <a:srgbClr val="578963"/>
                </a:solidFill>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7" name="Rectangle 2055"/>
          <p:cNvSpPr>
            <a:spLocks noGrp="1" noChangeArrowheads="1"/>
          </p:cNvSpPr>
          <p:nvPr>
            <p:ph type="sldNum" sz="quarter" idx="12"/>
          </p:nvPr>
        </p:nvSpPr>
        <p:spPr/>
        <p:txBody>
          <a:bodyPr/>
          <a:lstStyle>
            <a:lvl1pPr eaLnBrk="0" hangingPunct="0">
              <a:defRPr>
                <a:solidFill>
                  <a:srgbClr val="578963"/>
                </a:solidFill>
              </a:defRPr>
            </a:lvl1pPr>
          </a:lstStyle>
          <a:p>
            <a:pPr defTabSz="812810" fontAlgn="base">
              <a:spcAft>
                <a:spcPct val="0"/>
              </a:spcAft>
            </a:pPr>
            <a:fld id="{DB90129E-A89B-4ED8-BD31-24C2528E38FC}"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1308745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245EA0EF-2045-41FE-9F7B-6BE3144BD35A}"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9732463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8" y="4406921"/>
            <a:ext cx="7772401"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98" y="2906713"/>
            <a:ext cx="7772401" cy="1500187"/>
          </a:xfrm>
        </p:spPr>
        <p:txBody>
          <a:bodyPr anchor="b"/>
          <a:lstStyle>
            <a:lvl1pPr marL="0" indent="0">
              <a:buNone/>
              <a:defRPr sz="1778"/>
            </a:lvl1pPr>
            <a:lvl2pPr marL="406389" indent="0">
              <a:buNone/>
              <a:defRPr sz="1600"/>
            </a:lvl2pPr>
            <a:lvl3pPr marL="812778" indent="0">
              <a:buNone/>
              <a:defRPr sz="1422"/>
            </a:lvl3pPr>
            <a:lvl4pPr marL="1219166" indent="0">
              <a:buNone/>
              <a:defRPr sz="1244"/>
            </a:lvl4pPr>
            <a:lvl5pPr marL="1625555" indent="0">
              <a:buNone/>
              <a:defRPr sz="1244"/>
            </a:lvl5pPr>
            <a:lvl6pPr marL="2031945" indent="0">
              <a:buNone/>
              <a:defRPr sz="1244"/>
            </a:lvl6pPr>
            <a:lvl7pPr marL="2438334" indent="0">
              <a:buNone/>
              <a:defRPr sz="1244"/>
            </a:lvl7pPr>
            <a:lvl8pPr marL="2844722" indent="0">
              <a:buNone/>
              <a:defRPr sz="1244"/>
            </a:lvl8pPr>
            <a:lvl9pPr marL="3251111" indent="0">
              <a:buNone/>
              <a:defRPr sz="1244"/>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21D7CD8E-0C68-48A9-A8EC-6CF87ADDF117}"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0059639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5"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7"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97F2A52A-3938-47FD-8164-42E8DC48DF7C}"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0601321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0" y="1535117"/>
            <a:ext cx="4041420"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0" y="2174875"/>
            <a:ext cx="404142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8"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9"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10D82007-27C4-4A74-88C6-E005DE43E5A3}"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981616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2932249-2516-4B54-9ADC-3E3172F412D9}"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30692469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4"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5"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7D2515FC-CEEF-4B0B-8566-065382894B76}"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5235421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3"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4"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27A41CC6-D540-4977-8E1F-024605871F16}"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9890025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65"/>
            <a:ext cx="3008489" cy="1162051"/>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61" y="273067"/>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0C9BBC24-8B39-4E1D-AC5E-631915B97398}"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7250903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20"/>
            <a:ext cx="5486400" cy="566739"/>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2844"/>
            </a:lvl1pPr>
            <a:lvl2pPr marL="406389" indent="0">
              <a:buNone/>
              <a:defRPr sz="2489"/>
            </a:lvl2pPr>
            <a:lvl3pPr marL="812778" indent="0">
              <a:buNone/>
              <a:defRPr sz="2133"/>
            </a:lvl3pPr>
            <a:lvl4pPr marL="1219166" indent="0">
              <a:buNone/>
              <a:defRPr sz="1778"/>
            </a:lvl4pPr>
            <a:lvl5pPr marL="1625555" indent="0">
              <a:buNone/>
              <a:defRPr sz="1778"/>
            </a:lvl5pPr>
            <a:lvl6pPr marL="2031945" indent="0">
              <a:buNone/>
              <a:defRPr sz="1778"/>
            </a:lvl6pPr>
            <a:lvl7pPr marL="2438334" indent="0">
              <a:buNone/>
              <a:defRPr sz="1778"/>
            </a:lvl7pPr>
            <a:lvl8pPr marL="2844722" indent="0">
              <a:buNone/>
              <a:defRPr sz="1778"/>
            </a:lvl8pPr>
            <a:lvl9pPr marL="3251111" indent="0">
              <a:buNone/>
              <a:defRPr sz="1778"/>
            </a:lvl9pPr>
          </a:lstStyle>
          <a:p>
            <a:pPr lvl="0"/>
            <a:endParaRPr lang="en-US" noProof="0"/>
          </a:p>
        </p:txBody>
      </p:sp>
      <p:sp>
        <p:nvSpPr>
          <p:cNvPr id="4" name="Text Placeholder 3"/>
          <p:cNvSpPr>
            <a:spLocks noGrp="1"/>
          </p:cNvSpPr>
          <p:nvPr>
            <p:ph type="body" sz="half" idx="2"/>
          </p:nvPr>
        </p:nvSpPr>
        <p:spPr>
          <a:xfrm>
            <a:off x="1792112" y="5367358"/>
            <a:ext cx="5486400" cy="8048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E22404E9-E535-4BCC-B3CA-A101A5220FAE}"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3650127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3579D36E-5949-4723-B010-B6362E0AECC4}"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947756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457200"/>
            <a:ext cx="569383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B407B303-D122-4055-ABC4-CBB2EEC0DFC8}"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090772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9" y="457200"/>
            <a:ext cx="7772401" cy="1143000"/>
          </a:xfrm>
        </p:spPr>
        <p:txBody>
          <a:bodyPr/>
          <a:lstStyle/>
          <a:p>
            <a:r>
              <a:rPr lang="en-US"/>
              <a:t>Click to edit Master title style</a:t>
            </a:r>
          </a:p>
        </p:txBody>
      </p:sp>
      <p:sp>
        <p:nvSpPr>
          <p:cNvPr id="3" name="Text Placeholder 2"/>
          <p:cNvSpPr>
            <a:spLocks noGrp="1"/>
          </p:cNvSpPr>
          <p:nvPr>
            <p:ph type="body" sz="half" idx="1"/>
          </p:nvPr>
        </p:nvSpPr>
        <p:spPr>
          <a:xfrm>
            <a:off x="685805" y="1981200"/>
            <a:ext cx="38184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7" y="1981200"/>
            <a:ext cx="3818468" cy="4114800"/>
          </a:xfrm>
        </p:spPr>
        <p:txBody>
          <a:bodyPr/>
          <a:lstStyle/>
          <a:p>
            <a:pPr lvl="0"/>
            <a:endParaRPr lang="en-US" noProof="0"/>
          </a:p>
        </p:txBody>
      </p:sp>
      <p:sp>
        <p:nvSpPr>
          <p:cNvPr id="5"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19B2E6A8-B617-445C-88BE-178A7D5F3CCB}"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9879431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9" y="457200"/>
            <a:ext cx="7772401"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4" name="Rectangle 1029"/>
          <p:cNvSpPr>
            <a:spLocks noGrp="1" noChangeArrowheads="1"/>
          </p:cNvSpPr>
          <p:nvPr>
            <p:ph type="ftr" sz="quarter" idx="11"/>
          </p:nvPr>
        </p:nvSpPr>
        <p:spPr/>
        <p:txBody>
          <a:bodyPr/>
          <a:lstStyle>
            <a:lvl1pPr eaLnBrk="0" hangingPunct="0">
              <a:defRPr>
                <a:latin typeface="Arial" panose="020B0604020202020204" pitchFamily="34" charset="0"/>
                <a:cs typeface="Arial" panose="020B0604020202020204" pitchFamily="34" charset="0"/>
              </a:defRPr>
            </a:lvl1pPr>
          </a:lstStyle>
          <a:p>
            <a:pPr defTabSz="812810" fontAlgn="base">
              <a:spcAft>
                <a:spcPct val="0"/>
              </a:spcAft>
              <a:defRPr/>
            </a:pPr>
            <a:endParaRPr lang="en-US"/>
          </a:p>
        </p:txBody>
      </p:sp>
      <p:sp>
        <p:nvSpPr>
          <p:cNvPr id="5"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64257E8E-E49B-4C8F-8847-70184826FFA4}"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49122290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690034" y="3340103"/>
            <a:ext cx="765386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lIns="91436" tIns="45718" rIns="91436"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1315" name="Rectangle 2051"/>
          <p:cNvSpPr>
            <a:spLocks noGrp="1" noChangeArrowheads="1"/>
          </p:cNvSpPr>
          <p:nvPr>
            <p:ph type="ctrTitle"/>
          </p:nvPr>
        </p:nvSpPr>
        <p:spPr>
          <a:xfrm>
            <a:off x="685804" y="2286000"/>
            <a:ext cx="7772400"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371601"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578963"/>
              </a:solidFill>
              <a:effectLst/>
              <a:uLnTx/>
              <a:uFillTx/>
              <a:latin typeface="Arial"/>
              <a:ea typeface="+mn-ea"/>
              <a:cs typeface="+mn-cs"/>
            </a:endParaRPr>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578963"/>
              </a:solidFill>
              <a:effectLst/>
              <a:uLnTx/>
              <a:uFillTx/>
              <a:latin typeface="Arial"/>
              <a:ea typeface="+mn-ea"/>
              <a:cs typeface="+mn-cs"/>
            </a:endParaRPr>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A605D89E-1BC8-4150-BB47-2A65543F2706}" type="slidenum">
              <a:rPr kumimoji="0" lang="en-US" sz="1400" b="0" i="0" u="none" strike="noStrike" kern="1200" cap="none" spc="0" normalizeH="0" baseline="0" noProof="0">
                <a:ln>
                  <a:noFill/>
                </a:ln>
                <a:solidFill>
                  <a:srgbClr val="578963"/>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578963"/>
              </a:solidFill>
              <a:effectLst/>
              <a:uLnTx/>
              <a:uFillTx/>
              <a:latin typeface="Arial"/>
              <a:ea typeface="+mn-ea"/>
              <a:cs typeface="+mn-cs"/>
            </a:endParaRPr>
          </a:p>
        </p:txBody>
      </p:sp>
    </p:spTree>
    <p:extLst>
      <p:ext uri="{BB962C8B-B14F-4D97-AF65-F5344CB8AC3E}">
        <p14:creationId xmlns:p14="http://schemas.microsoft.com/office/powerpoint/2010/main" val="1943237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7707860B-134B-4632-9A66-89E473A5AF2E}"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93078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7416CA2-CCF2-47BA-96F2-C2F8413B53C4}"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28827763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93" y="2906713"/>
            <a:ext cx="7772400" cy="1500187"/>
          </a:xfrm>
        </p:spPr>
        <p:txBody>
          <a:bodyPr anchor="b"/>
          <a:lstStyle>
            <a:lvl1pPr marL="0" indent="0">
              <a:buNone/>
              <a:defRPr sz="2000"/>
            </a:lvl1pPr>
            <a:lvl2pPr marL="457182" indent="0">
              <a:buNone/>
              <a:defRPr sz="1800"/>
            </a:lvl2pPr>
            <a:lvl3pPr marL="914364" indent="0">
              <a:buNone/>
              <a:defRPr sz="1600"/>
            </a:lvl3pPr>
            <a:lvl4pPr marL="1371545" indent="0">
              <a:buNone/>
              <a:defRPr sz="1400"/>
            </a:lvl4pPr>
            <a:lvl5pPr marL="1828727" indent="0">
              <a:buNone/>
              <a:defRPr sz="1400"/>
            </a:lvl5pPr>
            <a:lvl6pPr marL="2285909" indent="0">
              <a:buNone/>
              <a:defRPr sz="1400"/>
            </a:lvl6pPr>
            <a:lvl7pPr marL="2743091" indent="0">
              <a:buNone/>
              <a:defRPr sz="1400"/>
            </a:lvl7pPr>
            <a:lvl8pPr marL="3200272" indent="0">
              <a:buNone/>
              <a:defRPr sz="1400"/>
            </a:lvl8pPr>
            <a:lvl9pPr marL="3657454"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AB465C53-A02F-4825-92F6-CB94013A5343}"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7275284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9"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AADD9F8D-A4E1-478A-99C2-3D2EE6750D3C}"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35956295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2" y="1535117"/>
            <a:ext cx="4041421"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82" y="2174875"/>
            <a:ext cx="404142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8"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9"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EEB2459E-1137-4051-804C-9C6007E1A6CC}"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41159534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4"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8CA4122F-C3B1-478C-BB81-70BD7B59830D}"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345345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3"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4"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16E87B03-5B31-43C9-95B7-E8CCDFBEE611}"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41275980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5"/>
            <a:ext cx="3008489"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62" y="273054"/>
            <a:ext cx="511104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182" indent="0">
              <a:buNone/>
              <a:defRPr sz="1200"/>
            </a:lvl2pPr>
            <a:lvl3pPr marL="914364" indent="0">
              <a:buNone/>
              <a:defRPr sz="1000"/>
            </a:lvl3pPr>
            <a:lvl4pPr marL="1371545" indent="0">
              <a:buNone/>
              <a:defRPr sz="800"/>
            </a:lvl4pPr>
            <a:lvl5pPr marL="1828727" indent="0">
              <a:buNone/>
              <a:defRPr sz="800"/>
            </a:lvl5pPr>
            <a:lvl6pPr marL="2285909" indent="0">
              <a:buNone/>
              <a:defRPr sz="800"/>
            </a:lvl6pPr>
            <a:lvl7pPr marL="2743091" indent="0">
              <a:buNone/>
              <a:defRPr sz="800"/>
            </a:lvl7pPr>
            <a:lvl8pPr marL="3200272" indent="0">
              <a:buNone/>
              <a:defRPr sz="800"/>
            </a:lvl8pPr>
            <a:lvl9pPr marL="3657454" indent="0">
              <a:buNone/>
              <a:defRPr sz="8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E0D151A-4788-4CE7-BBF1-AAB551B79293}"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29345556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15"/>
            <a:ext cx="54864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pPr lvl="0"/>
            <a:endParaRPr lang="en-US" noProof="0"/>
          </a:p>
        </p:txBody>
      </p:sp>
      <p:sp>
        <p:nvSpPr>
          <p:cNvPr id="4" name="Text Placeholder 3"/>
          <p:cNvSpPr>
            <a:spLocks noGrp="1"/>
          </p:cNvSpPr>
          <p:nvPr>
            <p:ph type="body" sz="half" idx="2"/>
          </p:nvPr>
        </p:nvSpPr>
        <p:spPr>
          <a:xfrm>
            <a:off x="1792112" y="5367353"/>
            <a:ext cx="5486400" cy="804863"/>
          </a:xfrm>
        </p:spPr>
        <p:txBody>
          <a:bodyPr/>
          <a:lstStyle>
            <a:lvl1pPr marL="0" indent="0">
              <a:buNone/>
              <a:defRPr sz="1400"/>
            </a:lvl1pPr>
            <a:lvl2pPr marL="457182" indent="0">
              <a:buNone/>
              <a:defRPr sz="1200"/>
            </a:lvl2pPr>
            <a:lvl3pPr marL="914364" indent="0">
              <a:buNone/>
              <a:defRPr sz="1000"/>
            </a:lvl3pPr>
            <a:lvl4pPr marL="1371545" indent="0">
              <a:buNone/>
              <a:defRPr sz="800"/>
            </a:lvl4pPr>
            <a:lvl5pPr marL="1828727" indent="0">
              <a:buNone/>
              <a:defRPr sz="800"/>
            </a:lvl5pPr>
            <a:lvl6pPr marL="2285909" indent="0">
              <a:buNone/>
              <a:defRPr sz="800"/>
            </a:lvl6pPr>
            <a:lvl7pPr marL="2743091" indent="0">
              <a:buNone/>
              <a:defRPr sz="800"/>
            </a:lvl7pPr>
            <a:lvl8pPr marL="3200272" indent="0">
              <a:buNone/>
              <a:defRPr sz="800"/>
            </a:lvl8pPr>
            <a:lvl9pPr marL="3657454" indent="0">
              <a:buNone/>
              <a:defRPr sz="8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D582A644-E2DA-4DA3-9C6B-2990393A430B}"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67086296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B7394615-0ED6-4A77-A252-C272A8CB6002}"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2118615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EBD88B7-DEA5-43EF-BD2A-226204417C44}"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21995842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4"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8"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9" y="1981200"/>
            <a:ext cx="3818467" cy="4114800"/>
          </a:xfrm>
        </p:spPr>
        <p:txBody>
          <a:bodyPr/>
          <a:lstStyle/>
          <a:p>
            <a:pPr lvl="0"/>
            <a:endParaRPr lang="en-US" noProof="0"/>
          </a:p>
        </p:txBody>
      </p:sp>
      <p:sp>
        <p:nvSpPr>
          <p:cNvPr id="5"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6"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7"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56313B63-CB8F-48FA-9A87-DA2902E39779}"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415637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7CE01-E4E5-4C17-AF3A-5564CBE6801B}" type="datetimeFigureOut">
              <a:rPr lang="en-US" smtClean="0"/>
              <a:pPr/>
              <a:t>4/9/2018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lstStyle>
            <a:lvl1pPr algn="l">
              <a:defRPr sz="1905" b="1"/>
            </a:lvl1pPr>
          </a:lstStyle>
          <a:p>
            <a:r>
              <a:rPr lang="en-US"/>
              <a:t>Click to edit Master title style</a:t>
            </a:r>
          </a:p>
        </p:txBody>
      </p:sp>
      <p:sp>
        <p:nvSpPr>
          <p:cNvPr id="3" name="Content Placeholder 2"/>
          <p:cNvSpPr>
            <a:spLocks noGrp="1"/>
          </p:cNvSpPr>
          <p:nvPr>
            <p:ph idx="1"/>
          </p:nvPr>
        </p:nvSpPr>
        <p:spPr>
          <a:xfrm>
            <a:off x="3575760" y="273059"/>
            <a:ext cx="5111045" cy="5853113"/>
          </a:xfrm>
        </p:spPr>
        <p:txBody>
          <a:bodyPr/>
          <a:lstStyle>
            <a:lvl1pPr>
              <a:defRPr sz="3048"/>
            </a:lvl1pPr>
            <a:lvl2pPr>
              <a:defRPr sz="2667"/>
            </a:lvl2pPr>
            <a:lvl3pPr>
              <a:defRPr sz="2286"/>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489" cy="4691063"/>
          </a:xfrm>
        </p:spPr>
        <p:txBody>
          <a:bodyPr/>
          <a:lstStyle>
            <a:lvl1pPr marL="0" indent="0">
              <a:buNone/>
              <a:defRPr sz="1333"/>
            </a:lvl1pPr>
            <a:lvl2pPr marL="435437" indent="0">
              <a:buNone/>
              <a:defRPr sz="1143"/>
            </a:lvl2pPr>
            <a:lvl3pPr marL="870875" indent="0">
              <a:buNone/>
              <a:defRPr sz="952"/>
            </a:lvl3pPr>
            <a:lvl4pPr marL="1306312" indent="0">
              <a:buNone/>
              <a:defRPr sz="857"/>
            </a:lvl4pPr>
            <a:lvl5pPr marL="1741749" indent="0">
              <a:buNone/>
              <a:defRPr sz="857"/>
            </a:lvl5pPr>
            <a:lvl6pPr marL="2177186" indent="0">
              <a:buNone/>
              <a:defRPr sz="857"/>
            </a:lvl6pPr>
            <a:lvl7pPr marL="2612624" indent="0">
              <a:buNone/>
              <a:defRPr sz="857"/>
            </a:lvl7pPr>
            <a:lvl8pPr marL="3048061" indent="0">
              <a:buNone/>
              <a:defRPr sz="857"/>
            </a:lvl8pPr>
            <a:lvl9pPr marL="3483498" indent="0">
              <a:buNone/>
              <a:defRPr sz="857"/>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B0176AA-D7A7-4934-921E-8D8B360DD0A2}"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112652668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4" y="457200"/>
            <a:ext cx="77724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4" name="Rectangle 1029"/>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5" name="Rectangle 1030"/>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F220BFD-384B-4632-84A6-AF93BE63DA5D}"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1026986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AF0CC920-5754-45A3-A099-B9ED22B12CFE}"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BABDA01F-714B-4DD8-933D-3D71F951D6B7}"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2319975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412DC58F-06CD-434F-BFD2-80A18964F4A8}"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480BA98E-F75A-48C3-834A-0485EC3E51A2}"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533238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546E0401-920E-47F4-81D3-43BCA58D67D3}"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274A6FA9-001C-46C0-BD79-492E585AC881}"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4620494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2AEBAE2C-8B77-482A-BE48-ED608B00BD85}"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8F1768EC-2231-4ED8-AD77-D8E8AF51D27D}"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2720426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598BEB48-089E-4D7F-8E33-BED8ECF4D400}" type="datetimeFigureOut">
              <a:rPr lang="en-US" smtClean="0"/>
              <a:pPr defTabSz="812810">
                <a:defRPr/>
              </a:pPr>
              <a:t>4/9/2018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79D238B7-304E-489C-8586-72EC554F3838}"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0663708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81454F8E-028C-4209-BE64-B41630E462AB}" type="datetimeFigureOut">
              <a:rPr lang="en-US" smtClean="0"/>
              <a:pPr defTabSz="812810">
                <a:defRPr/>
              </a:pPr>
              <a:t>4/9/2018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F56AD4B7-36CD-4C9D-9A04-FFB67A271D6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1366350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E0CD8BF4-681A-433E-9322-0E1254C9263E}" type="datetimeFigureOut">
              <a:rPr lang="en-US" smtClean="0"/>
              <a:pPr defTabSz="812810">
                <a:defRPr/>
              </a:pPr>
              <a:t>4/9/2018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7B2E6C3C-29B1-4247-8D97-D12809C720E3}"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033551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6F96E8E6-2E8F-4750-9932-1953DDCB864C}"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74303E14-5139-41B9-8394-13CC1BFDA59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0666232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448011BD-25F6-4451-8256-D69F8B8BC079}" type="datetimeFigureOut">
              <a:rPr lang="en-US" smtClean="0"/>
              <a:pPr defTabSz="812810">
                <a:defRPr/>
              </a:pPr>
              <a:t>4/9/2018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8B1C7562-3797-406C-8E1E-9FB31BDC4C1F}"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892858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905"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048"/>
            </a:lvl1pPr>
            <a:lvl2pPr marL="435437" indent="0">
              <a:buNone/>
              <a:defRPr sz="2667"/>
            </a:lvl2pPr>
            <a:lvl3pPr marL="870875" indent="0">
              <a:buNone/>
              <a:defRPr sz="2286"/>
            </a:lvl3pPr>
            <a:lvl4pPr marL="1306312" indent="0">
              <a:buNone/>
              <a:defRPr sz="1905"/>
            </a:lvl4pPr>
            <a:lvl5pPr marL="1741749" indent="0">
              <a:buNone/>
              <a:defRPr sz="1905"/>
            </a:lvl5pPr>
            <a:lvl6pPr marL="2177186" indent="0">
              <a:buNone/>
              <a:defRPr sz="1905"/>
            </a:lvl6pPr>
            <a:lvl7pPr marL="2612624" indent="0">
              <a:buNone/>
              <a:defRPr sz="1905"/>
            </a:lvl7pPr>
            <a:lvl8pPr marL="3048061" indent="0">
              <a:buNone/>
              <a:defRPr sz="1905"/>
            </a:lvl8pPr>
            <a:lvl9pPr marL="3483498" indent="0">
              <a:buNone/>
              <a:defRPr sz="1905"/>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333"/>
            </a:lvl1pPr>
            <a:lvl2pPr marL="435437" indent="0">
              <a:buNone/>
              <a:defRPr sz="1143"/>
            </a:lvl2pPr>
            <a:lvl3pPr marL="870875" indent="0">
              <a:buNone/>
              <a:defRPr sz="952"/>
            </a:lvl3pPr>
            <a:lvl4pPr marL="1306312" indent="0">
              <a:buNone/>
              <a:defRPr sz="857"/>
            </a:lvl4pPr>
            <a:lvl5pPr marL="1741749" indent="0">
              <a:buNone/>
              <a:defRPr sz="857"/>
            </a:lvl5pPr>
            <a:lvl6pPr marL="2177186" indent="0">
              <a:buNone/>
              <a:defRPr sz="857"/>
            </a:lvl6pPr>
            <a:lvl7pPr marL="2612624" indent="0">
              <a:buNone/>
              <a:defRPr sz="857"/>
            </a:lvl7pPr>
            <a:lvl8pPr marL="3048061" indent="0">
              <a:buNone/>
              <a:defRPr sz="857"/>
            </a:lvl8pPr>
            <a:lvl9pPr marL="3483498" indent="0">
              <a:buNone/>
              <a:defRPr sz="857"/>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A078F58-FB6E-4145-A2C4-42B16DA75A56}"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8797745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8E29A5F5-58FD-46F9-A2DA-C7AF05E76B63}"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9A8BFDC0-5438-4342-9E6D-9A80AA1AD07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43688344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fld id="{466C2B68-A30A-47AA-A03E-242DE8145481}"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defTabSz="812810" fontAlgn="base">
              <a:spcBef>
                <a:spcPct val="0"/>
              </a:spcBef>
              <a:spcAft>
                <a:spcPct val="0"/>
              </a:spcAft>
            </a:pPr>
            <a:fld id="{DB111830-97A3-4DF2-BBCE-F5B4F8DEF6FA}"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1542265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2057400" cy="6858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28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BACC6">
                  <a:lumMod val="20000"/>
                  <a:lumOff val="80000"/>
                </a:srgbClr>
              </a:solidFill>
              <a:effectLst/>
              <a:uLnTx/>
              <a:uFillTx/>
              <a:latin typeface="Calibri"/>
              <a:ea typeface="+mn-ea"/>
              <a:cs typeface="+mn-cs"/>
            </a:endParaRPr>
          </a:p>
        </p:txBody>
      </p:sp>
      <p:sp>
        <p:nvSpPr>
          <p:cNvPr id="2" name="Title 1"/>
          <p:cNvSpPr>
            <a:spLocks noGrp="1"/>
          </p:cNvSpPr>
          <p:nvPr>
            <p:ph type="ctrTitle"/>
          </p:nvPr>
        </p:nvSpPr>
        <p:spPr>
          <a:xfrm>
            <a:off x="685800" y="213044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6405" indent="0" algn="ctr">
              <a:buNone/>
              <a:defRPr>
                <a:solidFill>
                  <a:schemeClr val="tx1">
                    <a:tint val="75000"/>
                  </a:schemeClr>
                </a:solidFill>
              </a:defRPr>
            </a:lvl2pPr>
            <a:lvl3pPr marL="812810" indent="0" algn="ctr">
              <a:buNone/>
              <a:defRPr>
                <a:solidFill>
                  <a:schemeClr val="tx1">
                    <a:tint val="75000"/>
                  </a:schemeClr>
                </a:solidFill>
              </a:defRPr>
            </a:lvl3pPr>
            <a:lvl4pPr marL="1219215" indent="0" algn="ctr">
              <a:buNone/>
              <a:defRPr>
                <a:solidFill>
                  <a:schemeClr val="tx1">
                    <a:tint val="75000"/>
                  </a:schemeClr>
                </a:solidFill>
              </a:defRPr>
            </a:lvl4pPr>
            <a:lvl5pPr marL="1625620" indent="0" algn="ctr">
              <a:buNone/>
              <a:defRPr>
                <a:solidFill>
                  <a:schemeClr val="tx1">
                    <a:tint val="75000"/>
                  </a:schemeClr>
                </a:solidFill>
              </a:defRPr>
            </a:lvl5pPr>
            <a:lvl6pPr marL="2032025" indent="0" algn="ctr">
              <a:buNone/>
              <a:defRPr>
                <a:solidFill>
                  <a:schemeClr val="tx1">
                    <a:tint val="75000"/>
                  </a:schemeClr>
                </a:solidFill>
              </a:defRPr>
            </a:lvl6pPr>
            <a:lvl7pPr marL="2438430" indent="0" algn="ctr">
              <a:buNone/>
              <a:defRPr>
                <a:solidFill>
                  <a:schemeClr val="tx1">
                    <a:tint val="75000"/>
                  </a:schemeClr>
                </a:solidFill>
              </a:defRPr>
            </a:lvl7pPr>
            <a:lvl8pPr marL="2844836" indent="0" algn="ctr">
              <a:buNone/>
              <a:defRPr>
                <a:solidFill>
                  <a:schemeClr val="tx1">
                    <a:tint val="75000"/>
                  </a:schemeClr>
                </a:solidFill>
              </a:defRPr>
            </a:lvl8pPr>
            <a:lvl9pPr marL="3251241"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defTabSz="812810">
              <a:defRPr/>
            </a:pPr>
            <a:fld id="{6F7D47CF-C097-4943-9DBA-D43908812C39}" type="datetimeFigureOut">
              <a:rPr lang="en-US" smtClean="0"/>
              <a:pPr defTabSz="812810">
                <a:defRPr/>
              </a:pPr>
              <a:t>4/9/2018</a:t>
            </a:fld>
            <a:endParaRPr lang="en-US"/>
          </a:p>
        </p:txBody>
      </p:sp>
      <p:sp>
        <p:nvSpPr>
          <p:cNvPr id="6" name="Footer Placeholder 4"/>
          <p:cNvSpPr>
            <a:spLocks noGrp="1"/>
          </p:cNvSpPr>
          <p:nvPr>
            <p:ph type="ftr" sz="quarter" idx="11"/>
          </p:nvPr>
        </p:nvSpPr>
        <p:spPr/>
        <p:txBody>
          <a:bodyPr/>
          <a:lstStyle>
            <a:lvl1pPr>
              <a:defRPr/>
            </a:lvl1pPr>
          </a:lstStyle>
          <a:p>
            <a:pPr defTabSz="812810">
              <a:defRPr/>
            </a:pPr>
            <a:endParaRPr lang="en-US"/>
          </a:p>
        </p:txBody>
      </p:sp>
      <p:sp>
        <p:nvSpPr>
          <p:cNvPr id="7"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B1D8FC9C-ACE0-4D61-8C7F-BCD1FB687DC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9019156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812810">
              <a:defRPr/>
            </a:pPr>
            <a:fld id="{7A48F3B2-853D-45A3-8467-28526B019DF8}"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025428EC-E294-42B5-8514-10266A9AC7EC}"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9711105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16"/>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1778">
                <a:solidFill>
                  <a:schemeClr val="tx1">
                    <a:tint val="75000"/>
                  </a:schemeClr>
                </a:solidFill>
              </a:defRPr>
            </a:lvl1pPr>
            <a:lvl2pPr marL="406405" indent="0">
              <a:buNone/>
              <a:defRPr sz="1600">
                <a:solidFill>
                  <a:schemeClr val="tx1">
                    <a:tint val="75000"/>
                  </a:schemeClr>
                </a:solidFill>
              </a:defRPr>
            </a:lvl2pPr>
            <a:lvl3pPr marL="812810" indent="0">
              <a:buNone/>
              <a:defRPr sz="1422">
                <a:solidFill>
                  <a:schemeClr val="tx1">
                    <a:tint val="75000"/>
                  </a:schemeClr>
                </a:solidFill>
              </a:defRPr>
            </a:lvl3pPr>
            <a:lvl4pPr marL="1219215" indent="0">
              <a:buNone/>
              <a:defRPr sz="1244">
                <a:solidFill>
                  <a:schemeClr val="tx1">
                    <a:tint val="75000"/>
                  </a:schemeClr>
                </a:solidFill>
              </a:defRPr>
            </a:lvl4pPr>
            <a:lvl5pPr marL="1625620" indent="0">
              <a:buNone/>
              <a:defRPr sz="1244">
                <a:solidFill>
                  <a:schemeClr val="tx1">
                    <a:tint val="75000"/>
                  </a:schemeClr>
                </a:solidFill>
              </a:defRPr>
            </a:lvl5pPr>
            <a:lvl6pPr marL="2032025" indent="0">
              <a:buNone/>
              <a:defRPr sz="1244">
                <a:solidFill>
                  <a:schemeClr val="tx1">
                    <a:tint val="75000"/>
                  </a:schemeClr>
                </a:solidFill>
              </a:defRPr>
            </a:lvl6pPr>
            <a:lvl7pPr marL="2438430" indent="0">
              <a:buNone/>
              <a:defRPr sz="1244">
                <a:solidFill>
                  <a:schemeClr val="tx1">
                    <a:tint val="75000"/>
                  </a:schemeClr>
                </a:solidFill>
              </a:defRPr>
            </a:lvl7pPr>
            <a:lvl8pPr marL="2844836" indent="0">
              <a:buNone/>
              <a:defRPr sz="1244">
                <a:solidFill>
                  <a:schemeClr val="tx1">
                    <a:tint val="75000"/>
                  </a:schemeClr>
                </a:solidFill>
              </a:defRPr>
            </a:lvl8pPr>
            <a:lvl9pPr marL="3251241" indent="0">
              <a:buNone/>
              <a:defRPr sz="12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812810">
              <a:defRPr/>
            </a:pPr>
            <a:fld id="{956BA79B-F067-414F-B14B-D6E674BF88C9}"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511FD02C-5D31-41EC-95F6-A7A34C822A49}"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714442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812810">
              <a:defRPr/>
            </a:pPr>
            <a:fld id="{E36C655A-5BE0-43A2-80FB-D35E18356BFA}" type="datetimeFigureOut">
              <a:rPr lang="en-US" smtClean="0"/>
              <a:pPr defTabSz="812810">
                <a:defRPr/>
              </a:pPr>
              <a:t>4/9/2018</a:t>
            </a:fld>
            <a:endParaRPr lang="en-US"/>
          </a:p>
        </p:txBody>
      </p:sp>
      <p:sp>
        <p:nvSpPr>
          <p:cNvPr id="6" name="Footer Placeholder 4"/>
          <p:cNvSpPr>
            <a:spLocks noGrp="1"/>
          </p:cNvSpPr>
          <p:nvPr>
            <p:ph type="ftr" sz="quarter" idx="11"/>
          </p:nvPr>
        </p:nvSpPr>
        <p:spPr/>
        <p:txBody>
          <a:bodyPr/>
          <a:lstStyle>
            <a:lvl1pPr>
              <a:defRPr/>
            </a:lvl1pPr>
          </a:lstStyle>
          <a:p>
            <a:pPr defTabSz="812810">
              <a:defRPr/>
            </a:pPr>
            <a:endParaRPr lang="en-US"/>
          </a:p>
        </p:txBody>
      </p:sp>
      <p:sp>
        <p:nvSpPr>
          <p:cNvPr id="7"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84F76981-4C22-4F6B-B347-1FD2C92D1109}"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7529351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7"/>
            <a:ext cx="4040188" cy="639763"/>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7"/>
            <a:ext cx="4041775" cy="639763"/>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812810">
              <a:defRPr/>
            </a:pPr>
            <a:fld id="{5963E1C1-0341-4000-80D4-EB559F8DB4C0}" type="datetimeFigureOut">
              <a:rPr lang="en-US" smtClean="0"/>
              <a:pPr defTabSz="812810">
                <a:defRPr/>
              </a:pPr>
              <a:t>4/9/2018</a:t>
            </a:fld>
            <a:endParaRPr lang="en-US"/>
          </a:p>
        </p:txBody>
      </p:sp>
      <p:sp>
        <p:nvSpPr>
          <p:cNvPr id="8" name="Footer Placeholder 4"/>
          <p:cNvSpPr>
            <a:spLocks noGrp="1"/>
          </p:cNvSpPr>
          <p:nvPr>
            <p:ph type="ftr" sz="quarter" idx="11"/>
          </p:nvPr>
        </p:nvSpPr>
        <p:spPr/>
        <p:txBody>
          <a:bodyPr/>
          <a:lstStyle>
            <a:lvl1pPr>
              <a:defRPr/>
            </a:lvl1pPr>
          </a:lstStyle>
          <a:p>
            <a:pPr defTabSz="812810">
              <a:defRPr/>
            </a:pPr>
            <a:endParaRPr lang="en-US"/>
          </a:p>
        </p:txBody>
      </p:sp>
      <p:sp>
        <p:nvSpPr>
          <p:cNvPr id="9"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B3C349B3-8BEF-40DD-927A-F23151635DD4}"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5059033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812810">
              <a:defRPr/>
            </a:pPr>
            <a:fld id="{03756868-C634-4D35-91BE-2199F516AD3C}" type="datetimeFigureOut">
              <a:rPr lang="en-US" smtClean="0"/>
              <a:pPr defTabSz="812810">
                <a:defRPr/>
              </a:pPr>
              <a:t>4/9/2018</a:t>
            </a:fld>
            <a:endParaRPr lang="en-US"/>
          </a:p>
        </p:txBody>
      </p:sp>
      <p:sp>
        <p:nvSpPr>
          <p:cNvPr id="4" name="Footer Placeholder 4"/>
          <p:cNvSpPr>
            <a:spLocks noGrp="1"/>
          </p:cNvSpPr>
          <p:nvPr>
            <p:ph type="ftr" sz="quarter" idx="11"/>
          </p:nvPr>
        </p:nvSpPr>
        <p:spPr/>
        <p:txBody>
          <a:bodyPr/>
          <a:lstStyle>
            <a:lvl1pPr>
              <a:defRPr/>
            </a:lvl1pPr>
          </a:lstStyle>
          <a:p>
            <a:pPr defTabSz="812810">
              <a:defRPr/>
            </a:pPr>
            <a:endParaRPr lang="en-US"/>
          </a:p>
        </p:txBody>
      </p:sp>
      <p:sp>
        <p:nvSpPr>
          <p:cNvPr id="5"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13EAB557-115F-4666-A2A6-F5A54383A8EC}"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777847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812810">
              <a:defRPr/>
            </a:pPr>
            <a:fld id="{69BFD555-8146-4F30-A2D8-278551DB41D2}" type="datetimeFigureOut">
              <a:rPr lang="en-US" smtClean="0"/>
              <a:pPr defTabSz="812810">
                <a:defRPr/>
              </a:pPr>
              <a:t>4/9/2018</a:t>
            </a:fld>
            <a:endParaRPr lang="en-US"/>
          </a:p>
        </p:txBody>
      </p:sp>
      <p:sp>
        <p:nvSpPr>
          <p:cNvPr id="3" name="Footer Placeholder 4"/>
          <p:cNvSpPr>
            <a:spLocks noGrp="1"/>
          </p:cNvSpPr>
          <p:nvPr>
            <p:ph type="ftr" sz="quarter" idx="11"/>
          </p:nvPr>
        </p:nvSpPr>
        <p:spPr/>
        <p:txBody>
          <a:bodyPr/>
          <a:lstStyle>
            <a:lvl1pPr>
              <a:defRPr/>
            </a:lvl1pPr>
          </a:lstStyle>
          <a:p>
            <a:pPr defTabSz="812810">
              <a:defRPr/>
            </a:pPr>
            <a:endParaRPr lang="en-US"/>
          </a:p>
        </p:txBody>
      </p:sp>
      <p:sp>
        <p:nvSpPr>
          <p:cNvPr id="4"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A64F3A87-48BD-43B3-A5DE-484998AD8DD5}"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6202181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60"/>
            <a:ext cx="3008314" cy="1162051"/>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052" y="273063"/>
            <a:ext cx="5111750"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3"/>
            <a:ext cx="3008314"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812810">
              <a:defRPr/>
            </a:pPr>
            <a:fld id="{F2BD935E-592B-4203-B23C-E8ABB0551C79}" type="datetimeFigureOut">
              <a:rPr lang="en-US" smtClean="0"/>
              <a:pPr defTabSz="812810">
                <a:defRPr/>
              </a:pPr>
              <a:t>4/9/2018</a:t>
            </a:fld>
            <a:endParaRPr lang="en-US"/>
          </a:p>
        </p:txBody>
      </p:sp>
      <p:sp>
        <p:nvSpPr>
          <p:cNvPr id="6" name="Footer Placeholder 4"/>
          <p:cNvSpPr>
            <a:spLocks noGrp="1"/>
          </p:cNvSpPr>
          <p:nvPr>
            <p:ph type="ftr" sz="quarter" idx="11"/>
          </p:nvPr>
        </p:nvSpPr>
        <p:spPr/>
        <p:txBody>
          <a:bodyPr/>
          <a:lstStyle>
            <a:lvl1pPr>
              <a:defRPr/>
            </a:lvl1pPr>
          </a:lstStyle>
          <a:p>
            <a:pPr defTabSz="812810">
              <a:defRPr/>
            </a:pPr>
            <a:endParaRPr lang="en-US"/>
          </a:p>
        </p:txBody>
      </p:sp>
      <p:sp>
        <p:nvSpPr>
          <p:cNvPr id="7"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72D8F859-E9F5-481C-94F0-36FE7CAEA6FA}"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688465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7DA72A5-B4EB-49E9-BAAB-CDF045A0B6BD}"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68683980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3"/>
            <a:ext cx="5486400" cy="566739"/>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288" y="5367351"/>
            <a:ext cx="5486400" cy="8048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812810">
              <a:defRPr/>
            </a:pPr>
            <a:fld id="{9B896F2C-5F59-4C23-B4D3-05966DC9E358}" type="datetimeFigureOut">
              <a:rPr lang="en-US" smtClean="0"/>
              <a:pPr defTabSz="812810">
                <a:defRPr/>
              </a:pPr>
              <a:t>4/9/2018</a:t>
            </a:fld>
            <a:endParaRPr lang="en-US"/>
          </a:p>
        </p:txBody>
      </p:sp>
      <p:sp>
        <p:nvSpPr>
          <p:cNvPr id="6" name="Footer Placeholder 4"/>
          <p:cNvSpPr>
            <a:spLocks noGrp="1"/>
          </p:cNvSpPr>
          <p:nvPr>
            <p:ph type="ftr" sz="quarter" idx="11"/>
          </p:nvPr>
        </p:nvSpPr>
        <p:spPr/>
        <p:txBody>
          <a:bodyPr/>
          <a:lstStyle>
            <a:lvl1pPr>
              <a:defRPr/>
            </a:lvl1pPr>
          </a:lstStyle>
          <a:p>
            <a:pPr defTabSz="812810">
              <a:defRPr/>
            </a:pPr>
            <a:endParaRPr lang="en-US"/>
          </a:p>
        </p:txBody>
      </p:sp>
      <p:sp>
        <p:nvSpPr>
          <p:cNvPr id="7"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4CE5B1F3-2FC7-4587-982A-DE2482662DB3}"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90197411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812810">
              <a:defRPr/>
            </a:pPr>
            <a:fld id="{5B070CA1-DEA8-4DF2-A1DB-27B52321D88F}"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99AB6D54-D044-469C-B6EC-31B7F5C18C67}"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791918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812810">
              <a:defRPr/>
            </a:pPr>
            <a:fld id="{D8B04954-C596-469D-9F5A-CF3ED00AB825}" type="datetimeFigureOut">
              <a:rPr lang="en-US" smtClean="0"/>
              <a:pPr defTabSz="812810">
                <a:defRPr/>
              </a:pPr>
              <a:t>4/9/2018</a:t>
            </a:fld>
            <a:endParaRPr lang="en-US"/>
          </a:p>
        </p:txBody>
      </p:sp>
      <p:sp>
        <p:nvSpPr>
          <p:cNvPr id="5" name="Footer Placeholder 4"/>
          <p:cNvSpPr>
            <a:spLocks noGrp="1"/>
          </p:cNvSpPr>
          <p:nvPr>
            <p:ph type="ftr" sz="quarter" idx="11"/>
          </p:nvPr>
        </p:nvSpPr>
        <p:spPr/>
        <p:txBody>
          <a:bodyPr/>
          <a:lstStyle>
            <a:lvl1pPr>
              <a:defRPr/>
            </a:lvl1pPr>
          </a:lstStyle>
          <a:p>
            <a:pPr defTabSz="812810">
              <a:defRPr/>
            </a:pPr>
            <a:endParaRPr lang="en-US"/>
          </a:p>
        </p:txBody>
      </p:sp>
      <p:sp>
        <p:nvSpPr>
          <p:cNvPr id="6" name="Slide Number Placeholder 5"/>
          <p:cNvSpPr>
            <a:spLocks noGrp="1"/>
          </p:cNvSpPr>
          <p:nvPr>
            <p:ph type="sldNum" sz="quarter" idx="12"/>
          </p:nvPr>
        </p:nvSpPr>
        <p:spPr/>
        <p:txBody>
          <a:bodyPr/>
          <a:lstStyle>
            <a:lvl1pPr>
              <a:defRPr/>
            </a:lvl1pPr>
          </a:lstStyle>
          <a:p>
            <a:pPr defTabSz="812810" fontAlgn="base">
              <a:spcBef>
                <a:spcPct val="0"/>
              </a:spcBef>
              <a:spcAft>
                <a:spcPct val="0"/>
              </a:spcAft>
            </a:pPr>
            <a:fld id="{1DECA0FA-3BF0-4D2B-9B48-FD3715B74A6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9174779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0" y="-152400"/>
            <a:ext cx="2743200" cy="70866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28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userDrawn="1"/>
        </p:nvSpPr>
        <p:spPr>
          <a:xfrm>
            <a:off x="0" y="457200"/>
            <a:ext cx="2743200" cy="338554"/>
          </a:xfrm>
          <a:prstGeom prst="rect">
            <a:avLst/>
          </a:prstGeom>
          <a:noFill/>
        </p:spPr>
        <p:txBody>
          <a:bodyPr>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Completed</a:t>
            </a:r>
          </a:p>
        </p:txBody>
      </p:sp>
      <p:sp>
        <p:nvSpPr>
          <p:cNvPr id="4" name="TextBox 3"/>
          <p:cNvSpPr txBox="1"/>
          <p:nvPr userDrawn="1"/>
        </p:nvSpPr>
        <p:spPr>
          <a:xfrm>
            <a:off x="0" y="1524000"/>
            <a:ext cx="2743200" cy="338554"/>
          </a:xfrm>
          <a:prstGeom prst="rect">
            <a:avLst/>
          </a:prstGeom>
          <a:noFill/>
        </p:spPr>
        <p:txBody>
          <a:bodyPr>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In Progress</a:t>
            </a:r>
          </a:p>
        </p:txBody>
      </p:sp>
      <p:sp>
        <p:nvSpPr>
          <p:cNvPr id="5" name="TextBox 4"/>
          <p:cNvSpPr txBox="1"/>
          <p:nvPr userDrawn="1"/>
        </p:nvSpPr>
        <p:spPr>
          <a:xfrm>
            <a:off x="0" y="2667000"/>
            <a:ext cx="2743200" cy="338554"/>
          </a:xfrm>
          <a:prstGeom prst="rect">
            <a:avLst/>
          </a:prstGeom>
          <a:noFill/>
        </p:spPr>
        <p:txBody>
          <a:bodyPr>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Planning Stages</a:t>
            </a:r>
          </a:p>
        </p:txBody>
      </p:sp>
      <p:sp>
        <p:nvSpPr>
          <p:cNvPr id="6" name="TextBox 5"/>
          <p:cNvSpPr txBox="1"/>
          <p:nvPr userDrawn="1"/>
        </p:nvSpPr>
        <p:spPr>
          <a:xfrm>
            <a:off x="0" y="3810000"/>
            <a:ext cx="2743200" cy="338554"/>
          </a:xfrm>
          <a:prstGeom prst="rect">
            <a:avLst/>
          </a:prstGeom>
          <a:noFill/>
        </p:spPr>
        <p:txBody>
          <a:bodyPr>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Drafting Phase</a:t>
            </a:r>
          </a:p>
        </p:txBody>
      </p:sp>
      <p:sp>
        <p:nvSpPr>
          <p:cNvPr id="7" name="TextBox 6"/>
          <p:cNvSpPr txBox="1"/>
          <p:nvPr userDrawn="1"/>
        </p:nvSpPr>
        <p:spPr>
          <a:xfrm>
            <a:off x="0" y="5105400"/>
            <a:ext cx="2743200" cy="338554"/>
          </a:xfrm>
          <a:prstGeom prst="rect">
            <a:avLst/>
          </a:prstGeom>
          <a:noFill/>
        </p:spPr>
        <p:txBody>
          <a:bodyPr>
            <a:spAutoFit/>
          </a:bodyPr>
          <a:lstStyle/>
          <a:p>
            <a:pPr marL="0" marR="0" lvl="0" indent="0" algn="l" defTabSz="8128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charset="0"/>
              </a:rPr>
              <a:t>Brainstorming</a:t>
            </a:r>
          </a:p>
        </p:txBody>
      </p:sp>
    </p:spTree>
    <p:extLst>
      <p:ext uri="{BB962C8B-B14F-4D97-AF65-F5344CB8AC3E}">
        <p14:creationId xmlns:p14="http://schemas.microsoft.com/office/powerpoint/2010/main" val="29280871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p:txBody>
          <a:bodyPr/>
          <a:lstStyle>
            <a:lvl1pPr>
              <a:defRPr/>
            </a:lvl1pPr>
          </a:lstStyle>
          <a:p>
            <a:pPr defTabSz="812810">
              <a:defRPr/>
            </a:pPr>
            <a:endParaRPr lang="en-US"/>
          </a:p>
        </p:txBody>
      </p:sp>
      <p:sp>
        <p:nvSpPr>
          <p:cNvPr id="4" name="Rectangle 1029"/>
          <p:cNvSpPr>
            <a:spLocks noGrp="1" noChangeArrowheads="1"/>
          </p:cNvSpPr>
          <p:nvPr>
            <p:ph type="ftr" sz="quarter" idx="11"/>
          </p:nvPr>
        </p:nvSpPr>
        <p:spPr/>
        <p:txBody>
          <a:bodyPr/>
          <a:lstStyle>
            <a:lvl1pPr>
              <a:defRPr/>
            </a:lvl1pPr>
          </a:lstStyle>
          <a:p>
            <a:pPr defTabSz="812810">
              <a:defRPr/>
            </a:pPr>
            <a:endParaRPr lang="en-US"/>
          </a:p>
        </p:txBody>
      </p:sp>
      <p:sp>
        <p:nvSpPr>
          <p:cNvPr id="5" name="Rectangle 1030"/>
          <p:cNvSpPr>
            <a:spLocks noGrp="1" noChangeArrowheads="1"/>
          </p:cNvSpPr>
          <p:nvPr>
            <p:ph type="sldNum" sz="quarter" idx="12"/>
          </p:nvPr>
        </p:nvSpPr>
        <p:spPr/>
        <p:txBody>
          <a:bodyPr/>
          <a:lstStyle>
            <a:lvl1pPr>
              <a:defRPr/>
            </a:lvl1pPr>
          </a:lstStyle>
          <a:p>
            <a:pPr defTabSz="812810" fontAlgn="base">
              <a:spcBef>
                <a:spcPct val="0"/>
              </a:spcBef>
              <a:spcAft>
                <a:spcPct val="0"/>
              </a:spcAft>
            </a:pPr>
            <a:fld id="{D8B194E5-5DF6-4FB0-9FE9-6424B7A6530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10908791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690034" y="3340101"/>
            <a:ext cx="7653867" cy="485775"/>
          </a:xfrm>
          <a:custGeom>
            <a:avLst/>
            <a:gdLst>
              <a:gd name="T0" fmla="*/ 340002 w 4128"/>
              <a:gd name="T1" fmla="*/ 202829 h 479"/>
              <a:gd name="T2" fmla="*/ 8610600 w 4128"/>
              <a:gd name="T3" fmla="*/ 202829 h 479"/>
              <a:gd name="T4" fmla="*/ 8610600 w 4128"/>
              <a:gd name="T5" fmla="*/ 435068 h 479"/>
              <a:gd name="T6" fmla="*/ 0 w 4128"/>
              <a:gd name="T7" fmla="*/ 447238 h 479"/>
              <a:gd name="T8" fmla="*/ 340002 w 4128"/>
              <a:gd name="T9" fmla="*/ 202829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w="9525">
            <a:noFill/>
            <a:round/>
            <a:headEnd/>
            <a:tailEnd/>
          </a:ln>
        </p:spPr>
        <p:txBody>
          <a:bodyPr wrap="none" lIns="81276" tIns="40638" rIns="81276" bIns="40638"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1315" name="Rectangle 2051"/>
          <p:cNvSpPr>
            <a:spLocks noGrp="1" noChangeArrowheads="1"/>
          </p:cNvSpPr>
          <p:nvPr>
            <p:ph type="ctrTitle"/>
          </p:nvPr>
        </p:nvSpPr>
        <p:spPr>
          <a:xfrm>
            <a:off x="685807" y="2286000"/>
            <a:ext cx="7772401"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371601"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eaLnBrk="0" hangingPunct="0">
              <a:defRPr>
                <a:solidFill>
                  <a:srgbClr val="578963"/>
                </a:solidFill>
                <a:latin typeface="Arial" pitchFamily="34" charset="0"/>
                <a:cs typeface="Arial" pitchFamily="34" charset="0"/>
              </a:defRPr>
            </a:lvl1pPr>
          </a:lstStyle>
          <a:p>
            <a:pPr defTabSz="812810" fontAlgn="base">
              <a:spcAft>
                <a:spcPct val="0"/>
              </a:spcAft>
              <a:defRPr/>
            </a:pPr>
            <a:endParaRPr lang="en-US"/>
          </a:p>
        </p:txBody>
      </p:sp>
      <p:sp>
        <p:nvSpPr>
          <p:cNvPr id="6" name="Rectangle 2054"/>
          <p:cNvSpPr>
            <a:spLocks noGrp="1" noChangeArrowheads="1"/>
          </p:cNvSpPr>
          <p:nvPr>
            <p:ph type="ftr" sz="quarter" idx="11"/>
          </p:nvPr>
        </p:nvSpPr>
        <p:spPr/>
        <p:txBody>
          <a:bodyPr/>
          <a:lstStyle>
            <a:lvl1pPr eaLnBrk="0" hangingPunct="0">
              <a:defRPr>
                <a:solidFill>
                  <a:srgbClr val="578963"/>
                </a:solidFill>
                <a:latin typeface="Arial" pitchFamily="34" charset="0"/>
                <a:cs typeface="Arial" pitchFamily="34" charset="0"/>
              </a:defRPr>
            </a:lvl1pPr>
          </a:lstStyle>
          <a:p>
            <a:pPr defTabSz="812810" fontAlgn="base">
              <a:spcAft>
                <a:spcPct val="0"/>
              </a:spcAft>
              <a:defRPr/>
            </a:pPr>
            <a:endParaRPr lang="en-US"/>
          </a:p>
        </p:txBody>
      </p:sp>
      <p:sp>
        <p:nvSpPr>
          <p:cNvPr id="7" name="Rectangle 2055"/>
          <p:cNvSpPr>
            <a:spLocks noGrp="1" noChangeArrowheads="1"/>
          </p:cNvSpPr>
          <p:nvPr>
            <p:ph type="sldNum" sz="quarter" idx="12"/>
          </p:nvPr>
        </p:nvSpPr>
        <p:spPr/>
        <p:txBody>
          <a:bodyPr/>
          <a:lstStyle>
            <a:lvl1pPr eaLnBrk="0" hangingPunct="0">
              <a:defRPr>
                <a:solidFill>
                  <a:srgbClr val="578963"/>
                </a:solidFill>
              </a:defRPr>
            </a:lvl1pPr>
          </a:lstStyle>
          <a:p>
            <a:pPr defTabSz="812810" fontAlgn="base">
              <a:spcAft>
                <a:spcPct val="0"/>
              </a:spcAft>
            </a:pPr>
            <a:fld id="{0DE26492-FFEF-48EB-9E14-2B7C02A3FC73}"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5600721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E820738B-B4C1-45AF-BF02-E0C53E99A110}"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7255835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96" y="4406917"/>
            <a:ext cx="7772401"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96" y="2906713"/>
            <a:ext cx="7772401" cy="1500187"/>
          </a:xfrm>
        </p:spPr>
        <p:txBody>
          <a:bodyPr anchor="b"/>
          <a:lstStyle>
            <a:lvl1pPr marL="0" indent="0">
              <a:buNone/>
              <a:defRPr sz="1778"/>
            </a:lvl1pPr>
            <a:lvl2pPr marL="406389" indent="0">
              <a:buNone/>
              <a:defRPr sz="1600"/>
            </a:lvl2pPr>
            <a:lvl3pPr marL="812778" indent="0">
              <a:buNone/>
              <a:defRPr sz="1422"/>
            </a:lvl3pPr>
            <a:lvl4pPr marL="1219166" indent="0">
              <a:buNone/>
              <a:defRPr sz="1244"/>
            </a:lvl4pPr>
            <a:lvl5pPr marL="1625555" indent="0">
              <a:buNone/>
              <a:defRPr sz="1244"/>
            </a:lvl5pPr>
            <a:lvl6pPr marL="2031945" indent="0">
              <a:buNone/>
              <a:defRPr sz="1244"/>
            </a:lvl6pPr>
            <a:lvl7pPr marL="2438334" indent="0">
              <a:buNone/>
              <a:defRPr sz="1244"/>
            </a:lvl7pPr>
            <a:lvl8pPr marL="2844722" indent="0">
              <a:buNone/>
              <a:defRPr sz="1244"/>
            </a:lvl8pPr>
            <a:lvl9pPr marL="3251111" indent="0">
              <a:buNone/>
              <a:defRPr sz="1244"/>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63DE006C-DEF6-47A5-A845-421A35A5FF88}"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55743108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5"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5" y="1981200"/>
            <a:ext cx="3818468"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800E170F-1439-4E40-9792-4E33FEBA718B}"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8479883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80" y="1535117"/>
            <a:ext cx="4041420" cy="639763"/>
          </a:xfrm>
        </p:spPr>
        <p:txBody>
          <a:bodyPr anchor="b"/>
          <a:lstStyle>
            <a:lvl1pPr marL="0" indent="0">
              <a:buNone/>
              <a:defRPr sz="2133" b="1"/>
            </a:lvl1pPr>
            <a:lvl2pPr marL="406389" indent="0">
              <a:buNone/>
              <a:defRPr sz="1778" b="1"/>
            </a:lvl2pPr>
            <a:lvl3pPr marL="812778" indent="0">
              <a:buNone/>
              <a:defRPr sz="1600" b="1"/>
            </a:lvl3pPr>
            <a:lvl4pPr marL="1219166" indent="0">
              <a:buNone/>
              <a:defRPr sz="1422" b="1"/>
            </a:lvl4pPr>
            <a:lvl5pPr marL="1625555" indent="0">
              <a:buNone/>
              <a:defRPr sz="1422" b="1"/>
            </a:lvl5pPr>
            <a:lvl6pPr marL="2031945" indent="0">
              <a:buNone/>
              <a:defRPr sz="1422" b="1"/>
            </a:lvl6pPr>
            <a:lvl7pPr marL="2438334" indent="0">
              <a:buNone/>
              <a:defRPr sz="1422" b="1"/>
            </a:lvl7pPr>
            <a:lvl8pPr marL="2844722" indent="0">
              <a:buNone/>
              <a:defRPr sz="1422" b="1"/>
            </a:lvl8pPr>
            <a:lvl9pPr marL="325111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80" y="2174875"/>
            <a:ext cx="4041420"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8"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9"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62829F91-0A1F-4961-BDB9-55E6205C34DA}"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671238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5" y="457200"/>
            <a:ext cx="5693833"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9B8F30B-C994-4416-8FFA-6B2ACCC49007}"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91191922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4"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5"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A4A87DC7-DAC7-4267-A078-2495479049D6}"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3645152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3"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4"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A835C52A-88CD-4AC8-BDC0-416F2F11607E}"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0814061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61"/>
            <a:ext cx="3008489" cy="1162051"/>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9" y="273063"/>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AAB926CA-A5BD-48E1-A512-7B990ECD997F}"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326595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2" y="4800616"/>
            <a:ext cx="5486400" cy="566739"/>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2" y="612775"/>
            <a:ext cx="5486400" cy="4114800"/>
          </a:xfrm>
        </p:spPr>
        <p:txBody>
          <a:bodyPr/>
          <a:lstStyle>
            <a:lvl1pPr marL="0" indent="0">
              <a:buNone/>
              <a:defRPr sz="2844"/>
            </a:lvl1pPr>
            <a:lvl2pPr marL="406389" indent="0">
              <a:buNone/>
              <a:defRPr sz="2489"/>
            </a:lvl2pPr>
            <a:lvl3pPr marL="812778" indent="0">
              <a:buNone/>
              <a:defRPr sz="2133"/>
            </a:lvl3pPr>
            <a:lvl4pPr marL="1219166" indent="0">
              <a:buNone/>
              <a:defRPr sz="1778"/>
            </a:lvl4pPr>
            <a:lvl5pPr marL="1625555" indent="0">
              <a:buNone/>
              <a:defRPr sz="1778"/>
            </a:lvl5pPr>
            <a:lvl6pPr marL="2031945" indent="0">
              <a:buNone/>
              <a:defRPr sz="1778"/>
            </a:lvl6pPr>
            <a:lvl7pPr marL="2438334" indent="0">
              <a:buNone/>
              <a:defRPr sz="1778"/>
            </a:lvl7pPr>
            <a:lvl8pPr marL="2844722" indent="0">
              <a:buNone/>
              <a:defRPr sz="1778"/>
            </a:lvl8pPr>
            <a:lvl9pPr marL="3251111" indent="0">
              <a:buNone/>
              <a:defRPr sz="1778"/>
            </a:lvl9pPr>
          </a:lstStyle>
          <a:p>
            <a:pPr lvl="0"/>
            <a:endParaRPr lang="en-US" noProof="0"/>
          </a:p>
        </p:txBody>
      </p:sp>
      <p:sp>
        <p:nvSpPr>
          <p:cNvPr id="4" name="Text Placeholder 3"/>
          <p:cNvSpPr>
            <a:spLocks noGrp="1"/>
          </p:cNvSpPr>
          <p:nvPr>
            <p:ph type="body" sz="half" idx="2"/>
          </p:nvPr>
        </p:nvSpPr>
        <p:spPr>
          <a:xfrm>
            <a:off x="1792112" y="5367354"/>
            <a:ext cx="5486400" cy="804863"/>
          </a:xfrm>
        </p:spPr>
        <p:txBody>
          <a:bodyPr/>
          <a:lstStyle>
            <a:lvl1pPr marL="0" indent="0">
              <a:buNone/>
              <a:defRPr sz="1244"/>
            </a:lvl1pPr>
            <a:lvl2pPr marL="406389" indent="0">
              <a:buNone/>
              <a:defRPr sz="1067"/>
            </a:lvl2pPr>
            <a:lvl3pPr marL="812778" indent="0">
              <a:buNone/>
              <a:defRPr sz="889"/>
            </a:lvl3pPr>
            <a:lvl4pPr marL="1219166" indent="0">
              <a:buNone/>
              <a:defRPr sz="711"/>
            </a:lvl4pPr>
            <a:lvl5pPr marL="1625555" indent="0">
              <a:buNone/>
              <a:defRPr sz="711"/>
            </a:lvl5pPr>
            <a:lvl6pPr marL="2031945" indent="0">
              <a:buNone/>
              <a:defRPr sz="711"/>
            </a:lvl6pPr>
            <a:lvl7pPr marL="2438334" indent="0">
              <a:buNone/>
              <a:defRPr sz="711"/>
            </a:lvl7pPr>
            <a:lvl8pPr marL="2844722" indent="0">
              <a:buNone/>
              <a:defRPr sz="711"/>
            </a:lvl8pPr>
            <a:lvl9pPr marL="3251111" indent="0">
              <a:buNone/>
              <a:defRPr sz="711"/>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6EBBE949-417B-4659-AE69-A1BB47842D5D}"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8723627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52BB4778-D313-49D8-9B36-EDBDCF9DC25D}"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3760318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5"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2861139B-3096-456B-826E-DB6F58BD00AA}"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308082993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7" y="457200"/>
            <a:ext cx="7772401" cy="1143000"/>
          </a:xfrm>
        </p:spPr>
        <p:txBody>
          <a:bodyPr/>
          <a:lstStyle/>
          <a:p>
            <a:r>
              <a:rPr lang="en-US"/>
              <a:t>Click to edit Master title style</a:t>
            </a:r>
          </a:p>
        </p:txBody>
      </p:sp>
      <p:sp>
        <p:nvSpPr>
          <p:cNvPr id="3" name="Text Placeholder 2"/>
          <p:cNvSpPr>
            <a:spLocks noGrp="1"/>
          </p:cNvSpPr>
          <p:nvPr>
            <p:ph type="body" sz="half" idx="1"/>
          </p:nvPr>
        </p:nvSpPr>
        <p:spPr>
          <a:xfrm>
            <a:off x="685805" y="1981200"/>
            <a:ext cx="38184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5" y="1981200"/>
            <a:ext cx="3818468" cy="4114800"/>
          </a:xfrm>
        </p:spPr>
        <p:txBody>
          <a:bodyPr/>
          <a:lstStyle/>
          <a:p>
            <a:pPr lvl="0"/>
            <a:endParaRPr lang="en-US" noProof="0"/>
          </a:p>
        </p:txBody>
      </p:sp>
      <p:sp>
        <p:nvSpPr>
          <p:cNvPr id="5"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6"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7"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AAB179B8-E1A3-4947-AC10-7D2E3E342C3A}"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5497158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7" y="457200"/>
            <a:ext cx="7772401"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4" name="Rectangle 1029"/>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5" name="Rectangle 1030"/>
          <p:cNvSpPr>
            <a:spLocks noGrp="1" noChangeArrowheads="1"/>
          </p:cNvSpPr>
          <p:nvPr>
            <p:ph type="sldNum" sz="quarter" idx="12"/>
          </p:nvPr>
        </p:nvSpPr>
        <p:spPr/>
        <p:txBody>
          <a:bodyPr/>
          <a:lstStyle>
            <a:lvl1pPr eaLnBrk="0" hangingPunct="0">
              <a:defRPr/>
            </a:lvl1pPr>
          </a:lstStyle>
          <a:p>
            <a:pPr defTabSz="812810" fontAlgn="base">
              <a:spcAft>
                <a:spcPct val="0"/>
              </a:spcAft>
            </a:pPr>
            <a:fld id="{46D45129-546B-4E04-9969-27B8BFBD6E47}"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103275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7" y="609600"/>
            <a:ext cx="7772401" cy="1143000"/>
          </a:xfrm>
        </p:spPr>
        <p:txBody>
          <a:bodyPr/>
          <a:lstStyle/>
          <a:p>
            <a:r>
              <a:rPr lang="en-US"/>
              <a:t>Click to edit Master title style</a:t>
            </a:r>
          </a:p>
        </p:txBody>
      </p:sp>
      <p:sp>
        <p:nvSpPr>
          <p:cNvPr id="3" name="Text Placeholder 2"/>
          <p:cNvSpPr>
            <a:spLocks noGrp="1"/>
          </p:cNvSpPr>
          <p:nvPr>
            <p:ph type="body" sz="half" idx="1"/>
          </p:nvPr>
        </p:nvSpPr>
        <p:spPr>
          <a:xfrm>
            <a:off x="685805" y="1981200"/>
            <a:ext cx="38184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9735" y="1981200"/>
            <a:ext cx="381846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39735" y="4114800"/>
            <a:ext cx="381846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7"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defTabSz="812810" fontAlgn="base">
              <a:spcAft>
                <a:spcPct val="0"/>
              </a:spcAft>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defTabSz="812810" fontAlgn="base">
              <a:spcAft>
                <a:spcPct val="0"/>
              </a:spcAft>
            </a:pPr>
            <a:fld id="{23BDDCFA-2EC7-4BDA-A033-15EBA86598B2}"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3666343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659BB62-3B5C-444D-B968-D1133CF12CEC}"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359239-B8A8-4770-8915-485A0D455142}"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06471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981200"/>
            <a:ext cx="3818467" cy="4114800"/>
          </a:xfrm>
        </p:spPr>
        <p:txBody>
          <a:bodyPr/>
          <a:lstStyle/>
          <a:p>
            <a:pPr lvl="0"/>
            <a:endParaRPr lang="en-US" noProof="0"/>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EA87928-3129-4BBA-A424-60E12768B146}"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25446137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75867CE-A95F-44ED-ABAC-3BF6C5A91301}"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C6DA2B-AC1D-4A82-97BA-4A36855100A5}"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532353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78A619-C644-4C37-9E22-BAA91A46CC35}"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065DEE-8A80-4C9F-9AC4-3A63F5AEA3B7}"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330794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11E42DA-AFF2-42AA-A5C0-AC9CE2E5C723}"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103823-C9E8-4691-938E-9E98B7CD7548}"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8827235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622A8F-E2DE-4F2C-A295-79433405B2DA}"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A8EF32-532D-4DE5-AC30-8CF131D168E0}"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6498800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D65183F-5F94-4F7F-9C37-FB3330B30669}"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32ECDD-B8B2-4CB2-AAA0-B0BAEAF0F37C}"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9541235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7055DE0-19FC-4DC5-A7CB-959D288A2B03}"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10951F-7FB0-4BA5-94BC-7848B454E20C}"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1255554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6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1535EE1-12C6-4BE4-9EF7-AD9BF19308AD}"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C9970B-5A2A-4760-9430-F138B09E75DD}"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2927352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79D4178-F172-40BE-B098-73DABCCA8DCE}"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812DD8-57E3-4503-BF2C-BACBA48ADFF9}"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379190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8BF9023-A6FC-4BD5-87A9-2D8508E6BE90}"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B4FB93-8881-4E8E-BF8F-A1685F461D5A}"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5172475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5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4D2523C-D624-4632-A1A8-4A5218C390EB}"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5ACE7-4AA8-48AD-B80B-B5B6E109D64B}"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24146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E3DED1"/>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E3DED1"/>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03C19D3-8AAE-4874-85C1-C110D5EB3B42}" type="slidenum">
              <a:rPr lang="en-US">
                <a:solidFill>
                  <a:srgbClr val="E3DED1"/>
                </a:solidFill>
              </a:rPr>
              <a:pPr>
                <a:defRPr/>
              </a:pPr>
              <a:t>‹#›</a:t>
            </a:fld>
            <a:endParaRPr lang="en-US">
              <a:solidFill>
                <a:srgbClr val="E3DED1"/>
              </a:solidFill>
            </a:endParaRPr>
          </a:p>
        </p:txBody>
      </p:sp>
    </p:spTree>
    <p:extLst>
      <p:ext uri="{BB962C8B-B14F-4D97-AF65-F5344CB8AC3E}">
        <p14:creationId xmlns:p14="http://schemas.microsoft.com/office/powerpoint/2010/main" val="29368709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6"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659BB62-3B5C-444D-B968-D1133CF12CEC}"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359239-B8A8-4770-8915-485A0D455142}"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234064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75867CE-A95F-44ED-ABAC-3BF6C5A91301}"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C6DA2B-AC1D-4A82-97BA-4A36855100A5}"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560532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B78A619-C644-4C37-9E22-BAA91A46CC35}"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065DEE-8A80-4C9F-9AC4-3A63F5AEA3B7}"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9510576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11E42DA-AFF2-42AA-A5C0-AC9CE2E5C723}"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103823-C9E8-4691-938E-9E98B7CD7548}"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0616883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8" y="1535113"/>
            <a:ext cx="4040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8" y="2174875"/>
            <a:ext cx="4040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622A8F-E2DE-4F2C-A295-79433405B2DA}"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A8EF32-532D-4DE5-AC30-8CF131D168E0}"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88343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D65183F-5F94-4F7F-9C37-FB3330B30669}"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32ECDD-B8B2-4CB2-AAA0-B0BAEAF0F37C}"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221393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7055DE0-19FC-4DC5-A7CB-959D288A2B03}"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10951F-7FB0-4BA5-94BC-7848B454E20C}"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3058773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8" y="273078"/>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1535EE1-12C6-4BE4-9EF7-AD9BF19308AD}"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C9970B-5A2A-4760-9430-F138B09E75DD}"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4340875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79D4178-F172-40BE-B098-73DABCCA8DCE}"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812DD8-57E3-4503-BF2C-BACBA48ADFF9}"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3897952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8BF9023-A6FC-4BD5-87A9-2D8508E6BE90}"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CB4FB93-8881-4E8E-BF8F-A1685F461D5A}"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03740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050"/>
          <p:cNvSpPr>
            <a:spLocks/>
          </p:cNvSpPr>
          <p:nvPr/>
        </p:nvSpPr>
        <p:spPr bwMode="gray">
          <a:xfrm>
            <a:off x="690034" y="3340101"/>
            <a:ext cx="765386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a:defRPr/>
            </a:pPr>
            <a:endParaRPr lang="en-US" sz="1778">
              <a:solidFill>
                <a:prstClr val="black"/>
              </a:solidFill>
              <a:latin typeface="Arial" charset="0"/>
              <a:cs typeface="Arial" charset="0"/>
            </a:endParaRPr>
          </a:p>
        </p:txBody>
      </p:sp>
      <p:sp>
        <p:nvSpPr>
          <p:cNvPr id="141315" name="Rectangle 205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41316" name="Rectangle 2052"/>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2053"/>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2054"/>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2055"/>
          <p:cNvSpPr>
            <a:spLocks noGrp="1" noChangeArrowheads="1"/>
          </p:cNvSpPr>
          <p:nvPr>
            <p:ph type="sldNum" sz="quarter" idx="12"/>
          </p:nvPr>
        </p:nvSpPr>
        <p:spPr/>
        <p:txBody>
          <a:bodyPr/>
          <a:lstStyle>
            <a:lvl1pPr>
              <a:defRPr>
                <a:solidFill>
                  <a:srgbClr val="578963"/>
                </a:solidFill>
              </a:defRPr>
            </a:lvl1pPr>
          </a:lstStyle>
          <a:p>
            <a:fld id="{6F60E501-374A-4A92-8A1A-C352FA304D25}" type="slidenum">
              <a:rPr lang="en-US" altLang="en-US"/>
              <a:pPr/>
              <a:t>‹#›</a:t>
            </a:fld>
            <a:endParaRPr lang="en-US" altLang="en-US"/>
          </a:p>
        </p:txBody>
      </p:sp>
    </p:spTree>
    <p:extLst>
      <p:ext uri="{BB962C8B-B14F-4D97-AF65-F5344CB8AC3E}">
        <p14:creationId xmlns:p14="http://schemas.microsoft.com/office/powerpoint/2010/main" val="34503558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6"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4D2523C-D624-4632-A1A8-4A5218C390EB}" type="datetimeFigureOut">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B5ACE7-4AA8-48AD-B80B-B5B6E109D64B}" type="slidenum">
              <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7995154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5584909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3747617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871725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0971864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380392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88755772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687949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530423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296790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310F068D-A730-4151-B3B1-88CC5058CAA5}" type="slidenum">
              <a:rPr lang="en-US" altLang="en-US"/>
              <a:pPr/>
              <a:t>‹#›</a:t>
            </a:fld>
            <a:endParaRPr lang="en-US" altLang="en-US"/>
          </a:p>
        </p:txBody>
      </p:sp>
    </p:spTree>
    <p:extLst>
      <p:ext uri="{BB962C8B-B14F-4D97-AF65-F5344CB8AC3E}">
        <p14:creationId xmlns:p14="http://schemas.microsoft.com/office/powerpoint/2010/main" val="26609981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91709386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66673108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762393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8508381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59058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87797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1BC4409E-626C-4293-96B8-DF1788641E6B}" type="slidenum">
              <a:rPr lang="en-US" altLang="en-US"/>
              <a:pPr/>
              <a:t>‹#›</a:t>
            </a:fld>
            <a:endParaRPr lang="en-US" altLang="en-US"/>
          </a:p>
        </p:txBody>
      </p:sp>
    </p:spTree>
    <p:extLst>
      <p:ext uri="{BB962C8B-B14F-4D97-AF65-F5344CB8AC3E}">
        <p14:creationId xmlns:p14="http://schemas.microsoft.com/office/powerpoint/2010/main" val="2456247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7D4F51B7-6D0C-4E82-B591-0100074884B3}" type="slidenum">
              <a:rPr lang="en-US" altLang="en-US"/>
              <a:pPr/>
              <a:t>‹#›</a:t>
            </a:fld>
            <a:endParaRPr lang="en-US" altLang="en-US"/>
          </a:p>
        </p:txBody>
      </p:sp>
    </p:spTree>
    <p:extLst>
      <p:ext uri="{BB962C8B-B14F-4D97-AF65-F5344CB8AC3E}">
        <p14:creationId xmlns:p14="http://schemas.microsoft.com/office/powerpoint/2010/main" val="221797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27CE01-E4E5-4C17-AF3A-5564CBE6801B}" type="datetimeFigureOut">
              <a:rPr lang="en-US" smtClean="0"/>
              <a:pPr/>
              <a:t>4/9/2018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fld id="{2313FE4D-AA24-4F75-87AD-055C4402939D}" type="slidenum">
              <a:rPr lang="en-US" altLang="en-US"/>
              <a:pPr/>
              <a:t>‹#›</a:t>
            </a:fld>
            <a:endParaRPr lang="en-US" altLang="en-US"/>
          </a:p>
        </p:txBody>
      </p:sp>
    </p:spTree>
    <p:extLst>
      <p:ext uri="{BB962C8B-B14F-4D97-AF65-F5344CB8AC3E}">
        <p14:creationId xmlns:p14="http://schemas.microsoft.com/office/powerpoint/2010/main" val="1978328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FC200EC6-8E53-4C24-9A13-326F6F09E8AC}" type="slidenum">
              <a:rPr lang="en-US" altLang="en-US"/>
              <a:pPr/>
              <a:t>‹#›</a:t>
            </a:fld>
            <a:endParaRPr lang="en-US" altLang="en-US"/>
          </a:p>
        </p:txBody>
      </p:sp>
    </p:spTree>
    <p:extLst>
      <p:ext uri="{BB962C8B-B14F-4D97-AF65-F5344CB8AC3E}">
        <p14:creationId xmlns:p14="http://schemas.microsoft.com/office/powerpoint/2010/main" val="1814817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fld id="{786332C1-B359-4FAD-9C53-53C5D5FCB8F4}" type="slidenum">
              <a:rPr lang="en-US" altLang="en-US"/>
              <a:pPr/>
              <a:t>‹#›</a:t>
            </a:fld>
            <a:endParaRPr lang="en-US" altLang="en-US"/>
          </a:p>
        </p:txBody>
      </p:sp>
    </p:spTree>
    <p:extLst>
      <p:ext uri="{BB962C8B-B14F-4D97-AF65-F5344CB8AC3E}">
        <p14:creationId xmlns:p14="http://schemas.microsoft.com/office/powerpoint/2010/main" val="269347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ECD2AB99-4B4E-4A2E-B857-2BF92E090C7F}" type="slidenum">
              <a:rPr lang="en-US" altLang="en-US"/>
              <a:pPr/>
              <a:t>‹#›</a:t>
            </a:fld>
            <a:endParaRPr lang="en-US" altLang="en-US"/>
          </a:p>
        </p:txBody>
      </p:sp>
    </p:spTree>
    <p:extLst>
      <p:ext uri="{BB962C8B-B14F-4D97-AF65-F5344CB8AC3E}">
        <p14:creationId xmlns:p14="http://schemas.microsoft.com/office/powerpoint/2010/main" val="2761155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05453274-30D6-4BC2-818F-FF1F45A53B87}" type="slidenum">
              <a:rPr lang="en-US" altLang="en-US"/>
              <a:pPr/>
              <a:t>‹#›</a:t>
            </a:fld>
            <a:endParaRPr lang="en-US" altLang="en-US"/>
          </a:p>
        </p:txBody>
      </p:sp>
    </p:spTree>
    <p:extLst>
      <p:ext uri="{BB962C8B-B14F-4D97-AF65-F5344CB8AC3E}">
        <p14:creationId xmlns:p14="http://schemas.microsoft.com/office/powerpoint/2010/main" val="2078887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5C39901D-5979-4932-AD1C-35979E1C729A}" type="slidenum">
              <a:rPr lang="en-US" altLang="en-US"/>
              <a:pPr/>
              <a:t>‹#›</a:t>
            </a:fld>
            <a:endParaRPr lang="en-US" altLang="en-US"/>
          </a:p>
        </p:txBody>
      </p:sp>
    </p:spTree>
    <p:extLst>
      <p:ext uri="{BB962C8B-B14F-4D97-AF65-F5344CB8AC3E}">
        <p14:creationId xmlns:p14="http://schemas.microsoft.com/office/powerpoint/2010/main" val="2362917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93834"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fld id="{2053898E-8D5E-4285-9D74-CB6BED990489}" type="slidenum">
              <a:rPr lang="en-US" altLang="en-US"/>
              <a:pPr/>
              <a:t>‹#›</a:t>
            </a:fld>
            <a:endParaRPr lang="en-US" altLang="en-US"/>
          </a:p>
        </p:txBody>
      </p:sp>
    </p:spTree>
    <p:extLst>
      <p:ext uri="{BB962C8B-B14F-4D97-AF65-F5344CB8AC3E}">
        <p14:creationId xmlns:p14="http://schemas.microsoft.com/office/powerpoint/2010/main" val="2676628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4" y="1981200"/>
            <a:ext cx="3818467" cy="4114800"/>
          </a:xfrm>
        </p:spPr>
        <p:txBody>
          <a:bodyPr/>
          <a:lstStyle/>
          <a:p>
            <a:pPr lvl="0"/>
            <a:endParaRPr lang="en-US" noProof="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fld id="{78B21738-CCF9-47FA-9AAC-E299498D92DD}" type="slidenum">
              <a:rPr lang="en-US" altLang="en-US"/>
              <a:pPr/>
              <a:t>‹#›</a:t>
            </a:fld>
            <a:endParaRPr lang="en-US" altLang="en-US"/>
          </a:p>
        </p:txBody>
      </p:sp>
    </p:spTree>
    <p:extLst>
      <p:ext uri="{BB962C8B-B14F-4D97-AF65-F5344CB8AC3E}">
        <p14:creationId xmlns:p14="http://schemas.microsoft.com/office/powerpoint/2010/main" val="3600168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fld id="{539279B7-0686-465B-A8F9-0A1404FCCDD7}" type="slidenum">
              <a:rPr lang="en-US" altLang="en-US"/>
              <a:pPr/>
              <a:t>‹#›</a:t>
            </a:fld>
            <a:endParaRPr lang="en-US" altLang="en-US"/>
          </a:p>
        </p:txBody>
      </p:sp>
    </p:spTree>
    <p:extLst>
      <p:ext uri="{BB962C8B-B14F-4D97-AF65-F5344CB8AC3E}">
        <p14:creationId xmlns:p14="http://schemas.microsoft.com/office/powerpoint/2010/main" val="4197015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290C5B6D-9378-4BCE-BF28-2BBB4E96A1DC}" type="slidenum">
              <a:rPr lang="en-US" altLang="en-US"/>
              <a:pPr>
                <a:defRPr/>
              </a:pPr>
              <a:t>‹#›</a:t>
            </a:fld>
            <a:endParaRPr lang="en-US" altLang="en-US"/>
          </a:p>
        </p:txBody>
      </p:sp>
    </p:spTree>
    <p:extLst>
      <p:ext uri="{BB962C8B-B14F-4D97-AF65-F5344CB8AC3E}">
        <p14:creationId xmlns:p14="http://schemas.microsoft.com/office/powerpoint/2010/main" val="347307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27CE01-E4E5-4C17-AF3A-5564CBE6801B}" type="datetimeFigureOut">
              <a:rPr lang="en-US" smtClean="0"/>
              <a:pPr/>
              <a:t>4/9/2018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6AC9554C-9B75-4CE3-A91D-AC98767D3212}" type="slidenum">
              <a:rPr lang="en-US" altLang="en-US"/>
              <a:pPr>
                <a:defRPr/>
              </a:pPr>
              <a:t>‹#›</a:t>
            </a:fld>
            <a:endParaRPr lang="en-US" altLang="en-US"/>
          </a:p>
        </p:txBody>
      </p:sp>
    </p:spTree>
    <p:extLst>
      <p:ext uri="{BB962C8B-B14F-4D97-AF65-F5344CB8AC3E}">
        <p14:creationId xmlns:p14="http://schemas.microsoft.com/office/powerpoint/2010/main" val="2578568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17499E56-FEC7-4CB8-8C63-F36DC4AF663C}" type="slidenum">
              <a:rPr lang="en-US" altLang="en-US"/>
              <a:pPr>
                <a:defRPr/>
              </a:pPr>
              <a:t>‹#›</a:t>
            </a:fld>
            <a:endParaRPr lang="en-US" altLang="en-US"/>
          </a:p>
        </p:txBody>
      </p:sp>
    </p:spTree>
    <p:extLst>
      <p:ext uri="{BB962C8B-B14F-4D97-AF65-F5344CB8AC3E}">
        <p14:creationId xmlns:p14="http://schemas.microsoft.com/office/powerpoint/2010/main" val="2871656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smtClean="0"/>
            </a:lvl1pPr>
          </a:lstStyle>
          <a:p>
            <a:pPr>
              <a:defRPr/>
            </a:pPr>
            <a:fld id="{6B9F1C67-ADFD-45C9-AEEC-3CD57DB817AF}" type="slidenum">
              <a:rPr lang="en-US" altLang="en-US"/>
              <a:pPr>
                <a:defRPr/>
              </a:pPr>
              <a:t>‹#›</a:t>
            </a:fld>
            <a:endParaRPr lang="en-US" altLang="en-US"/>
          </a:p>
        </p:txBody>
      </p:sp>
    </p:spTree>
    <p:extLst>
      <p:ext uri="{BB962C8B-B14F-4D97-AF65-F5344CB8AC3E}">
        <p14:creationId xmlns:p14="http://schemas.microsoft.com/office/powerpoint/2010/main" val="2289696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smtClean="0"/>
            </a:lvl1pPr>
          </a:lstStyle>
          <a:p>
            <a:pPr>
              <a:defRPr/>
            </a:pPr>
            <a:fld id="{65E3A79D-2C62-41BD-BA2C-169E8641FBD7}" type="slidenum">
              <a:rPr lang="en-US" altLang="en-US"/>
              <a:pPr>
                <a:defRPr/>
              </a:pPr>
              <a:t>‹#›</a:t>
            </a:fld>
            <a:endParaRPr lang="en-US" altLang="en-US"/>
          </a:p>
        </p:txBody>
      </p:sp>
    </p:spTree>
    <p:extLst>
      <p:ext uri="{BB962C8B-B14F-4D97-AF65-F5344CB8AC3E}">
        <p14:creationId xmlns:p14="http://schemas.microsoft.com/office/powerpoint/2010/main" val="1012484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mtClean="0"/>
            </a:lvl1pPr>
          </a:lstStyle>
          <a:p>
            <a:pPr>
              <a:defRPr/>
            </a:pPr>
            <a:fld id="{9EDC6125-262A-4988-97B3-1CDB47A96671}" type="slidenum">
              <a:rPr lang="en-US" altLang="en-US"/>
              <a:pPr>
                <a:defRPr/>
              </a:pPr>
              <a:t>‹#›</a:t>
            </a:fld>
            <a:endParaRPr lang="en-US" altLang="en-US"/>
          </a:p>
        </p:txBody>
      </p:sp>
    </p:spTree>
    <p:extLst>
      <p:ext uri="{BB962C8B-B14F-4D97-AF65-F5344CB8AC3E}">
        <p14:creationId xmlns:p14="http://schemas.microsoft.com/office/powerpoint/2010/main" val="3566949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B2FF9504-2F88-4BF4-BBE0-5F8D56299474}" type="slidenum">
              <a:rPr lang="en-US" altLang="en-US"/>
              <a:pPr>
                <a:defRPr/>
              </a:pPr>
              <a:t>‹#›</a:t>
            </a:fld>
            <a:endParaRPr lang="en-US" altLang="en-US"/>
          </a:p>
        </p:txBody>
      </p:sp>
    </p:spTree>
    <p:extLst>
      <p:ext uri="{BB962C8B-B14F-4D97-AF65-F5344CB8AC3E}">
        <p14:creationId xmlns:p14="http://schemas.microsoft.com/office/powerpoint/2010/main" val="3133857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smtClean="0"/>
            </a:lvl1pPr>
          </a:lstStyle>
          <a:p>
            <a:pPr>
              <a:defRPr/>
            </a:pPr>
            <a:fld id="{3A7A3AEB-E080-4540-A1EA-0516A18B70F2}" type="slidenum">
              <a:rPr lang="en-US" altLang="en-US"/>
              <a:pPr>
                <a:defRPr/>
              </a:pPr>
              <a:t>‹#›</a:t>
            </a:fld>
            <a:endParaRPr lang="en-US" altLang="en-US"/>
          </a:p>
        </p:txBody>
      </p:sp>
    </p:spTree>
    <p:extLst>
      <p:ext uri="{BB962C8B-B14F-4D97-AF65-F5344CB8AC3E}">
        <p14:creationId xmlns:p14="http://schemas.microsoft.com/office/powerpoint/2010/main" val="4158071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smtClean="0"/>
            </a:lvl1pPr>
          </a:lstStyle>
          <a:p>
            <a:pPr>
              <a:defRPr/>
            </a:pPr>
            <a:fld id="{1488B95B-6D68-4D8C-8867-28DE79C07904}" type="slidenum">
              <a:rPr lang="en-US" altLang="en-US"/>
              <a:pPr>
                <a:defRPr/>
              </a:pPr>
              <a:t>‹#›</a:t>
            </a:fld>
            <a:endParaRPr lang="en-US" altLang="en-US"/>
          </a:p>
        </p:txBody>
      </p:sp>
    </p:spTree>
    <p:extLst>
      <p:ext uri="{BB962C8B-B14F-4D97-AF65-F5344CB8AC3E}">
        <p14:creationId xmlns:p14="http://schemas.microsoft.com/office/powerpoint/2010/main" val="3402164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C25004E3-7A99-417A-B1EE-AD68854E02BF}" type="slidenum">
              <a:rPr lang="en-US" altLang="en-US"/>
              <a:pPr>
                <a:defRPr/>
              </a:pPr>
              <a:t>‹#›</a:t>
            </a:fld>
            <a:endParaRPr lang="en-US" altLang="en-US"/>
          </a:p>
        </p:txBody>
      </p:sp>
    </p:spTree>
    <p:extLst>
      <p:ext uri="{BB962C8B-B14F-4D97-AF65-F5344CB8AC3E}">
        <p14:creationId xmlns:p14="http://schemas.microsoft.com/office/powerpoint/2010/main" val="1734966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D800117A-B351-446D-BCBB-B3604DC3D99F}" type="slidenum">
              <a:rPr lang="en-US" altLang="en-US"/>
              <a:pPr>
                <a:defRPr/>
              </a:pPr>
              <a:t>‹#›</a:t>
            </a:fld>
            <a:endParaRPr lang="en-US" altLang="en-US"/>
          </a:p>
        </p:txBody>
      </p:sp>
    </p:spTree>
    <p:extLst>
      <p:ext uri="{BB962C8B-B14F-4D97-AF65-F5344CB8AC3E}">
        <p14:creationId xmlns:p14="http://schemas.microsoft.com/office/powerpoint/2010/main" val="57087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27CE01-E4E5-4C17-AF3A-5564CBE6801B}" type="datetimeFigureOut">
              <a:rPr lang="en-US" smtClean="0"/>
              <a:pPr/>
              <a:t>4/9/2018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mtClean="0"/>
            </a:lvl1pPr>
          </a:lstStyle>
          <a:p>
            <a:pPr>
              <a:defRPr/>
            </a:pPr>
            <a:fld id="{5FBADA45-B9C1-491A-B838-90B702395F13}" type="slidenum">
              <a:rPr lang="en-US" altLang="en-US"/>
              <a:pPr>
                <a:defRPr/>
              </a:pPr>
              <a:t>‹#›</a:t>
            </a:fld>
            <a:endParaRPr lang="en-US" altLang="en-US"/>
          </a:p>
        </p:txBody>
      </p:sp>
    </p:spTree>
    <p:extLst>
      <p:ext uri="{BB962C8B-B14F-4D97-AF65-F5344CB8AC3E}">
        <p14:creationId xmlns:p14="http://schemas.microsoft.com/office/powerpoint/2010/main" val="4159649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644C6C71-563C-43CB-8F38-209C34E32014}" type="slidenum">
              <a:rPr lang="en-US" altLang="en-US"/>
              <a:pPr>
                <a:defRPr/>
              </a:pPr>
              <a:t>‹#›</a:t>
            </a:fld>
            <a:endParaRPr lang="en-US" altLang="en-US"/>
          </a:p>
        </p:txBody>
      </p:sp>
    </p:spTree>
    <p:extLst>
      <p:ext uri="{BB962C8B-B14F-4D97-AF65-F5344CB8AC3E}">
        <p14:creationId xmlns:p14="http://schemas.microsoft.com/office/powerpoint/2010/main" val="2403913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a:xfrm>
            <a:off x="7281333" y="6400800"/>
            <a:ext cx="999067" cy="304800"/>
          </a:xfrm>
        </p:spPr>
        <p:txBody>
          <a:bodyPr/>
          <a:lstStyle>
            <a:lvl1pPr eaLnBrk="0" hangingPunct="0">
              <a:defRPr/>
            </a:lvl1pPr>
          </a:lstStyle>
          <a:p>
            <a:pPr>
              <a:defRPr/>
            </a:pPr>
            <a:r>
              <a:rPr lang="en-US"/>
              <a:t>dk</a:t>
            </a:r>
          </a:p>
        </p:txBody>
      </p:sp>
      <p:sp>
        <p:nvSpPr>
          <p:cNvPr id="7" name="Slide Number Placeholder 6"/>
          <p:cNvSpPr>
            <a:spLocks noGrp="1"/>
          </p:cNvSpPr>
          <p:nvPr>
            <p:ph type="sldNum" sz="quarter" idx="12"/>
          </p:nvPr>
        </p:nvSpPr>
        <p:spPr>
          <a:xfrm>
            <a:off x="8094133" y="6400800"/>
            <a:ext cx="660400" cy="304800"/>
          </a:xfrm>
        </p:spPr>
        <p:txBody>
          <a:bodyPr/>
          <a:lstStyle>
            <a:lvl1pPr eaLnBrk="0" hangingPunct="0">
              <a:defRPr smtClean="0"/>
            </a:lvl1pPr>
          </a:lstStyle>
          <a:p>
            <a:pPr>
              <a:defRPr/>
            </a:pPr>
            <a:fld id="{6BEBB659-47D0-488B-80FB-3BA1B948E21C}" type="slidenum">
              <a:rPr lang="en-US" altLang="en-US"/>
              <a:pPr>
                <a:defRPr/>
              </a:pPr>
              <a:t>‹#›</a:t>
            </a:fld>
            <a:endParaRPr lang="en-US" altLang="en-US"/>
          </a:p>
        </p:txBody>
      </p:sp>
    </p:spTree>
    <p:extLst>
      <p:ext uri="{BB962C8B-B14F-4D97-AF65-F5344CB8AC3E}">
        <p14:creationId xmlns:p14="http://schemas.microsoft.com/office/powerpoint/2010/main" val="2892960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smtClean="0"/>
            </a:lvl1pPr>
          </a:lstStyle>
          <a:p>
            <a:pPr>
              <a:defRPr/>
            </a:pPr>
            <a:fld id="{9516C30A-91E2-4D38-9791-D463A2486729}" type="slidenum">
              <a:rPr lang="en-US" altLang="en-US"/>
              <a:pPr>
                <a:defRPr/>
              </a:pPr>
              <a:t>‹#›</a:t>
            </a:fld>
            <a:endParaRPr lang="en-US" altLang="en-US"/>
          </a:p>
        </p:txBody>
      </p:sp>
    </p:spTree>
    <p:extLst>
      <p:ext uri="{BB962C8B-B14F-4D97-AF65-F5344CB8AC3E}">
        <p14:creationId xmlns:p14="http://schemas.microsoft.com/office/powerpoint/2010/main" val="4284445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91399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5548266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6590963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713475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74590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96540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7CE01-E4E5-4C17-AF3A-5564CBE6801B}" type="datetimeFigureOut">
              <a:rPr lang="en-US" smtClean="0"/>
              <a:pPr/>
              <a:t>4/9/2018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809544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119648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00891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9338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8941886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514840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091796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845267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46054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0696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27CE01-E4E5-4C17-AF3A-5564CBE6801B}" type="datetimeFigureOut">
              <a:rPr lang="en-US" smtClean="0"/>
              <a:pPr/>
              <a:t>4/9/2018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7527585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321836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463620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37891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69043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C31E2F30-FF79-44F4-BADC-61E81E777CD1}"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818185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CE33FD4-47AB-4398-814D-55CDD087DA0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725097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0A40C89-296C-4906-A6AF-1439F26DE7D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04035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F4C1AB72-57B3-4425-9DEA-F68BD46A9B62}"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056848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74639"/>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225D75E-A8EB-48AA-9538-756B52683D6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74713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27CE01-E4E5-4C17-AF3A-5564CBE6801B}" type="datetimeFigureOut">
              <a:rPr lang="en-US" smtClean="0"/>
              <a:pPr/>
              <a:t>4/9/2018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5FF052-A754-4A75-911C-E4E5EEEC19B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B11D4204-EC02-4FA3-8DBC-EEFB19BD75BC}"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42133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08DAADD7-71BA-4181-83FD-B6A9F547BC79}"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0354975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981200"/>
            <a:ext cx="38184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Footer Placeholder 5"/>
          <p:cNvSpPr>
            <a:spLocks noGrp="1"/>
          </p:cNvSpPr>
          <p:nvPr>
            <p:ph type="ftr" sz="quarter" idx="11"/>
          </p:nvPr>
        </p:nvSpPr>
        <p:spPr>
          <a:xfrm>
            <a:off x="7281333" y="6400800"/>
            <a:ext cx="999067" cy="304800"/>
          </a:xfrm>
        </p:spPr>
        <p:txBody>
          <a:bodyPr/>
          <a:lstStyle>
            <a:lvl1pPr>
              <a:defRPr/>
            </a:lvl1pPr>
          </a:lstStyle>
          <a:p>
            <a:pPr defTabSz="812810" fontAlgn="base">
              <a:spcBef>
                <a:spcPct val="0"/>
              </a:spcBef>
              <a:spcAft>
                <a:spcPct val="0"/>
              </a:spcAft>
              <a:defRPr/>
            </a:pPr>
            <a:r>
              <a:rPr lang="en-US">
                <a:solidFill>
                  <a:srgbClr val="000000"/>
                </a:solidFill>
              </a:rPr>
              <a:t>dk</a:t>
            </a:r>
          </a:p>
        </p:txBody>
      </p:sp>
      <p:sp>
        <p:nvSpPr>
          <p:cNvPr id="7" name="Slide Number Placeholder 6"/>
          <p:cNvSpPr>
            <a:spLocks noGrp="1"/>
          </p:cNvSpPr>
          <p:nvPr>
            <p:ph type="sldNum" sz="quarter" idx="12"/>
          </p:nvPr>
        </p:nvSpPr>
        <p:spPr>
          <a:xfrm>
            <a:off x="8094133" y="6400800"/>
            <a:ext cx="660400" cy="304800"/>
          </a:xfrm>
        </p:spPr>
        <p:txBody>
          <a:bodyPr/>
          <a:lstStyle>
            <a:lvl1pPr>
              <a:defRPr/>
            </a:lvl1pPr>
          </a:lstStyle>
          <a:p>
            <a:pPr defTabSz="812810" fontAlgn="base">
              <a:spcBef>
                <a:spcPct val="0"/>
              </a:spcBef>
              <a:spcAft>
                <a:spcPct val="0"/>
              </a:spcAft>
            </a:pPr>
            <a:fld id="{A147B1BB-F1A2-4866-A22E-7138CD30C70F}"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7375261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A879D740-4111-49ED-8B9C-B0A8D87B681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592656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23F21238-1B80-42B4-8B6B-1E50B6DF69FB}"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0614525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7AE369C8-FCEF-4F28-8A1A-2FE1FF7F0C0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7553193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53F1496A-99EC-4AC5-BE1C-CBFC3DC024C8}"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2607945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1"/>
            <a:ext cx="4047067" cy="4525963"/>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3A05C49A-3D7A-47ED-8F45-69933CB5348A}"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023847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4AF38B4C-7EBA-42B2-B3F4-D6A8F3B8A2AD}"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649425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fontAlgn="base">
              <a:spcBef>
                <a:spcPct val="0"/>
              </a:spcBef>
              <a:spcAft>
                <a:spcPct val="0"/>
              </a:spcAft>
            </a:pPr>
            <a:fld id="{8CA27252-1B25-42A2-AC54-67CB86AEE433}"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19493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1.jpeg"/><Relationship Id="rId2" Type="http://schemas.openxmlformats.org/officeDocument/2006/relationships/slideLayout" Target="../slideLayouts/slideLayout125.xml"/><Relationship Id="rId16" Type="http://schemas.openxmlformats.org/officeDocument/2006/relationships/theme" Target="../theme/theme10.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image" Target="../media/image1.jpeg"/><Relationship Id="rId2" Type="http://schemas.openxmlformats.org/officeDocument/2006/relationships/slideLayout" Target="../slideLayouts/slideLayout140.xml"/><Relationship Id="rId16" Type="http://schemas.openxmlformats.org/officeDocument/2006/relationships/theme" Target="../theme/theme11.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image" Target="../media/image1.jpeg"/><Relationship Id="rId2" Type="http://schemas.openxmlformats.org/officeDocument/2006/relationships/slideLayout" Target="../slideLayouts/slideLayout155.xml"/><Relationship Id="rId16" Type="http://schemas.openxmlformats.org/officeDocument/2006/relationships/theme" Target="../theme/theme12.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3.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4.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6" Type="http://schemas.openxmlformats.org/officeDocument/2006/relationships/theme" Target="../theme/theme15.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image" Target="../media/image1.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theme" Target="../theme/theme16.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1.jpeg"/><Relationship Id="rId2" Type="http://schemas.openxmlformats.org/officeDocument/2006/relationships/slideLayout" Target="../slideLayouts/slideLayout223.xml"/><Relationship Id="rId16" Type="http://schemas.openxmlformats.org/officeDocument/2006/relationships/theme" Target="../theme/theme17.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1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theme" Target="../theme/theme19.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3.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image" Target="../media/image2.jpeg"/><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theme" Target="../theme/theme25.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26.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27.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image" Target="../media/image1.jpeg"/><Relationship Id="rId2" Type="http://schemas.openxmlformats.org/officeDocument/2006/relationships/slideLayout" Target="../slideLayouts/slideLayout362.xml"/><Relationship Id="rId16" Type="http://schemas.openxmlformats.org/officeDocument/2006/relationships/theme" Target="../theme/theme28.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slideLayout" Target="../slideLayouts/slideLayout37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jpeg"/><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jpeg"/><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jpeg"/><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1.jpeg"/><Relationship Id="rId2" Type="http://schemas.openxmlformats.org/officeDocument/2006/relationships/slideLayout" Target="../slideLayouts/slideLayout95.xml"/><Relationship Id="rId16" Type="http://schemas.openxmlformats.org/officeDocument/2006/relationships/theme" Target="../theme/theme8.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1.jpeg"/><Relationship Id="rId2" Type="http://schemas.openxmlformats.org/officeDocument/2006/relationships/slideLayout" Target="../slideLayouts/slideLayout110.xml"/><Relationship Id="rId16" Type="http://schemas.openxmlformats.org/officeDocument/2006/relationships/theme" Target="../theme/theme9.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7CE01-E4E5-4C17-AF3A-5564CBE6801B}" type="datetimeFigureOut">
              <a:rPr lang="en-US" smtClean="0"/>
              <a:pPr/>
              <a:t>4/9/2018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FF052-A754-4A75-911C-E4E5EEEC19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720714095"/>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851505657"/>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 id="2147484388" r:id="rId14"/>
    <p:sldLayoutId id="2147484389"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07020275"/>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 id="2147484419" r:id="rId13"/>
    <p:sldLayoutId id="2147484420" r:id="rId14"/>
    <p:sldLayoutId id="2147484421"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67">
                <a:solidFill>
                  <a:prstClr val="black">
                    <a:tint val="75000"/>
                  </a:prstClr>
                </a:solidFill>
                <a:latin typeface="Calibri"/>
                <a:cs typeface="+mn-cs"/>
              </a:defRPr>
            </a:lvl1pPr>
          </a:lstStyle>
          <a:p>
            <a:pPr defTabSz="812810">
              <a:defRPr/>
            </a:pPr>
            <a:fld id="{A4B61FAC-3E11-4151-B455-28F94E582567}" type="datetimeFigureOut">
              <a:rPr lang="en-US" smtClean="0"/>
              <a:pPr defTabSz="812810">
                <a:defRPr/>
              </a:pPr>
              <a:t>4/9/2018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67">
                <a:solidFill>
                  <a:prstClr val="black">
                    <a:tint val="75000"/>
                  </a:prstClr>
                </a:solidFill>
                <a:latin typeface="Calibri"/>
                <a:cs typeface="+mn-cs"/>
              </a:defRPr>
            </a:lvl1pPr>
          </a:lstStyle>
          <a:p>
            <a:pPr defTabSz="812810">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67">
                <a:solidFill>
                  <a:srgbClr val="898989"/>
                </a:solidFill>
                <a:latin typeface="Calibri" panose="020F0502020204030204" pitchFamily="34" charset="0"/>
              </a:defRPr>
            </a:lvl1pPr>
          </a:lstStyle>
          <a:p>
            <a:pPr defTabSz="812810" fontAlgn="base">
              <a:spcBef>
                <a:spcPct val="0"/>
              </a:spcBef>
              <a:spcAft>
                <a:spcPct val="0"/>
              </a:spcAft>
            </a:pPr>
            <a:fld id="{86B6DAF3-00E7-4999-9F9C-A53CBF427007}"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326830892"/>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1pPr>
      <a:lvl2pPr marL="660408" indent="-254003" algn="l" rtl="0" eaLnBrk="0" fontAlgn="base" hangingPunct="0">
        <a:spcBef>
          <a:spcPct val="20000"/>
        </a:spcBef>
        <a:spcAft>
          <a:spcPct val="0"/>
        </a:spcAft>
        <a:buFont typeface="Arial" panose="020B0604020202020204" pitchFamily="34" charset="0"/>
        <a:buChar char="–"/>
        <a:defRPr sz="2489" kern="1200">
          <a:solidFill>
            <a:schemeClr val="tx1"/>
          </a:solidFill>
          <a:latin typeface="+mn-lt"/>
          <a:ea typeface="+mn-ea"/>
          <a:cs typeface="+mn-cs"/>
        </a:defRPr>
      </a:lvl2pPr>
      <a:lvl3pPr marL="1016013" indent="-203203"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1422418"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4pPr>
      <a:lvl5pPr marL="1828823"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067">
                <a:solidFill>
                  <a:prstClr val="black">
                    <a:tint val="75000"/>
                  </a:prstClr>
                </a:solidFill>
                <a:latin typeface="Calibri"/>
                <a:cs typeface="+mn-cs"/>
              </a:defRPr>
            </a:lvl1pPr>
          </a:lstStyle>
          <a:p>
            <a:pPr defTabSz="812810">
              <a:defRPr/>
            </a:pPr>
            <a:fld id="{8865B062-65E6-49AB-A15A-AD0E2AB765D9}" type="datetimeFigureOut">
              <a:rPr lang="en-US" smtClean="0"/>
              <a:pPr defTabSz="812810">
                <a:defRPr/>
              </a:pPr>
              <a:t>4/9/2018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067">
                <a:solidFill>
                  <a:prstClr val="black">
                    <a:tint val="75000"/>
                  </a:prstClr>
                </a:solidFill>
                <a:latin typeface="Calibri"/>
                <a:cs typeface="+mn-cs"/>
              </a:defRPr>
            </a:lvl1pPr>
          </a:lstStyle>
          <a:p>
            <a:pPr defTabSz="812810">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67">
                <a:solidFill>
                  <a:srgbClr val="898989"/>
                </a:solidFill>
                <a:latin typeface="Calibri" panose="020F0502020204030204" pitchFamily="34" charset="0"/>
              </a:defRPr>
            </a:lvl1pPr>
          </a:lstStyle>
          <a:p>
            <a:pPr defTabSz="812810" fontAlgn="base">
              <a:spcBef>
                <a:spcPct val="0"/>
              </a:spcBef>
              <a:spcAft>
                <a:spcPct val="0"/>
              </a:spcAft>
            </a:pPr>
            <a:fld id="{5478D222-FEF4-4FD4-A44D-FBBD6891E13E}"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148814748"/>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1pPr>
      <a:lvl2pPr marL="660408" indent="-254003" algn="l" rtl="0" eaLnBrk="0" fontAlgn="base" hangingPunct="0">
        <a:spcBef>
          <a:spcPct val="20000"/>
        </a:spcBef>
        <a:spcAft>
          <a:spcPct val="0"/>
        </a:spcAft>
        <a:buFont typeface="Arial" panose="020B0604020202020204" pitchFamily="34" charset="0"/>
        <a:buChar char="–"/>
        <a:defRPr sz="2489" kern="1200">
          <a:solidFill>
            <a:schemeClr val="tx1"/>
          </a:solidFill>
          <a:latin typeface="+mn-lt"/>
          <a:ea typeface="+mn-ea"/>
          <a:cs typeface="+mn-cs"/>
        </a:defRPr>
      </a:lvl2pPr>
      <a:lvl3pPr marL="1016013" indent="-203203"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1422418"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4pPr>
      <a:lvl5pPr marL="1828823"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1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solidFill>
                  <a:srgbClr val="000000"/>
                </a:solidFill>
                <a:latin typeface="Arial" charset="0"/>
                <a:cs typeface="+mn-cs"/>
              </a:defRPr>
            </a:lvl1pPr>
          </a:lstStyle>
          <a:p>
            <a:pPr defTabSz="812810" fontAlgn="base">
              <a:spcBef>
                <a:spcPct val="0"/>
              </a:spcBef>
              <a:spcAft>
                <a:spcPct val="0"/>
              </a:spcAft>
              <a:defRPr/>
            </a:pPr>
            <a:endParaRPr lang="en-US"/>
          </a:p>
        </p:txBody>
      </p:sp>
      <p:sp>
        <p:nvSpPr>
          <p:cNvPr id="4915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solidFill>
                  <a:srgbClr val="000000"/>
                </a:solidFill>
                <a:latin typeface="Arial" charset="0"/>
                <a:cs typeface="+mn-cs"/>
              </a:defRPr>
            </a:lvl1pPr>
          </a:lstStyle>
          <a:p>
            <a:pPr defTabSz="812810" fontAlgn="base">
              <a:spcBef>
                <a:spcPct val="0"/>
              </a:spcBef>
              <a:spcAft>
                <a:spcPct val="0"/>
              </a:spcAft>
              <a:defRPr/>
            </a:pPr>
            <a:endParaRPr lang="en-US"/>
          </a:p>
        </p:txBody>
      </p:sp>
      <p:sp>
        <p:nvSpPr>
          <p:cNvPr id="491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solidFill>
                  <a:srgbClr val="000000"/>
                </a:solidFill>
              </a:defRPr>
            </a:lvl1pPr>
          </a:lstStyle>
          <a:p>
            <a:pPr defTabSz="812810" fontAlgn="base">
              <a:spcBef>
                <a:spcPct val="0"/>
              </a:spcBef>
              <a:spcAft>
                <a:spcPct val="0"/>
              </a:spcAft>
            </a:pPr>
            <a:fld id="{64D25D55-73C4-498E-835D-2F5BF73599C5}"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2142623"/>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 id="2147484487"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solidFill>
                  <a:srgbClr val="000000"/>
                </a:solidFill>
                <a:latin typeface="Arial" charset="0"/>
                <a:cs typeface="+mn-cs"/>
              </a:defRPr>
            </a:lvl1pPr>
          </a:lstStyle>
          <a:p>
            <a:pPr defTabSz="812810" fontAlgn="base">
              <a:spcBef>
                <a:spcPct val="0"/>
              </a:spcBef>
              <a:spcAft>
                <a:spcPct val="0"/>
              </a:spcAft>
              <a:defRPr/>
            </a:pPr>
            <a:endParaRPr lang="en-US"/>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solidFill>
                  <a:srgbClr val="000000"/>
                </a:solidFill>
                <a:latin typeface="Arial" charset="0"/>
                <a:cs typeface="+mn-cs"/>
              </a:defRPr>
            </a:lvl1pPr>
          </a:lstStyle>
          <a:p>
            <a:pPr defTabSz="812810" fontAlgn="base">
              <a:spcBef>
                <a:spcPct val="0"/>
              </a:spcBef>
              <a:spcAft>
                <a:spcPct val="0"/>
              </a:spcAft>
              <a:defRPr/>
            </a:pPr>
            <a:endParaRPr lang="en-US"/>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solidFill>
                  <a:srgbClr val="000000"/>
                </a:solidFill>
              </a:defRPr>
            </a:lvl1pPr>
          </a:lstStyle>
          <a:p>
            <a:pPr defTabSz="812810" fontAlgn="base">
              <a:spcBef>
                <a:spcPct val="0"/>
              </a:spcBef>
              <a:spcAft>
                <a:spcPct val="0"/>
              </a:spcAft>
            </a:pPr>
            <a:fld id="{F61A861C-3806-4540-BF1A-F01570E57713}"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827204971"/>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 id="2147484503" r:id="rId15"/>
    <p:sldLayoutId id="2147484504" r:id="rId16"/>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980665691"/>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 id="2147484519" r:id="rId14"/>
    <p:sldLayoutId id="2147484520"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6"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6"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fontAlgn="auto">
              <a:spcBef>
                <a:spcPts val="0"/>
              </a:spcBef>
              <a:spcAft>
                <a:spcPts val="0"/>
              </a:spcAft>
              <a:defRPr sz="1067">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9B314A-77D7-4D02-BAD2-CEDDCAA4A28D}" type="datetimeFigureOut">
              <a:rPr kumimoji="0" lang="en-US" sz="1067"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4/9/2018</a:t>
            </a:fld>
            <a:endParaRPr kumimoji="0" lang="en-US" sz="1067"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1" y="6356374"/>
            <a:ext cx="2895600" cy="365125"/>
          </a:xfrm>
          <a:prstGeom prst="rect">
            <a:avLst/>
          </a:prstGeom>
        </p:spPr>
        <p:txBody>
          <a:bodyPr vert="horz" lIns="91440" tIns="45720" rIns="91440" bIns="45720" rtlCol="0" anchor="ctr"/>
          <a:lstStyle>
            <a:lvl1pPr algn="ctr" fontAlgn="auto">
              <a:spcBef>
                <a:spcPts val="0"/>
              </a:spcBef>
              <a:spcAft>
                <a:spcPts val="0"/>
              </a:spcAft>
              <a:defRPr sz="1067">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fontAlgn="auto">
              <a:spcBef>
                <a:spcPts val="0"/>
              </a:spcBef>
              <a:spcAft>
                <a:spcPts val="0"/>
              </a:spcAft>
              <a:defRPr sz="1067">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7B9E59-CC75-47E7-964E-0264E8F292BC}" type="slidenum">
              <a:rPr kumimoji="0" lang="en-US" sz="1067"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177588"/>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charset="0"/>
        <a:buChar char="•"/>
        <a:defRPr sz="2844" kern="1200">
          <a:solidFill>
            <a:schemeClr val="tx1"/>
          </a:solidFill>
          <a:latin typeface="+mn-lt"/>
          <a:ea typeface="+mn-ea"/>
          <a:cs typeface="+mn-cs"/>
        </a:defRPr>
      </a:lvl1pPr>
      <a:lvl2pPr marL="660408" indent="-254003" algn="l" rtl="0" eaLnBrk="0" fontAlgn="base" hangingPunct="0">
        <a:spcBef>
          <a:spcPct val="20000"/>
        </a:spcBef>
        <a:spcAft>
          <a:spcPct val="0"/>
        </a:spcAft>
        <a:buFont typeface="Arial" charset="0"/>
        <a:buChar char="–"/>
        <a:defRPr sz="2489" kern="1200">
          <a:solidFill>
            <a:schemeClr val="tx1"/>
          </a:solidFill>
          <a:latin typeface="+mn-lt"/>
          <a:ea typeface="+mn-ea"/>
          <a:cs typeface="+mn-cs"/>
        </a:defRPr>
      </a:lvl2pPr>
      <a:lvl3pPr marL="1016013" indent="-203203" algn="l" rtl="0" eaLnBrk="0" fontAlgn="base" hangingPunct="0">
        <a:spcBef>
          <a:spcPct val="20000"/>
        </a:spcBef>
        <a:spcAft>
          <a:spcPct val="0"/>
        </a:spcAft>
        <a:buFont typeface="Arial" charset="0"/>
        <a:buChar char="•"/>
        <a:defRPr sz="2133" kern="1200">
          <a:solidFill>
            <a:schemeClr val="tx1"/>
          </a:solidFill>
          <a:latin typeface="+mn-lt"/>
          <a:ea typeface="+mn-ea"/>
          <a:cs typeface="+mn-cs"/>
        </a:defRPr>
      </a:lvl3pPr>
      <a:lvl4pPr marL="1422418" indent="-203203" algn="l" rtl="0" eaLnBrk="0" fontAlgn="base" hangingPunct="0">
        <a:spcBef>
          <a:spcPct val="20000"/>
        </a:spcBef>
        <a:spcAft>
          <a:spcPct val="0"/>
        </a:spcAft>
        <a:buFont typeface="Arial" charset="0"/>
        <a:buChar char="–"/>
        <a:defRPr sz="1778" kern="1200">
          <a:solidFill>
            <a:schemeClr val="tx1"/>
          </a:solidFill>
          <a:latin typeface="+mn-lt"/>
          <a:ea typeface="+mn-ea"/>
          <a:cs typeface="+mn-cs"/>
        </a:defRPr>
      </a:lvl4pPr>
      <a:lvl5pPr marL="1828823" indent="-203203" algn="l" rtl="0" eaLnBrk="0" fontAlgn="base" hangingPunct="0">
        <a:spcBef>
          <a:spcPct val="20000"/>
        </a:spcBef>
        <a:spcAft>
          <a:spcPct val="0"/>
        </a:spcAft>
        <a:buFont typeface="Arial" charset="0"/>
        <a:buChar char="»"/>
        <a:defRPr sz="1778" kern="1200">
          <a:solidFill>
            <a:schemeClr val="tx1"/>
          </a:solidFill>
          <a:latin typeface="+mn-lt"/>
          <a:ea typeface="+mn-ea"/>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9" y="457200"/>
            <a:ext cx="7772401" cy="1143000"/>
          </a:xfrm>
          <a:prstGeom prst="rect">
            <a:avLst/>
          </a:prstGeom>
          <a:noFill/>
          <a:ln w="9525">
            <a:noFill/>
            <a:miter lim="800000"/>
            <a:headEnd/>
            <a:tailEnd/>
          </a:ln>
        </p:spPr>
        <p:txBody>
          <a:bodyPr vert="horz" wrap="square" lIns="91436" tIns="45718" rIns="91436" bIns="45718" numCol="1" anchor="b"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9" y="1981200"/>
            <a:ext cx="7772401" cy="4114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292" name="Rectangle 1028"/>
          <p:cNvSpPr>
            <a:spLocks noGrp="1" noChangeArrowheads="1"/>
          </p:cNvSpPr>
          <p:nvPr>
            <p:ph type="dt" sz="half" idx="2"/>
          </p:nvPr>
        </p:nvSpPr>
        <p:spPr bwMode="auto">
          <a:xfrm>
            <a:off x="685801"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l">
              <a:spcBef>
                <a:spcPct val="50000"/>
              </a:spcBef>
              <a:defRPr sz="1244">
                <a:solidFill>
                  <a:schemeClr val="bg2"/>
                </a:solidFill>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140293"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ctr">
              <a:spcBef>
                <a:spcPct val="50000"/>
              </a:spcBef>
              <a:defRPr sz="1244">
                <a:solidFill>
                  <a:schemeClr val="bg2"/>
                </a:solidFill>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
        <p:nvSpPr>
          <p:cNvPr id="1402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r">
              <a:spcBef>
                <a:spcPct val="50000"/>
              </a:spcBef>
              <a:defRPr sz="1244">
                <a:solidFill>
                  <a:schemeClr val="bg2"/>
                </a:solidFill>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F101FEA-45FE-4C29-A15A-FE16D0595E15}" type="slidenum">
              <a:rPr kumimoji="0" lang="en-US" sz="1244"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244"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2116248278"/>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 id="2147484570" r:id="rId13"/>
    <p:sldLayoutId id="2147484571" r:id="rId14"/>
  </p:sldLayoutIdLst>
  <p:txStyles>
    <p:titleStyle>
      <a:lvl1pPr algn="l" rtl="0" eaLnBrk="0" fontAlgn="base" hangingPunct="0">
        <a:spcBef>
          <a:spcPct val="0"/>
        </a:spcBef>
        <a:spcAft>
          <a:spcPct val="0"/>
        </a:spcAft>
        <a:defRPr kumimoji="1" sz="3911">
          <a:solidFill>
            <a:schemeClr val="tx2"/>
          </a:solidFill>
          <a:latin typeface="+mj-lt"/>
          <a:ea typeface="+mj-ea"/>
          <a:cs typeface="+mj-cs"/>
        </a:defRPr>
      </a:lvl1pPr>
      <a:lvl2pPr algn="l" rtl="0" eaLnBrk="0" fontAlgn="base" hangingPunct="0">
        <a:spcBef>
          <a:spcPct val="0"/>
        </a:spcBef>
        <a:spcAft>
          <a:spcPct val="0"/>
        </a:spcAft>
        <a:defRPr kumimoji="1" sz="3911">
          <a:solidFill>
            <a:schemeClr val="tx2"/>
          </a:solidFill>
          <a:latin typeface="Arial" charset="0"/>
        </a:defRPr>
      </a:lvl2pPr>
      <a:lvl3pPr algn="l" rtl="0" eaLnBrk="0" fontAlgn="base" hangingPunct="0">
        <a:spcBef>
          <a:spcPct val="0"/>
        </a:spcBef>
        <a:spcAft>
          <a:spcPct val="0"/>
        </a:spcAft>
        <a:defRPr kumimoji="1" sz="3911">
          <a:solidFill>
            <a:schemeClr val="tx2"/>
          </a:solidFill>
          <a:latin typeface="Arial" charset="0"/>
        </a:defRPr>
      </a:lvl3pPr>
      <a:lvl4pPr algn="l" rtl="0" eaLnBrk="0" fontAlgn="base" hangingPunct="0">
        <a:spcBef>
          <a:spcPct val="0"/>
        </a:spcBef>
        <a:spcAft>
          <a:spcPct val="0"/>
        </a:spcAft>
        <a:defRPr kumimoji="1" sz="3911">
          <a:solidFill>
            <a:schemeClr val="tx2"/>
          </a:solidFill>
          <a:latin typeface="Arial" charset="0"/>
        </a:defRPr>
      </a:lvl4pPr>
      <a:lvl5pPr algn="l" rtl="0" eaLnBrk="0" fontAlgn="base" hangingPunct="0">
        <a:spcBef>
          <a:spcPct val="0"/>
        </a:spcBef>
        <a:spcAft>
          <a:spcPct val="0"/>
        </a:spcAft>
        <a:defRPr kumimoji="1" sz="3911">
          <a:solidFill>
            <a:schemeClr val="tx2"/>
          </a:solidFill>
          <a:latin typeface="Arial" charset="0"/>
        </a:defRPr>
      </a:lvl5pPr>
      <a:lvl6pPr marL="406389" algn="l" rtl="0" eaLnBrk="0" fontAlgn="base" hangingPunct="0">
        <a:spcBef>
          <a:spcPct val="0"/>
        </a:spcBef>
        <a:spcAft>
          <a:spcPct val="0"/>
        </a:spcAft>
        <a:defRPr kumimoji="1" sz="3911">
          <a:solidFill>
            <a:schemeClr val="tx2"/>
          </a:solidFill>
          <a:latin typeface="Arial" charset="0"/>
        </a:defRPr>
      </a:lvl6pPr>
      <a:lvl7pPr marL="812778" algn="l" rtl="0" eaLnBrk="0" fontAlgn="base" hangingPunct="0">
        <a:spcBef>
          <a:spcPct val="0"/>
        </a:spcBef>
        <a:spcAft>
          <a:spcPct val="0"/>
        </a:spcAft>
        <a:defRPr kumimoji="1" sz="3911">
          <a:solidFill>
            <a:schemeClr val="tx2"/>
          </a:solidFill>
          <a:latin typeface="Arial" charset="0"/>
        </a:defRPr>
      </a:lvl7pPr>
      <a:lvl8pPr marL="1219166" algn="l" rtl="0" eaLnBrk="0" fontAlgn="base" hangingPunct="0">
        <a:spcBef>
          <a:spcPct val="0"/>
        </a:spcBef>
        <a:spcAft>
          <a:spcPct val="0"/>
        </a:spcAft>
        <a:defRPr kumimoji="1" sz="3911">
          <a:solidFill>
            <a:schemeClr val="tx2"/>
          </a:solidFill>
          <a:latin typeface="Arial" charset="0"/>
        </a:defRPr>
      </a:lvl8pPr>
      <a:lvl9pPr marL="1625555" algn="l" rtl="0" eaLnBrk="0" fontAlgn="base" hangingPunct="0">
        <a:spcBef>
          <a:spcPct val="0"/>
        </a:spcBef>
        <a:spcAft>
          <a:spcPct val="0"/>
        </a:spcAft>
        <a:defRPr kumimoji="1" sz="3911">
          <a:solidFill>
            <a:schemeClr val="tx2"/>
          </a:solidFill>
          <a:latin typeface="Arial" charset="0"/>
        </a:defRPr>
      </a:lvl9pPr>
    </p:titleStyle>
    <p:bodyStyle>
      <a:lvl1pPr marL="304792" indent="-304792" algn="l" rtl="0" eaLnBrk="0" fontAlgn="base" hangingPunct="0">
        <a:spcBef>
          <a:spcPct val="20000"/>
        </a:spcBef>
        <a:spcAft>
          <a:spcPct val="0"/>
        </a:spcAft>
        <a:buClr>
          <a:schemeClr val="bg2"/>
        </a:buClr>
        <a:buFont typeface="Monotype Sorts"/>
        <a:buChar char="§"/>
        <a:defRPr kumimoji="1" sz="2844">
          <a:solidFill>
            <a:schemeClr val="tx1"/>
          </a:solidFill>
          <a:latin typeface="+mn-lt"/>
          <a:ea typeface="+mn-ea"/>
          <a:cs typeface="+mn-cs"/>
        </a:defRPr>
      </a:lvl1pPr>
      <a:lvl2pPr marL="660382" indent="-253993" algn="l" rtl="0" eaLnBrk="0" fontAlgn="base" hangingPunct="0">
        <a:spcBef>
          <a:spcPct val="20000"/>
        </a:spcBef>
        <a:spcAft>
          <a:spcPct val="0"/>
        </a:spcAft>
        <a:buClr>
          <a:schemeClr val="bg2"/>
        </a:buClr>
        <a:buSzPct val="50000"/>
        <a:buFont typeface="Monotype Sorts"/>
        <a:buChar char="l"/>
        <a:defRPr kumimoji="1" sz="2489">
          <a:solidFill>
            <a:schemeClr val="tx1"/>
          </a:solidFill>
          <a:latin typeface="+mn-lt"/>
        </a:defRPr>
      </a:lvl2pPr>
      <a:lvl3pPr marL="1015972" indent="-203194" algn="l" rtl="0" eaLnBrk="0" fontAlgn="base" hangingPunct="0">
        <a:spcBef>
          <a:spcPct val="20000"/>
        </a:spcBef>
        <a:spcAft>
          <a:spcPct val="0"/>
        </a:spcAft>
        <a:buChar char="•"/>
        <a:defRPr kumimoji="1" sz="2133">
          <a:solidFill>
            <a:schemeClr val="tx1"/>
          </a:solidFill>
          <a:latin typeface="+mn-lt"/>
        </a:defRPr>
      </a:lvl3pPr>
      <a:lvl4pPr marL="1422361" indent="-203194" algn="l" rtl="0" eaLnBrk="0" fontAlgn="base" hangingPunct="0">
        <a:spcBef>
          <a:spcPct val="20000"/>
        </a:spcBef>
        <a:spcAft>
          <a:spcPct val="0"/>
        </a:spcAft>
        <a:buChar char="–"/>
        <a:defRPr kumimoji="1" sz="1778">
          <a:solidFill>
            <a:schemeClr val="tx1"/>
          </a:solidFill>
          <a:latin typeface="+mn-lt"/>
        </a:defRPr>
      </a:lvl4pPr>
      <a:lvl5pPr marL="1828749" indent="-203194" algn="l" rtl="0" eaLnBrk="0" fontAlgn="base" hangingPunct="0">
        <a:spcBef>
          <a:spcPct val="20000"/>
        </a:spcBef>
        <a:spcAft>
          <a:spcPct val="0"/>
        </a:spcAft>
        <a:buChar char="»"/>
        <a:defRPr kumimoji="1" sz="1778">
          <a:solidFill>
            <a:schemeClr val="tx1"/>
          </a:solidFill>
          <a:latin typeface="+mn-lt"/>
        </a:defRPr>
      </a:lvl5pPr>
      <a:lvl6pPr marL="2235138" indent="-203194" algn="l" rtl="0" eaLnBrk="0" fontAlgn="base" hangingPunct="0">
        <a:spcBef>
          <a:spcPct val="20000"/>
        </a:spcBef>
        <a:spcAft>
          <a:spcPct val="0"/>
        </a:spcAft>
        <a:buChar char="»"/>
        <a:defRPr kumimoji="1" sz="1778">
          <a:solidFill>
            <a:schemeClr val="tx1"/>
          </a:solidFill>
          <a:latin typeface="+mn-lt"/>
        </a:defRPr>
      </a:lvl6pPr>
      <a:lvl7pPr marL="2641527" indent="-203194" algn="l" rtl="0" eaLnBrk="0" fontAlgn="base" hangingPunct="0">
        <a:spcBef>
          <a:spcPct val="20000"/>
        </a:spcBef>
        <a:spcAft>
          <a:spcPct val="0"/>
        </a:spcAft>
        <a:buChar char="»"/>
        <a:defRPr kumimoji="1" sz="1778">
          <a:solidFill>
            <a:schemeClr val="tx1"/>
          </a:solidFill>
          <a:latin typeface="+mn-lt"/>
        </a:defRPr>
      </a:lvl7pPr>
      <a:lvl8pPr marL="3047916" indent="-203194" algn="l" rtl="0" eaLnBrk="0" fontAlgn="base" hangingPunct="0">
        <a:spcBef>
          <a:spcPct val="20000"/>
        </a:spcBef>
        <a:spcAft>
          <a:spcPct val="0"/>
        </a:spcAft>
        <a:buChar char="»"/>
        <a:defRPr kumimoji="1" sz="1778">
          <a:solidFill>
            <a:schemeClr val="tx1"/>
          </a:solidFill>
          <a:latin typeface="+mn-lt"/>
        </a:defRPr>
      </a:lvl8pPr>
      <a:lvl9pPr marL="3454305" indent="-203194" algn="l" rtl="0" eaLnBrk="0" fontAlgn="base" hangingPunct="0">
        <a:spcBef>
          <a:spcPct val="20000"/>
        </a:spcBef>
        <a:spcAft>
          <a:spcPct val="0"/>
        </a:spcAft>
        <a:buChar char="»"/>
        <a:defRPr kumimoji="1" sz="1778">
          <a:solidFill>
            <a:schemeClr val="tx1"/>
          </a:solidFill>
          <a:latin typeface="+mn-lt"/>
        </a:defRPr>
      </a:lvl9pPr>
    </p:bodyStyle>
    <p:otherStyle>
      <a:defPPr>
        <a:defRPr lang="en-US"/>
      </a:defPPr>
      <a:lvl1pPr marL="0" algn="l" defTabSz="812778" rtl="0" eaLnBrk="1" latinLnBrk="0" hangingPunct="1">
        <a:defRPr sz="1600" kern="1200">
          <a:solidFill>
            <a:schemeClr val="tx1"/>
          </a:solidFill>
          <a:latin typeface="+mn-lt"/>
          <a:ea typeface="+mn-ea"/>
          <a:cs typeface="+mn-cs"/>
        </a:defRPr>
      </a:lvl1pPr>
      <a:lvl2pPr marL="406389" algn="l" defTabSz="812778" rtl="0" eaLnBrk="1" latinLnBrk="0" hangingPunct="1">
        <a:defRPr sz="1600" kern="1200">
          <a:solidFill>
            <a:schemeClr val="tx1"/>
          </a:solidFill>
          <a:latin typeface="+mn-lt"/>
          <a:ea typeface="+mn-ea"/>
          <a:cs typeface="+mn-cs"/>
        </a:defRPr>
      </a:lvl2pPr>
      <a:lvl3pPr marL="812778" algn="l" defTabSz="812778" rtl="0" eaLnBrk="1" latinLnBrk="0" hangingPunct="1">
        <a:defRPr sz="1600" kern="1200">
          <a:solidFill>
            <a:schemeClr val="tx1"/>
          </a:solidFill>
          <a:latin typeface="+mn-lt"/>
          <a:ea typeface="+mn-ea"/>
          <a:cs typeface="+mn-cs"/>
        </a:defRPr>
      </a:lvl3pPr>
      <a:lvl4pPr marL="1219166" algn="l" defTabSz="812778" rtl="0" eaLnBrk="1" latinLnBrk="0" hangingPunct="1">
        <a:defRPr sz="1600" kern="1200">
          <a:solidFill>
            <a:schemeClr val="tx1"/>
          </a:solidFill>
          <a:latin typeface="+mn-lt"/>
          <a:ea typeface="+mn-ea"/>
          <a:cs typeface="+mn-cs"/>
        </a:defRPr>
      </a:lvl4pPr>
      <a:lvl5pPr marL="1625555" algn="l" defTabSz="812778" rtl="0" eaLnBrk="1" latinLnBrk="0" hangingPunct="1">
        <a:defRPr sz="1600" kern="1200">
          <a:solidFill>
            <a:schemeClr val="tx1"/>
          </a:solidFill>
          <a:latin typeface="+mn-lt"/>
          <a:ea typeface="+mn-ea"/>
          <a:cs typeface="+mn-cs"/>
        </a:defRPr>
      </a:lvl5pPr>
      <a:lvl6pPr marL="2031945" algn="l" defTabSz="812778" rtl="0" eaLnBrk="1" latinLnBrk="0" hangingPunct="1">
        <a:defRPr sz="1600" kern="1200">
          <a:solidFill>
            <a:schemeClr val="tx1"/>
          </a:solidFill>
          <a:latin typeface="+mn-lt"/>
          <a:ea typeface="+mn-ea"/>
          <a:cs typeface="+mn-cs"/>
        </a:defRPr>
      </a:lvl6pPr>
      <a:lvl7pPr marL="2438334" algn="l" defTabSz="812778" rtl="0" eaLnBrk="1" latinLnBrk="0" hangingPunct="1">
        <a:defRPr sz="1600" kern="1200">
          <a:solidFill>
            <a:schemeClr val="tx1"/>
          </a:solidFill>
          <a:latin typeface="+mn-lt"/>
          <a:ea typeface="+mn-ea"/>
          <a:cs typeface="+mn-cs"/>
        </a:defRPr>
      </a:lvl7pPr>
      <a:lvl8pPr marL="2844722" algn="l" defTabSz="812778" rtl="0" eaLnBrk="1" latinLnBrk="0" hangingPunct="1">
        <a:defRPr sz="1600" kern="1200">
          <a:solidFill>
            <a:schemeClr val="tx1"/>
          </a:solidFill>
          <a:latin typeface="+mn-lt"/>
          <a:ea typeface="+mn-ea"/>
          <a:cs typeface="+mn-cs"/>
        </a:defRPr>
      </a:lvl8pPr>
      <a:lvl9pPr marL="3251111" algn="l" defTabSz="81277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67">
                <a:solidFill>
                  <a:prstClr val="black">
                    <a:tint val="75000"/>
                  </a:prstClr>
                </a:solidFill>
                <a:latin typeface="Calibri"/>
                <a:cs typeface="+mn-cs"/>
              </a:defRPr>
            </a:lvl1pPr>
          </a:lstStyle>
          <a:p>
            <a:pPr>
              <a:defRPr/>
            </a:pPr>
            <a:fld id="{7E222A08-FF84-4C8F-A3BC-81BD33854534}" type="datetimeFigureOut">
              <a:rPr lang="en-US"/>
              <a:pPr>
                <a:defRPr/>
              </a:pPr>
              <a:t>4/9/2018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67">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67">
                <a:solidFill>
                  <a:srgbClr val="898989"/>
                </a:solidFill>
                <a:latin typeface="Calibri" panose="020F0502020204030204" pitchFamily="34" charset="0"/>
              </a:defRPr>
            </a:lvl1pPr>
          </a:lstStyle>
          <a:p>
            <a:pPr>
              <a:defRPr/>
            </a:pPr>
            <a:fld id="{47F0CA8D-B3A3-4722-87B9-C1430083C384}" type="slidenum">
              <a:rPr lang="en-US" altLang="en-US"/>
              <a:pPr>
                <a:defRPr/>
              </a:pPr>
              <a:t>‹#›</a:t>
            </a:fld>
            <a:endParaRPr lang="en-US" altLang="en-US"/>
          </a:p>
        </p:txBody>
      </p:sp>
    </p:spTree>
    <p:extLst>
      <p:ext uri="{BB962C8B-B14F-4D97-AF65-F5344CB8AC3E}">
        <p14:creationId xmlns:p14="http://schemas.microsoft.com/office/powerpoint/2010/main" val="257061037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1pPr>
      <a:lvl2pPr marL="660408" indent="-254003" algn="l" rtl="0" eaLnBrk="0" fontAlgn="base" hangingPunct="0">
        <a:spcBef>
          <a:spcPct val="20000"/>
        </a:spcBef>
        <a:spcAft>
          <a:spcPct val="0"/>
        </a:spcAft>
        <a:buFont typeface="Arial" panose="020B0604020202020204" pitchFamily="34" charset="0"/>
        <a:buChar char="–"/>
        <a:defRPr sz="2489" kern="1200">
          <a:solidFill>
            <a:schemeClr val="tx1"/>
          </a:solidFill>
          <a:latin typeface="+mn-lt"/>
          <a:ea typeface="+mn-ea"/>
          <a:cs typeface="+mn-cs"/>
        </a:defRPr>
      </a:lvl2pPr>
      <a:lvl3pPr marL="1016013" indent="-203203"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1422418"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4pPr>
      <a:lvl5pPr marL="1828823"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9" y="457200"/>
            <a:ext cx="7772401" cy="1143000"/>
          </a:xfrm>
          <a:prstGeom prst="rect">
            <a:avLst/>
          </a:prstGeom>
          <a:noFill/>
          <a:ln w="9525">
            <a:noFill/>
            <a:miter lim="800000"/>
            <a:headEnd/>
            <a:tailEnd/>
          </a:ln>
        </p:spPr>
        <p:txBody>
          <a:bodyPr vert="horz" wrap="square" lIns="91436" tIns="45718" rIns="91436" bIns="45718" numCol="1" anchor="b"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9" y="1981200"/>
            <a:ext cx="7772401" cy="4114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292" name="Rectangle 1028"/>
          <p:cNvSpPr>
            <a:spLocks noGrp="1" noChangeArrowheads="1"/>
          </p:cNvSpPr>
          <p:nvPr>
            <p:ph type="dt" sz="half" idx="2"/>
          </p:nvPr>
        </p:nvSpPr>
        <p:spPr bwMode="auto">
          <a:xfrm>
            <a:off x="685801"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l">
              <a:spcBef>
                <a:spcPct val="50000"/>
              </a:spcBef>
              <a:defRPr sz="1244">
                <a:solidFill>
                  <a:schemeClr val="bg2"/>
                </a:solidFill>
              </a:defRPr>
            </a:lvl1pPr>
          </a:lstStyle>
          <a:p>
            <a:pPr defTabSz="812810" fontAlgn="base">
              <a:spcAft>
                <a:spcPct val="0"/>
              </a:spcAft>
              <a:defRPr/>
            </a:pPr>
            <a:endParaRPr lang="en-US">
              <a:solidFill>
                <a:srgbClr val="E3DED1"/>
              </a:solidFill>
            </a:endParaRPr>
          </a:p>
        </p:txBody>
      </p:sp>
      <p:sp>
        <p:nvSpPr>
          <p:cNvPr id="140293"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ctr">
              <a:spcBef>
                <a:spcPct val="50000"/>
              </a:spcBef>
              <a:defRPr sz="1244">
                <a:solidFill>
                  <a:schemeClr val="bg2"/>
                </a:solidFill>
              </a:defRPr>
            </a:lvl1pPr>
          </a:lstStyle>
          <a:p>
            <a:pPr defTabSz="812810" fontAlgn="base">
              <a:spcAft>
                <a:spcPct val="0"/>
              </a:spcAft>
              <a:defRPr/>
            </a:pPr>
            <a:endParaRPr lang="en-US">
              <a:solidFill>
                <a:srgbClr val="E3DED1"/>
              </a:solidFill>
            </a:endParaRPr>
          </a:p>
        </p:txBody>
      </p:sp>
      <p:sp>
        <p:nvSpPr>
          <p:cNvPr id="1402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r">
              <a:spcBef>
                <a:spcPct val="50000"/>
              </a:spcBef>
              <a:defRPr sz="1244">
                <a:solidFill>
                  <a:schemeClr val="bg2"/>
                </a:solidFill>
              </a:defRPr>
            </a:lvl1pPr>
          </a:lstStyle>
          <a:p>
            <a:pPr defTabSz="812810" fontAlgn="base">
              <a:spcAft>
                <a:spcPct val="0"/>
              </a:spcAft>
              <a:defRPr/>
            </a:pPr>
            <a:fld id="{CF101FEA-45FE-4C29-A15A-FE16D0595E15}" type="slidenum">
              <a:rPr lang="en-US" smtClean="0">
                <a:solidFill>
                  <a:srgbClr val="E3DED1"/>
                </a:solidFill>
              </a:rPr>
              <a:pPr defTabSz="812810"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2866851176"/>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Lst>
  <p:txStyles>
    <p:titleStyle>
      <a:lvl1pPr algn="l" rtl="0" eaLnBrk="0" fontAlgn="base" hangingPunct="0">
        <a:spcBef>
          <a:spcPct val="0"/>
        </a:spcBef>
        <a:spcAft>
          <a:spcPct val="0"/>
        </a:spcAft>
        <a:defRPr kumimoji="1" sz="3911">
          <a:solidFill>
            <a:schemeClr val="tx2"/>
          </a:solidFill>
          <a:latin typeface="+mj-lt"/>
          <a:ea typeface="+mj-ea"/>
          <a:cs typeface="+mj-cs"/>
        </a:defRPr>
      </a:lvl1pPr>
      <a:lvl2pPr algn="l" rtl="0" eaLnBrk="0" fontAlgn="base" hangingPunct="0">
        <a:spcBef>
          <a:spcPct val="0"/>
        </a:spcBef>
        <a:spcAft>
          <a:spcPct val="0"/>
        </a:spcAft>
        <a:defRPr kumimoji="1" sz="3911">
          <a:solidFill>
            <a:schemeClr val="tx2"/>
          </a:solidFill>
          <a:latin typeface="Arial" charset="0"/>
        </a:defRPr>
      </a:lvl2pPr>
      <a:lvl3pPr algn="l" rtl="0" eaLnBrk="0" fontAlgn="base" hangingPunct="0">
        <a:spcBef>
          <a:spcPct val="0"/>
        </a:spcBef>
        <a:spcAft>
          <a:spcPct val="0"/>
        </a:spcAft>
        <a:defRPr kumimoji="1" sz="3911">
          <a:solidFill>
            <a:schemeClr val="tx2"/>
          </a:solidFill>
          <a:latin typeface="Arial" charset="0"/>
        </a:defRPr>
      </a:lvl3pPr>
      <a:lvl4pPr algn="l" rtl="0" eaLnBrk="0" fontAlgn="base" hangingPunct="0">
        <a:spcBef>
          <a:spcPct val="0"/>
        </a:spcBef>
        <a:spcAft>
          <a:spcPct val="0"/>
        </a:spcAft>
        <a:defRPr kumimoji="1" sz="3911">
          <a:solidFill>
            <a:schemeClr val="tx2"/>
          </a:solidFill>
          <a:latin typeface="Arial" charset="0"/>
        </a:defRPr>
      </a:lvl4pPr>
      <a:lvl5pPr algn="l" rtl="0" eaLnBrk="0" fontAlgn="base" hangingPunct="0">
        <a:spcBef>
          <a:spcPct val="0"/>
        </a:spcBef>
        <a:spcAft>
          <a:spcPct val="0"/>
        </a:spcAft>
        <a:defRPr kumimoji="1" sz="3911">
          <a:solidFill>
            <a:schemeClr val="tx2"/>
          </a:solidFill>
          <a:latin typeface="Arial" charset="0"/>
        </a:defRPr>
      </a:lvl5pPr>
      <a:lvl6pPr marL="406389" algn="l" rtl="0" eaLnBrk="0" fontAlgn="base" hangingPunct="0">
        <a:spcBef>
          <a:spcPct val="0"/>
        </a:spcBef>
        <a:spcAft>
          <a:spcPct val="0"/>
        </a:spcAft>
        <a:defRPr kumimoji="1" sz="3911">
          <a:solidFill>
            <a:schemeClr val="tx2"/>
          </a:solidFill>
          <a:latin typeface="Arial" charset="0"/>
        </a:defRPr>
      </a:lvl6pPr>
      <a:lvl7pPr marL="812778" algn="l" rtl="0" eaLnBrk="0" fontAlgn="base" hangingPunct="0">
        <a:spcBef>
          <a:spcPct val="0"/>
        </a:spcBef>
        <a:spcAft>
          <a:spcPct val="0"/>
        </a:spcAft>
        <a:defRPr kumimoji="1" sz="3911">
          <a:solidFill>
            <a:schemeClr val="tx2"/>
          </a:solidFill>
          <a:latin typeface="Arial" charset="0"/>
        </a:defRPr>
      </a:lvl7pPr>
      <a:lvl8pPr marL="1219166" algn="l" rtl="0" eaLnBrk="0" fontAlgn="base" hangingPunct="0">
        <a:spcBef>
          <a:spcPct val="0"/>
        </a:spcBef>
        <a:spcAft>
          <a:spcPct val="0"/>
        </a:spcAft>
        <a:defRPr kumimoji="1" sz="3911">
          <a:solidFill>
            <a:schemeClr val="tx2"/>
          </a:solidFill>
          <a:latin typeface="Arial" charset="0"/>
        </a:defRPr>
      </a:lvl8pPr>
      <a:lvl9pPr marL="1625555" algn="l" rtl="0" eaLnBrk="0" fontAlgn="base" hangingPunct="0">
        <a:spcBef>
          <a:spcPct val="0"/>
        </a:spcBef>
        <a:spcAft>
          <a:spcPct val="0"/>
        </a:spcAft>
        <a:defRPr kumimoji="1" sz="3911">
          <a:solidFill>
            <a:schemeClr val="tx2"/>
          </a:solidFill>
          <a:latin typeface="Arial" charset="0"/>
        </a:defRPr>
      </a:lvl9pPr>
    </p:titleStyle>
    <p:bodyStyle>
      <a:lvl1pPr marL="304792" indent="-304792" algn="l" rtl="0" eaLnBrk="0" fontAlgn="base" hangingPunct="0">
        <a:spcBef>
          <a:spcPct val="20000"/>
        </a:spcBef>
        <a:spcAft>
          <a:spcPct val="0"/>
        </a:spcAft>
        <a:buClr>
          <a:schemeClr val="bg2"/>
        </a:buClr>
        <a:buFont typeface="Monotype Sorts"/>
        <a:buChar char="§"/>
        <a:defRPr kumimoji="1" sz="2844">
          <a:solidFill>
            <a:schemeClr val="tx1"/>
          </a:solidFill>
          <a:latin typeface="+mn-lt"/>
          <a:ea typeface="+mn-ea"/>
          <a:cs typeface="+mn-cs"/>
        </a:defRPr>
      </a:lvl1pPr>
      <a:lvl2pPr marL="660382" indent="-253993" algn="l" rtl="0" eaLnBrk="0" fontAlgn="base" hangingPunct="0">
        <a:spcBef>
          <a:spcPct val="20000"/>
        </a:spcBef>
        <a:spcAft>
          <a:spcPct val="0"/>
        </a:spcAft>
        <a:buClr>
          <a:schemeClr val="bg2"/>
        </a:buClr>
        <a:buSzPct val="50000"/>
        <a:buFont typeface="Monotype Sorts"/>
        <a:buChar char="l"/>
        <a:defRPr kumimoji="1" sz="2489">
          <a:solidFill>
            <a:schemeClr val="tx1"/>
          </a:solidFill>
          <a:latin typeface="+mn-lt"/>
        </a:defRPr>
      </a:lvl2pPr>
      <a:lvl3pPr marL="1015972" indent="-203194" algn="l" rtl="0" eaLnBrk="0" fontAlgn="base" hangingPunct="0">
        <a:spcBef>
          <a:spcPct val="20000"/>
        </a:spcBef>
        <a:spcAft>
          <a:spcPct val="0"/>
        </a:spcAft>
        <a:buChar char="•"/>
        <a:defRPr kumimoji="1" sz="2133">
          <a:solidFill>
            <a:schemeClr val="tx1"/>
          </a:solidFill>
          <a:latin typeface="+mn-lt"/>
        </a:defRPr>
      </a:lvl3pPr>
      <a:lvl4pPr marL="1422361" indent="-203194" algn="l" rtl="0" eaLnBrk="0" fontAlgn="base" hangingPunct="0">
        <a:spcBef>
          <a:spcPct val="20000"/>
        </a:spcBef>
        <a:spcAft>
          <a:spcPct val="0"/>
        </a:spcAft>
        <a:buChar char="–"/>
        <a:defRPr kumimoji="1" sz="1778">
          <a:solidFill>
            <a:schemeClr val="tx1"/>
          </a:solidFill>
          <a:latin typeface="+mn-lt"/>
        </a:defRPr>
      </a:lvl4pPr>
      <a:lvl5pPr marL="1828749" indent="-203194" algn="l" rtl="0" eaLnBrk="0" fontAlgn="base" hangingPunct="0">
        <a:spcBef>
          <a:spcPct val="20000"/>
        </a:spcBef>
        <a:spcAft>
          <a:spcPct val="0"/>
        </a:spcAft>
        <a:buChar char="»"/>
        <a:defRPr kumimoji="1" sz="1778">
          <a:solidFill>
            <a:schemeClr val="tx1"/>
          </a:solidFill>
          <a:latin typeface="+mn-lt"/>
        </a:defRPr>
      </a:lvl5pPr>
      <a:lvl6pPr marL="2235138" indent="-203194" algn="l" rtl="0" eaLnBrk="0" fontAlgn="base" hangingPunct="0">
        <a:spcBef>
          <a:spcPct val="20000"/>
        </a:spcBef>
        <a:spcAft>
          <a:spcPct val="0"/>
        </a:spcAft>
        <a:buChar char="»"/>
        <a:defRPr kumimoji="1" sz="1778">
          <a:solidFill>
            <a:schemeClr val="tx1"/>
          </a:solidFill>
          <a:latin typeface="+mn-lt"/>
        </a:defRPr>
      </a:lvl6pPr>
      <a:lvl7pPr marL="2641527" indent="-203194" algn="l" rtl="0" eaLnBrk="0" fontAlgn="base" hangingPunct="0">
        <a:spcBef>
          <a:spcPct val="20000"/>
        </a:spcBef>
        <a:spcAft>
          <a:spcPct val="0"/>
        </a:spcAft>
        <a:buChar char="»"/>
        <a:defRPr kumimoji="1" sz="1778">
          <a:solidFill>
            <a:schemeClr val="tx1"/>
          </a:solidFill>
          <a:latin typeface="+mn-lt"/>
        </a:defRPr>
      </a:lvl7pPr>
      <a:lvl8pPr marL="3047916" indent="-203194" algn="l" rtl="0" eaLnBrk="0" fontAlgn="base" hangingPunct="0">
        <a:spcBef>
          <a:spcPct val="20000"/>
        </a:spcBef>
        <a:spcAft>
          <a:spcPct val="0"/>
        </a:spcAft>
        <a:buChar char="»"/>
        <a:defRPr kumimoji="1" sz="1778">
          <a:solidFill>
            <a:schemeClr val="tx1"/>
          </a:solidFill>
          <a:latin typeface="+mn-lt"/>
        </a:defRPr>
      </a:lvl8pPr>
      <a:lvl9pPr marL="3454305" indent="-203194" algn="l" rtl="0" eaLnBrk="0" fontAlgn="base" hangingPunct="0">
        <a:spcBef>
          <a:spcPct val="20000"/>
        </a:spcBef>
        <a:spcAft>
          <a:spcPct val="0"/>
        </a:spcAft>
        <a:buChar char="»"/>
        <a:defRPr kumimoji="1" sz="1778">
          <a:solidFill>
            <a:schemeClr val="tx1"/>
          </a:solidFill>
          <a:latin typeface="+mn-lt"/>
        </a:defRPr>
      </a:lvl9pPr>
    </p:bodyStyle>
    <p:otherStyle>
      <a:defPPr>
        <a:defRPr lang="en-US"/>
      </a:defPPr>
      <a:lvl1pPr marL="0" algn="l" defTabSz="812778" rtl="0" eaLnBrk="1" latinLnBrk="0" hangingPunct="1">
        <a:defRPr sz="1600" kern="1200">
          <a:solidFill>
            <a:schemeClr val="tx1"/>
          </a:solidFill>
          <a:latin typeface="+mn-lt"/>
          <a:ea typeface="+mn-ea"/>
          <a:cs typeface="+mn-cs"/>
        </a:defRPr>
      </a:lvl1pPr>
      <a:lvl2pPr marL="406389" algn="l" defTabSz="812778" rtl="0" eaLnBrk="1" latinLnBrk="0" hangingPunct="1">
        <a:defRPr sz="1600" kern="1200">
          <a:solidFill>
            <a:schemeClr val="tx1"/>
          </a:solidFill>
          <a:latin typeface="+mn-lt"/>
          <a:ea typeface="+mn-ea"/>
          <a:cs typeface="+mn-cs"/>
        </a:defRPr>
      </a:lvl2pPr>
      <a:lvl3pPr marL="812778" algn="l" defTabSz="812778" rtl="0" eaLnBrk="1" latinLnBrk="0" hangingPunct="1">
        <a:defRPr sz="1600" kern="1200">
          <a:solidFill>
            <a:schemeClr val="tx1"/>
          </a:solidFill>
          <a:latin typeface="+mn-lt"/>
          <a:ea typeface="+mn-ea"/>
          <a:cs typeface="+mn-cs"/>
        </a:defRPr>
      </a:lvl3pPr>
      <a:lvl4pPr marL="1219166" algn="l" defTabSz="812778" rtl="0" eaLnBrk="1" latinLnBrk="0" hangingPunct="1">
        <a:defRPr sz="1600" kern="1200">
          <a:solidFill>
            <a:schemeClr val="tx1"/>
          </a:solidFill>
          <a:latin typeface="+mn-lt"/>
          <a:ea typeface="+mn-ea"/>
          <a:cs typeface="+mn-cs"/>
        </a:defRPr>
      </a:lvl4pPr>
      <a:lvl5pPr marL="1625555" algn="l" defTabSz="812778" rtl="0" eaLnBrk="1" latinLnBrk="0" hangingPunct="1">
        <a:defRPr sz="1600" kern="1200">
          <a:solidFill>
            <a:schemeClr val="tx1"/>
          </a:solidFill>
          <a:latin typeface="+mn-lt"/>
          <a:ea typeface="+mn-ea"/>
          <a:cs typeface="+mn-cs"/>
        </a:defRPr>
      </a:lvl5pPr>
      <a:lvl6pPr marL="2031945" algn="l" defTabSz="812778" rtl="0" eaLnBrk="1" latinLnBrk="0" hangingPunct="1">
        <a:defRPr sz="1600" kern="1200">
          <a:solidFill>
            <a:schemeClr val="tx1"/>
          </a:solidFill>
          <a:latin typeface="+mn-lt"/>
          <a:ea typeface="+mn-ea"/>
          <a:cs typeface="+mn-cs"/>
        </a:defRPr>
      </a:lvl6pPr>
      <a:lvl7pPr marL="2438334" algn="l" defTabSz="812778" rtl="0" eaLnBrk="1" latinLnBrk="0" hangingPunct="1">
        <a:defRPr sz="1600" kern="1200">
          <a:solidFill>
            <a:schemeClr val="tx1"/>
          </a:solidFill>
          <a:latin typeface="+mn-lt"/>
          <a:ea typeface="+mn-ea"/>
          <a:cs typeface="+mn-cs"/>
        </a:defRPr>
      </a:lvl7pPr>
      <a:lvl8pPr marL="2844722" algn="l" defTabSz="812778" rtl="0" eaLnBrk="1" latinLnBrk="0" hangingPunct="1">
        <a:defRPr sz="1600" kern="1200">
          <a:solidFill>
            <a:schemeClr val="tx1"/>
          </a:solidFill>
          <a:latin typeface="+mn-lt"/>
          <a:ea typeface="+mn-ea"/>
          <a:cs typeface="+mn-cs"/>
        </a:defRPr>
      </a:lvl8pPr>
      <a:lvl9pPr marL="3251111" algn="l" defTabSz="812778"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000000"/>
            </a:gs>
            <a:gs pos="50000">
              <a:srgbClr val="FF6600"/>
            </a:gs>
            <a:gs pos="50000">
              <a:srgbClr val="783F05"/>
            </a:gs>
            <a:gs pos="100000">
              <a:srgbClr val="FF6600"/>
            </a:gs>
          </a:gsLst>
          <a:lin ang="4800000"/>
        </a:gradFill>
        <a:effectLst/>
      </p:bgPr>
    </p:bg>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b" anchorCtr="0" compatLnSpc="1">
            <a:prstTxWarp prst="textNoShape">
              <a:avLst/>
            </a:prstTxWarp>
          </a:bodyPr>
          <a:lstStyle/>
          <a:p>
            <a:pPr lvl="0"/>
            <a:r>
              <a:rPr lang="en-US" altLang="en-US"/>
              <a:t>Click to edit Master title style</a:t>
            </a:r>
          </a:p>
        </p:txBody>
      </p:sp>
      <p:sp>
        <p:nvSpPr>
          <p:cNvPr id="1945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2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l" eaLnBrk="1" hangingPunct="1">
              <a:spcBef>
                <a:spcPct val="50000"/>
              </a:spcBef>
              <a:defRPr sz="1244">
                <a:solidFill>
                  <a:srgbClr val="E3DED1"/>
                </a:solidFill>
                <a:latin typeface="Arial" charset="0"/>
                <a:cs typeface="+mn-cs"/>
              </a:defRPr>
            </a:lvl1pPr>
          </a:lstStyle>
          <a:p>
            <a:pPr defTabSz="812810" fontAlgn="base">
              <a:spcAft>
                <a:spcPct val="0"/>
              </a:spcAft>
              <a:defRPr/>
            </a:pPr>
            <a:endParaRPr lang="en-US"/>
          </a:p>
        </p:txBody>
      </p:sp>
      <p:sp>
        <p:nvSpPr>
          <p:cNvPr id="1402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ctr" eaLnBrk="1" hangingPunct="1">
              <a:spcBef>
                <a:spcPct val="50000"/>
              </a:spcBef>
              <a:defRPr sz="1244">
                <a:solidFill>
                  <a:srgbClr val="E3DED1"/>
                </a:solidFill>
                <a:latin typeface="Arial" charset="0"/>
                <a:cs typeface="+mn-cs"/>
              </a:defRPr>
            </a:lvl1pPr>
          </a:lstStyle>
          <a:p>
            <a:pPr defTabSz="812810" fontAlgn="base">
              <a:spcAft>
                <a:spcPct val="0"/>
              </a:spcAft>
              <a:defRPr/>
            </a:pPr>
            <a:endParaRPr lang="en-US"/>
          </a:p>
        </p:txBody>
      </p:sp>
      <p:sp>
        <p:nvSpPr>
          <p:cNvPr id="1402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r">
              <a:spcBef>
                <a:spcPct val="50000"/>
              </a:spcBef>
              <a:defRPr sz="1244">
                <a:solidFill>
                  <a:srgbClr val="E3DED1"/>
                </a:solidFill>
              </a:defRPr>
            </a:lvl1pPr>
          </a:lstStyle>
          <a:p>
            <a:pPr defTabSz="812810" fontAlgn="base">
              <a:spcAft>
                <a:spcPct val="0"/>
              </a:spcAft>
            </a:pPr>
            <a:fld id="{9A46AA69-DA04-4B49-B8AF-621F5CEEB91A}"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000854290"/>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 id="2147484656" r:id="rId12"/>
    <p:sldLayoutId id="2147484657" r:id="rId13"/>
  </p:sldLayoutIdLst>
  <p:txStyles>
    <p:titleStyle>
      <a:lvl1pPr algn="l" rtl="0" eaLnBrk="0" fontAlgn="base" hangingPunct="0">
        <a:spcBef>
          <a:spcPct val="0"/>
        </a:spcBef>
        <a:spcAft>
          <a:spcPct val="0"/>
        </a:spcAft>
        <a:defRPr kumimoji="1" sz="3911">
          <a:solidFill>
            <a:schemeClr val="tx2"/>
          </a:solidFill>
          <a:latin typeface="+mj-lt"/>
          <a:ea typeface="+mj-ea"/>
          <a:cs typeface="+mj-cs"/>
        </a:defRPr>
      </a:lvl1pPr>
      <a:lvl2pPr algn="l" rtl="0" eaLnBrk="0" fontAlgn="base" hangingPunct="0">
        <a:spcBef>
          <a:spcPct val="0"/>
        </a:spcBef>
        <a:spcAft>
          <a:spcPct val="0"/>
        </a:spcAft>
        <a:defRPr kumimoji="1" sz="3911">
          <a:solidFill>
            <a:schemeClr val="tx2"/>
          </a:solidFill>
          <a:latin typeface="Arial" charset="0"/>
        </a:defRPr>
      </a:lvl2pPr>
      <a:lvl3pPr algn="l" rtl="0" eaLnBrk="0" fontAlgn="base" hangingPunct="0">
        <a:spcBef>
          <a:spcPct val="0"/>
        </a:spcBef>
        <a:spcAft>
          <a:spcPct val="0"/>
        </a:spcAft>
        <a:defRPr kumimoji="1" sz="3911">
          <a:solidFill>
            <a:schemeClr val="tx2"/>
          </a:solidFill>
          <a:latin typeface="Arial" charset="0"/>
        </a:defRPr>
      </a:lvl3pPr>
      <a:lvl4pPr algn="l" rtl="0" eaLnBrk="0" fontAlgn="base" hangingPunct="0">
        <a:spcBef>
          <a:spcPct val="0"/>
        </a:spcBef>
        <a:spcAft>
          <a:spcPct val="0"/>
        </a:spcAft>
        <a:defRPr kumimoji="1" sz="3911">
          <a:solidFill>
            <a:schemeClr val="tx2"/>
          </a:solidFill>
          <a:latin typeface="Arial" charset="0"/>
        </a:defRPr>
      </a:lvl4pPr>
      <a:lvl5pPr algn="l" rtl="0" eaLnBrk="0" fontAlgn="base" hangingPunct="0">
        <a:spcBef>
          <a:spcPct val="0"/>
        </a:spcBef>
        <a:spcAft>
          <a:spcPct val="0"/>
        </a:spcAft>
        <a:defRPr kumimoji="1" sz="3911">
          <a:solidFill>
            <a:schemeClr val="tx2"/>
          </a:solidFill>
          <a:latin typeface="Arial" charset="0"/>
        </a:defRPr>
      </a:lvl5pPr>
      <a:lvl6pPr marL="406389" algn="l" rtl="0" eaLnBrk="0" fontAlgn="base" hangingPunct="0">
        <a:spcBef>
          <a:spcPct val="0"/>
        </a:spcBef>
        <a:spcAft>
          <a:spcPct val="0"/>
        </a:spcAft>
        <a:defRPr kumimoji="1" sz="3911">
          <a:solidFill>
            <a:schemeClr val="tx2"/>
          </a:solidFill>
          <a:latin typeface="Arial" charset="0"/>
        </a:defRPr>
      </a:lvl6pPr>
      <a:lvl7pPr marL="812778" algn="l" rtl="0" eaLnBrk="0" fontAlgn="base" hangingPunct="0">
        <a:spcBef>
          <a:spcPct val="0"/>
        </a:spcBef>
        <a:spcAft>
          <a:spcPct val="0"/>
        </a:spcAft>
        <a:defRPr kumimoji="1" sz="3911">
          <a:solidFill>
            <a:schemeClr val="tx2"/>
          </a:solidFill>
          <a:latin typeface="Arial" charset="0"/>
        </a:defRPr>
      </a:lvl7pPr>
      <a:lvl8pPr marL="1219166" algn="l" rtl="0" eaLnBrk="0" fontAlgn="base" hangingPunct="0">
        <a:spcBef>
          <a:spcPct val="0"/>
        </a:spcBef>
        <a:spcAft>
          <a:spcPct val="0"/>
        </a:spcAft>
        <a:defRPr kumimoji="1" sz="3911">
          <a:solidFill>
            <a:schemeClr val="tx2"/>
          </a:solidFill>
          <a:latin typeface="Arial" charset="0"/>
        </a:defRPr>
      </a:lvl8pPr>
      <a:lvl9pPr marL="1625555" algn="l" rtl="0" eaLnBrk="0" fontAlgn="base" hangingPunct="0">
        <a:spcBef>
          <a:spcPct val="0"/>
        </a:spcBef>
        <a:spcAft>
          <a:spcPct val="0"/>
        </a:spcAft>
        <a:defRPr kumimoji="1" sz="3911">
          <a:solidFill>
            <a:schemeClr val="tx2"/>
          </a:solidFill>
          <a:latin typeface="Arial" charset="0"/>
        </a:defRPr>
      </a:lvl9pPr>
    </p:titleStyle>
    <p:bodyStyle>
      <a:lvl1pPr marL="303393" indent="-303393" algn="l" rtl="0" eaLnBrk="0" fontAlgn="base" hangingPunct="0">
        <a:spcBef>
          <a:spcPct val="20000"/>
        </a:spcBef>
        <a:spcAft>
          <a:spcPct val="0"/>
        </a:spcAft>
        <a:buClr>
          <a:schemeClr val="bg2"/>
        </a:buClr>
        <a:buFont typeface="Monotype Sorts"/>
        <a:buChar char="§"/>
        <a:defRPr kumimoji="1" sz="2844">
          <a:solidFill>
            <a:schemeClr val="tx1"/>
          </a:solidFill>
          <a:latin typeface="+mn-lt"/>
          <a:ea typeface="+mn-ea"/>
          <a:cs typeface="+mn-cs"/>
        </a:defRPr>
      </a:lvl1pPr>
      <a:lvl2pPr marL="658998" indent="-252592" algn="l" rtl="0" eaLnBrk="0" fontAlgn="base" hangingPunct="0">
        <a:spcBef>
          <a:spcPct val="20000"/>
        </a:spcBef>
        <a:spcAft>
          <a:spcPct val="0"/>
        </a:spcAft>
        <a:buClr>
          <a:schemeClr val="bg2"/>
        </a:buClr>
        <a:buSzPct val="50000"/>
        <a:buFont typeface="Monotype Sorts"/>
        <a:buChar char="l"/>
        <a:defRPr kumimoji="1" sz="2489">
          <a:solidFill>
            <a:schemeClr val="tx1"/>
          </a:solidFill>
          <a:latin typeface="+mn-lt"/>
        </a:defRPr>
      </a:lvl2pPr>
      <a:lvl3pPr marL="1014602" indent="-201792" algn="l" rtl="0" eaLnBrk="0" fontAlgn="base" hangingPunct="0">
        <a:spcBef>
          <a:spcPct val="20000"/>
        </a:spcBef>
        <a:spcAft>
          <a:spcPct val="0"/>
        </a:spcAft>
        <a:buChar char="•"/>
        <a:defRPr kumimoji="1" sz="2133">
          <a:solidFill>
            <a:schemeClr val="tx1"/>
          </a:solidFill>
          <a:latin typeface="+mn-lt"/>
        </a:defRPr>
      </a:lvl3pPr>
      <a:lvl4pPr marL="1421007" indent="-201792" algn="l" rtl="0" eaLnBrk="0" fontAlgn="base" hangingPunct="0">
        <a:spcBef>
          <a:spcPct val="20000"/>
        </a:spcBef>
        <a:spcAft>
          <a:spcPct val="0"/>
        </a:spcAft>
        <a:buChar char="–"/>
        <a:defRPr kumimoji="1" sz="1778">
          <a:solidFill>
            <a:schemeClr val="tx1"/>
          </a:solidFill>
          <a:latin typeface="+mn-lt"/>
        </a:defRPr>
      </a:lvl4pPr>
      <a:lvl5pPr marL="1827412" indent="-201792" algn="l" rtl="0" eaLnBrk="0" fontAlgn="base" hangingPunct="0">
        <a:spcBef>
          <a:spcPct val="20000"/>
        </a:spcBef>
        <a:spcAft>
          <a:spcPct val="0"/>
        </a:spcAft>
        <a:buChar char="»"/>
        <a:defRPr kumimoji="1" sz="1778">
          <a:solidFill>
            <a:schemeClr val="tx1"/>
          </a:solidFill>
          <a:latin typeface="+mn-lt"/>
        </a:defRPr>
      </a:lvl5pPr>
      <a:lvl6pPr marL="2235138" indent="-203194" algn="l" rtl="0" eaLnBrk="0" fontAlgn="base" hangingPunct="0">
        <a:spcBef>
          <a:spcPct val="20000"/>
        </a:spcBef>
        <a:spcAft>
          <a:spcPct val="0"/>
        </a:spcAft>
        <a:buChar char="»"/>
        <a:defRPr kumimoji="1" sz="1778">
          <a:solidFill>
            <a:schemeClr val="tx1"/>
          </a:solidFill>
          <a:latin typeface="+mn-lt"/>
        </a:defRPr>
      </a:lvl6pPr>
      <a:lvl7pPr marL="2641527" indent="-203194" algn="l" rtl="0" eaLnBrk="0" fontAlgn="base" hangingPunct="0">
        <a:spcBef>
          <a:spcPct val="20000"/>
        </a:spcBef>
        <a:spcAft>
          <a:spcPct val="0"/>
        </a:spcAft>
        <a:buChar char="»"/>
        <a:defRPr kumimoji="1" sz="1778">
          <a:solidFill>
            <a:schemeClr val="tx1"/>
          </a:solidFill>
          <a:latin typeface="+mn-lt"/>
        </a:defRPr>
      </a:lvl7pPr>
      <a:lvl8pPr marL="3047916" indent="-203194" algn="l" rtl="0" eaLnBrk="0" fontAlgn="base" hangingPunct="0">
        <a:spcBef>
          <a:spcPct val="20000"/>
        </a:spcBef>
        <a:spcAft>
          <a:spcPct val="0"/>
        </a:spcAft>
        <a:buChar char="»"/>
        <a:defRPr kumimoji="1" sz="1778">
          <a:solidFill>
            <a:schemeClr val="tx1"/>
          </a:solidFill>
          <a:latin typeface="+mn-lt"/>
        </a:defRPr>
      </a:lvl8pPr>
      <a:lvl9pPr marL="3454305" indent="-203194" algn="l" rtl="0" eaLnBrk="0" fontAlgn="base" hangingPunct="0">
        <a:spcBef>
          <a:spcPct val="20000"/>
        </a:spcBef>
        <a:spcAft>
          <a:spcPct val="0"/>
        </a:spcAft>
        <a:buChar char="»"/>
        <a:defRPr kumimoji="1" sz="1778">
          <a:solidFill>
            <a:schemeClr val="tx1"/>
          </a:solidFill>
          <a:latin typeface="+mn-lt"/>
        </a:defRPr>
      </a:lvl9pPr>
    </p:bodyStyle>
    <p:otherStyle>
      <a:defPPr>
        <a:defRPr lang="en-US"/>
      </a:defPPr>
      <a:lvl1pPr marL="0" algn="l" defTabSz="812778" rtl="0" eaLnBrk="1" latinLnBrk="0" hangingPunct="1">
        <a:defRPr sz="1600" kern="1200">
          <a:solidFill>
            <a:schemeClr val="tx1"/>
          </a:solidFill>
          <a:latin typeface="+mn-lt"/>
          <a:ea typeface="+mn-ea"/>
          <a:cs typeface="+mn-cs"/>
        </a:defRPr>
      </a:lvl1pPr>
      <a:lvl2pPr marL="406389" algn="l" defTabSz="812778" rtl="0" eaLnBrk="1" latinLnBrk="0" hangingPunct="1">
        <a:defRPr sz="1600" kern="1200">
          <a:solidFill>
            <a:schemeClr val="tx1"/>
          </a:solidFill>
          <a:latin typeface="+mn-lt"/>
          <a:ea typeface="+mn-ea"/>
          <a:cs typeface="+mn-cs"/>
        </a:defRPr>
      </a:lvl2pPr>
      <a:lvl3pPr marL="812778" algn="l" defTabSz="812778" rtl="0" eaLnBrk="1" latinLnBrk="0" hangingPunct="1">
        <a:defRPr sz="1600" kern="1200">
          <a:solidFill>
            <a:schemeClr val="tx1"/>
          </a:solidFill>
          <a:latin typeface="+mn-lt"/>
          <a:ea typeface="+mn-ea"/>
          <a:cs typeface="+mn-cs"/>
        </a:defRPr>
      </a:lvl3pPr>
      <a:lvl4pPr marL="1219166" algn="l" defTabSz="812778" rtl="0" eaLnBrk="1" latinLnBrk="0" hangingPunct="1">
        <a:defRPr sz="1600" kern="1200">
          <a:solidFill>
            <a:schemeClr val="tx1"/>
          </a:solidFill>
          <a:latin typeface="+mn-lt"/>
          <a:ea typeface="+mn-ea"/>
          <a:cs typeface="+mn-cs"/>
        </a:defRPr>
      </a:lvl4pPr>
      <a:lvl5pPr marL="1625555" algn="l" defTabSz="812778" rtl="0" eaLnBrk="1" latinLnBrk="0" hangingPunct="1">
        <a:defRPr sz="1600" kern="1200">
          <a:solidFill>
            <a:schemeClr val="tx1"/>
          </a:solidFill>
          <a:latin typeface="+mn-lt"/>
          <a:ea typeface="+mn-ea"/>
          <a:cs typeface="+mn-cs"/>
        </a:defRPr>
      </a:lvl5pPr>
      <a:lvl6pPr marL="2031945" algn="l" defTabSz="812778" rtl="0" eaLnBrk="1" latinLnBrk="0" hangingPunct="1">
        <a:defRPr sz="1600" kern="1200">
          <a:solidFill>
            <a:schemeClr val="tx1"/>
          </a:solidFill>
          <a:latin typeface="+mn-lt"/>
          <a:ea typeface="+mn-ea"/>
          <a:cs typeface="+mn-cs"/>
        </a:defRPr>
      </a:lvl6pPr>
      <a:lvl7pPr marL="2438334" algn="l" defTabSz="812778" rtl="0" eaLnBrk="1" latinLnBrk="0" hangingPunct="1">
        <a:defRPr sz="1600" kern="1200">
          <a:solidFill>
            <a:schemeClr val="tx1"/>
          </a:solidFill>
          <a:latin typeface="+mn-lt"/>
          <a:ea typeface="+mn-ea"/>
          <a:cs typeface="+mn-cs"/>
        </a:defRPr>
      </a:lvl7pPr>
      <a:lvl8pPr marL="2844722" algn="l" defTabSz="812778" rtl="0" eaLnBrk="1" latinLnBrk="0" hangingPunct="1">
        <a:defRPr sz="1600" kern="1200">
          <a:solidFill>
            <a:schemeClr val="tx1"/>
          </a:solidFill>
          <a:latin typeface="+mn-lt"/>
          <a:ea typeface="+mn-ea"/>
          <a:cs typeface="+mn-cs"/>
        </a:defRPr>
      </a:lvl8pPr>
      <a:lvl9pPr marL="3251111" algn="l" defTabSz="812778" rtl="0" eaLnBrk="1" latinLnBrk="0" hangingPunct="1">
        <a:defRPr sz="16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685804" y="457200"/>
            <a:ext cx="7772400" cy="1143000"/>
          </a:xfrm>
          <a:prstGeom prst="rect">
            <a:avLst/>
          </a:prstGeom>
          <a:noFill/>
          <a:ln w="9525">
            <a:noFill/>
            <a:miter lim="800000"/>
            <a:headEnd/>
            <a:tailEnd/>
          </a:ln>
        </p:spPr>
        <p:txBody>
          <a:bodyPr vert="horz" wrap="square" lIns="91436" tIns="45718" rIns="91436" bIns="45718" numCol="1" anchor="b"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685804" y="1981200"/>
            <a:ext cx="7772400" cy="4114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292" name="Rectangle 1028"/>
          <p:cNvSpPr>
            <a:spLocks noGrp="1" noChangeArrowheads="1"/>
          </p:cNvSpPr>
          <p:nvPr>
            <p:ph type="dt" sz="half" idx="2"/>
          </p:nvPr>
        </p:nvSpPr>
        <p:spPr bwMode="auto">
          <a:xfrm>
            <a:off x="685801"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l">
              <a:spcBef>
                <a:spcPct val="50000"/>
              </a:spcBef>
              <a:defRPr sz="1400">
                <a:solidFill>
                  <a:schemeClr val="bg2"/>
                </a:solidFill>
              </a:defRPr>
            </a:lvl1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140293"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ctr">
              <a:spcBef>
                <a:spcPct val="50000"/>
              </a:spcBef>
              <a:defRPr sz="1400">
                <a:solidFill>
                  <a:schemeClr val="bg2"/>
                </a:solidFill>
              </a:defRPr>
            </a:lvl1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
        <p:nvSpPr>
          <p:cNvPr id="1402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r">
              <a:spcBef>
                <a:spcPct val="50000"/>
              </a:spcBef>
              <a:defRPr sz="1400">
                <a:solidFill>
                  <a:schemeClr val="bg2"/>
                </a:solidFill>
              </a:defRPr>
            </a:lvl1pPr>
          </a:lstStyle>
          <a:p>
            <a:pPr marL="0" marR="0" lvl="0" indent="0" algn="r" defTabSz="914400" rtl="0" eaLnBrk="1" fontAlgn="auto" latinLnBrk="0" hangingPunct="1">
              <a:lnSpc>
                <a:spcPct val="100000"/>
              </a:lnSpc>
              <a:spcBef>
                <a:spcPct val="50000"/>
              </a:spcBef>
              <a:spcAft>
                <a:spcPts val="0"/>
              </a:spcAft>
              <a:buClrTx/>
              <a:buSzTx/>
              <a:buFontTx/>
              <a:buNone/>
              <a:tabLst/>
              <a:defRPr/>
            </a:pPr>
            <a:fld id="{CF101FEA-45FE-4C29-A15A-FE16D0595E15}" type="slidenum">
              <a:rPr kumimoji="0" lang="en-US" sz="1400" b="0" i="0" u="none" strike="noStrike" kern="1200" cap="none" spc="0" normalizeH="0" baseline="0" noProof="0">
                <a:ln>
                  <a:noFill/>
                </a:ln>
                <a:solidFill>
                  <a:srgbClr val="E3DED1"/>
                </a:solidFill>
                <a:effectLst/>
                <a:uLnTx/>
                <a:uFillTx/>
                <a:latin typeface="Arial"/>
                <a:ea typeface="+mn-ea"/>
                <a:cs typeface="+mn-cs"/>
              </a:rPr>
              <a:pPr marL="0" marR="0" lvl="0" indent="0" algn="r" defTabSz="914400" rtl="0" eaLnBrk="1" fontAlgn="auto" latinLnBrk="0" hangingPunct="1">
                <a:lnSpc>
                  <a:spcPct val="100000"/>
                </a:lnSpc>
                <a:spcBef>
                  <a:spcPct val="50000"/>
                </a:spcBef>
                <a:spcAft>
                  <a:spcPts val="0"/>
                </a:spcAft>
                <a:buClrTx/>
                <a:buSzTx/>
                <a:buFontTx/>
                <a:buNone/>
                <a:tabLst/>
                <a:defRPr/>
              </a:pPr>
              <a:t>‹#›</a:t>
            </a:fld>
            <a:endParaRPr kumimoji="0" lang="en-US" sz="1400" b="0" i="0" u="none" strike="noStrike" kern="1200" cap="none" spc="0" normalizeH="0" baseline="0" noProof="0">
              <a:ln>
                <a:noFill/>
              </a:ln>
              <a:solidFill>
                <a:srgbClr val="E3DED1"/>
              </a:solidFill>
              <a:effectLst/>
              <a:uLnTx/>
              <a:uFillTx/>
              <a:latin typeface="Arial"/>
              <a:ea typeface="+mn-ea"/>
              <a:cs typeface="+mn-cs"/>
            </a:endParaRPr>
          </a:p>
        </p:txBody>
      </p:sp>
    </p:spTree>
    <p:extLst>
      <p:ext uri="{BB962C8B-B14F-4D97-AF65-F5344CB8AC3E}">
        <p14:creationId xmlns:p14="http://schemas.microsoft.com/office/powerpoint/2010/main" val="3144740702"/>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 id="2147484686" r:id="rId13"/>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defRPr>
      </a:lvl2pPr>
      <a:lvl3pPr algn="l" rtl="0" eaLnBrk="0" fontAlgn="base" hangingPunct="0">
        <a:spcBef>
          <a:spcPct val="0"/>
        </a:spcBef>
        <a:spcAft>
          <a:spcPct val="0"/>
        </a:spcAft>
        <a:defRPr kumimoji="1" sz="4400">
          <a:solidFill>
            <a:schemeClr val="tx2"/>
          </a:solidFill>
          <a:latin typeface="Arial" charset="0"/>
        </a:defRPr>
      </a:lvl3pPr>
      <a:lvl4pPr algn="l" rtl="0" eaLnBrk="0" fontAlgn="base" hangingPunct="0">
        <a:spcBef>
          <a:spcPct val="0"/>
        </a:spcBef>
        <a:spcAft>
          <a:spcPct val="0"/>
        </a:spcAft>
        <a:defRPr kumimoji="1" sz="4400">
          <a:solidFill>
            <a:schemeClr val="tx2"/>
          </a:solidFill>
          <a:latin typeface="Arial" charset="0"/>
        </a:defRPr>
      </a:lvl4pPr>
      <a:lvl5pPr algn="l" rtl="0" eaLnBrk="0" fontAlgn="base" hangingPunct="0">
        <a:spcBef>
          <a:spcPct val="0"/>
        </a:spcBef>
        <a:spcAft>
          <a:spcPct val="0"/>
        </a:spcAft>
        <a:defRPr kumimoji="1" sz="4400">
          <a:solidFill>
            <a:schemeClr val="tx2"/>
          </a:solidFill>
          <a:latin typeface="Arial" charset="0"/>
        </a:defRPr>
      </a:lvl5pPr>
      <a:lvl6pPr marL="457182" algn="l" rtl="0" eaLnBrk="0" fontAlgn="base" hangingPunct="0">
        <a:spcBef>
          <a:spcPct val="0"/>
        </a:spcBef>
        <a:spcAft>
          <a:spcPct val="0"/>
        </a:spcAft>
        <a:defRPr kumimoji="1" sz="4400">
          <a:solidFill>
            <a:schemeClr val="tx2"/>
          </a:solidFill>
          <a:latin typeface="Arial" charset="0"/>
        </a:defRPr>
      </a:lvl6pPr>
      <a:lvl7pPr marL="914364" algn="l" rtl="0" eaLnBrk="0" fontAlgn="base" hangingPunct="0">
        <a:spcBef>
          <a:spcPct val="0"/>
        </a:spcBef>
        <a:spcAft>
          <a:spcPct val="0"/>
        </a:spcAft>
        <a:defRPr kumimoji="1" sz="4400">
          <a:solidFill>
            <a:schemeClr val="tx2"/>
          </a:solidFill>
          <a:latin typeface="Arial" charset="0"/>
        </a:defRPr>
      </a:lvl7pPr>
      <a:lvl8pPr marL="1371545" algn="l" rtl="0" eaLnBrk="0" fontAlgn="base" hangingPunct="0">
        <a:spcBef>
          <a:spcPct val="0"/>
        </a:spcBef>
        <a:spcAft>
          <a:spcPct val="0"/>
        </a:spcAft>
        <a:defRPr kumimoji="1" sz="4400">
          <a:solidFill>
            <a:schemeClr val="tx2"/>
          </a:solidFill>
          <a:latin typeface="Arial" charset="0"/>
        </a:defRPr>
      </a:lvl8pPr>
      <a:lvl9pPr marL="1828727" algn="l" rtl="0" eaLnBrk="0" fontAlgn="base" hangingPunct="0">
        <a:spcBef>
          <a:spcPct val="0"/>
        </a:spcBef>
        <a:spcAft>
          <a:spcPct val="0"/>
        </a:spcAft>
        <a:defRPr kumimoji="1" sz="4400">
          <a:solidFill>
            <a:schemeClr val="tx2"/>
          </a:solidFill>
          <a:latin typeface="Arial" charset="0"/>
        </a:defRPr>
      </a:lvl9pPr>
    </p:titleStyle>
    <p:bodyStyle>
      <a:lvl1pPr marL="342887" indent="-342887"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20" indent="-285738"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2954" indent="-228590" algn="l" rtl="0" eaLnBrk="0" fontAlgn="base" hangingPunct="0">
        <a:spcBef>
          <a:spcPct val="20000"/>
        </a:spcBef>
        <a:spcAft>
          <a:spcPct val="0"/>
        </a:spcAft>
        <a:buChar char="•"/>
        <a:defRPr kumimoji="1" sz="2400">
          <a:solidFill>
            <a:schemeClr val="tx1"/>
          </a:solidFill>
          <a:latin typeface="+mn-lt"/>
        </a:defRPr>
      </a:lvl3pPr>
      <a:lvl4pPr marL="1600136" indent="-228590" algn="l" rtl="0" eaLnBrk="0" fontAlgn="base" hangingPunct="0">
        <a:spcBef>
          <a:spcPct val="20000"/>
        </a:spcBef>
        <a:spcAft>
          <a:spcPct val="0"/>
        </a:spcAft>
        <a:buChar char="–"/>
        <a:defRPr kumimoji="1" sz="2000">
          <a:solidFill>
            <a:schemeClr val="tx1"/>
          </a:solidFill>
          <a:latin typeface="+mn-lt"/>
        </a:defRPr>
      </a:lvl4pPr>
      <a:lvl5pPr marL="2057317" indent="-228590" algn="l" rtl="0" eaLnBrk="0" fontAlgn="base" hangingPunct="0">
        <a:spcBef>
          <a:spcPct val="20000"/>
        </a:spcBef>
        <a:spcAft>
          <a:spcPct val="0"/>
        </a:spcAft>
        <a:buChar char="»"/>
        <a:defRPr kumimoji="1" sz="2000">
          <a:solidFill>
            <a:schemeClr val="tx1"/>
          </a:solidFill>
          <a:latin typeface="+mn-lt"/>
        </a:defRPr>
      </a:lvl5pPr>
      <a:lvl6pPr marL="2514499" indent="-228590" algn="l" rtl="0" eaLnBrk="0" fontAlgn="base" hangingPunct="0">
        <a:spcBef>
          <a:spcPct val="20000"/>
        </a:spcBef>
        <a:spcAft>
          <a:spcPct val="0"/>
        </a:spcAft>
        <a:buChar char="»"/>
        <a:defRPr kumimoji="1" sz="2000">
          <a:solidFill>
            <a:schemeClr val="tx1"/>
          </a:solidFill>
          <a:latin typeface="+mn-lt"/>
        </a:defRPr>
      </a:lvl6pPr>
      <a:lvl7pPr marL="2971681" indent="-228590" algn="l" rtl="0" eaLnBrk="0" fontAlgn="base" hangingPunct="0">
        <a:spcBef>
          <a:spcPct val="20000"/>
        </a:spcBef>
        <a:spcAft>
          <a:spcPct val="0"/>
        </a:spcAft>
        <a:buChar char="»"/>
        <a:defRPr kumimoji="1" sz="2000">
          <a:solidFill>
            <a:schemeClr val="tx1"/>
          </a:solidFill>
          <a:latin typeface="+mn-lt"/>
        </a:defRPr>
      </a:lvl7pPr>
      <a:lvl8pPr marL="3428863" indent="-228590" algn="l" rtl="0" eaLnBrk="0" fontAlgn="base" hangingPunct="0">
        <a:spcBef>
          <a:spcPct val="20000"/>
        </a:spcBef>
        <a:spcAft>
          <a:spcPct val="0"/>
        </a:spcAft>
        <a:buChar char="»"/>
        <a:defRPr kumimoji="1" sz="2000">
          <a:solidFill>
            <a:schemeClr val="tx1"/>
          </a:solidFill>
          <a:latin typeface="+mn-lt"/>
        </a:defRPr>
      </a:lvl8pPr>
      <a:lvl9pPr marL="3886044" indent="-22859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067">
                <a:solidFill>
                  <a:prstClr val="black">
                    <a:tint val="75000"/>
                  </a:prstClr>
                </a:solidFill>
                <a:latin typeface="Calibri"/>
                <a:cs typeface="+mn-cs"/>
              </a:defRPr>
            </a:lvl1pPr>
          </a:lstStyle>
          <a:p>
            <a:pPr defTabSz="812810">
              <a:defRPr/>
            </a:pPr>
            <a:fld id="{A4B61FAC-3E11-4151-B455-28F94E582567}" type="datetimeFigureOut">
              <a:rPr lang="en-US" smtClean="0"/>
              <a:pPr defTabSz="812810">
                <a:defRPr/>
              </a:pPr>
              <a:t>4/9/2018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67">
                <a:solidFill>
                  <a:prstClr val="black">
                    <a:tint val="75000"/>
                  </a:prstClr>
                </a:solidFill>
                <a:latin typeface="Calibri"/>
                <a:cs typeface="+mn-cs"/>
              </a:defRPr>
            </a:lvl1pPr>
          </a:lstStyle>
          <a:p>
            <a:pPr defTabSz="812810">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67">
                <a:solidFill>
                  <a:srgbClr val="898989"/>
                </a:solidFill>
                <a:latin typeface="Calibri" panose="020F0502020204030204" pitchFamily="34" charset="0"/>
              </a:defRPr>
            </a:lvl1pPr>
          </a:lstStyle>
          <a:p>
            <a:pPr defTabSz="812810" fontAlgn="base">
              <a:spcBef>
                <a:spcPct val="0"/>
              </a:spcBef>
              <a:spcAft>
                <a:spcPct val="0"/>
              </a:spcAft>
            </a:pPr>
            <a:fld id="{86B6DAF3-00E7-4999-9F9C-A53CBF427007}"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59451227"/>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xStyles>
    <p:title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1pPr>
      <a:lvl2pPr marL="660408" indent="-254003" algn="l" rtl="0" eaLnBrk="0" fontAlgn="base" hangingPunct="0">
        <a:spcBef>
          <a:spcPct val="20000"/>
        </a:spcBef>
        <a:spcAft>
          <a:spcPct val="0"/>
        </a:spcAft>
        <a:buFont typeface="Arial" panose="020B0604020202020204" pitchFamily="34" charset="0"/>
        <a:buChar char="–"/>
        <a:defRPr sz="2489" kern="1200">
          <a:solidFill>
            <a:schemeClr val="tx1"/>
          </a:solidFill>
          <a:latin typeface="+mn-lt"/>
          <a:ea typeface="+mn-ea"/>
          <a:cs typeface="+mn-cs"/>
        </a:defRPr>
      </a:lvl2pPr>
      <a:lvl3pPr marL="1016013" indent="-203203"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1422418"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4pPr>
      <a:lvl5pPr marL="1828823"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sland_DB"/>
          <p:cNvPicPr>
            <a:picLocks noChangeAspect="1" noChangeArrowheads="1"/>
          </p:cNvPicPr>
          <p:nvPr/>
        </p:nvPicPr>
        <p:blipFill>
          <a:blip r:embed="rId15"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65939"/>
          </a:xfrm>
          <a:prstGeom prst="rect">
            <a:avLst/>
          </a:prstGeom>
          <a:noFill/>
          <a:ln w="9525">
            <a:noFill/>
            <a:miter lim="800000"/>
            <a:headEnd/>
            <a:tailEnd/>
          </a:ln>
        </p:spPr>
      </p:pic>
      <p:sp>
        <p:nvSpPr>
          <p:cNvPr id="921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20"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067">
                <a:solidFill>
                  <a:prstClr val="black">
                    <a:tint val="75000"/>
                  </a:prstClr>
                </a:solidFill>
                <a:latin typeface="+mn-lt"/>
                <a:cs typeface="+mn-cs"/>
              </a:defRPr>
            </a:lvl1pPr>
          </a:lstStyle>
          <a:p>
            <a:pPr defTabSz="812810">
              <a:defRPr/>
            </a:pPr>
            <a:fld id="{DF9A77E6-976E-465C-AD09-3836A200E541}" type="datetimeFigureOut">
              <a:rPr lang="en-US" smtClean="0"/>
              <a:pPr defTabSz="812810">
                <a:defRPr/>
              </a:pPr>
              <a:t>4/9/2018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067">
                <a:solidFill>
                  <a:prstClr val="black">
                    <a:tint val="75000"/>
                  </a:prstClr>
                </a:solidFill>
                <a:latin typeface="+mn-lt"/>
                <a:cs typeface="+mn-cs"/>
              </a:defRPr>
            </a:lvl1pPr>
          </a:lstStyle>
          <a:p>
            <a:pPr defTabSz="812810">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67">
                <a:solidFill>
                  <a:srgbClr val="898989"/>
                </a:solidFill>
                <a:latin typeface="Calibri" panose="020F0502020204030204" pitchFamily="34" charset="0"/>
              </a:defRPr>
            </a:lvl1pPr>
          </a:lstStyle>
          <a:p>
            <a:pPr defTabSz="812810" fontAlgn="base">
              <a:spcBef>
                <a:spcPct val="0"/>
              </a:spcBef>
              <a:spcAft>
                <a:spcPct val="0"/>
              </a:spcAft>
            </a:pPr>
            <a:fld id="{D69019A8-CE76-4853-8B5F-18FF237A3B20}" type="slidenum">
              <a:rPr lang="en-US" altLang="en-US" smtClean="0">
                <a:cs typeface="Arial" panose="020B0604020202020204" pitchFamily="34" charset="0"/>
              </a:rPr>
              <a:pPr defTabSz="812810" fontAlgn="base">
                <a:spcBef>
                  <a:spcPct val="0"/>
                </a:spcBef>
                <a:spcAft>
                  <a:spcPct val="0"/>
                </a:spcAft>
              </a:pPr>
              <a:t>‹#›</a:t>
            </a:fld>
            <a:endParaRPr lang="en-US" altLang="en-US">
              <a:cs typeface="Arial" panose="020B0604020202020204" pitchFamily="34" charset="0"/>
            </a:endParaRPr>
          </a:p>
        </p:txBody>
      </p:sp>
      <p:sp>
        <p:nvSpPr>
          <p:cNvPr id="8" name="Rectangle 7"/>
          <p:cNvSpPr/>
          <p:nvPr/>
        </p:nvSpPr>
        <p:spPr>
          <a:xfrm>
            <a:off x="0" y="0"/>
            <a:ext cx="2057400" cy="6858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28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BACC6">
                  <a:lumMod val="20000"/>
                  <a:lumOff val="80000"/>
                </a:srgbClr>
              </a:solidFill>
              <a:effectLst/>
              <a:uLnTx/>
              <a:uFillTx/>
              <a:latin typeface="Calibri"/>
              <a:ea typeface="+mn-ea"/>
              <a:cs typeface="+mn-cs"/>
            </a:endParaRPr>
          </a:p>
        </p:txBody>
      </p:sp>
    </p:spTree>
    <p:extLst>
      <p:ext uri="{BB962C8B-B14F-4D97-AF65-F5344CB8AC3E}">
        <p14:creationId xmlns:p14="http://schemas.microsoft.com/office/powerpoint/2010/main" val="2752467144"/>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 id="2147484728" r:id="rId12"/>
    <p:sldLayoutId id="2147484729" r:id="rId13"/>
  </p:sldLayoutIdLst>
  <p:txStyles>
    <p:title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p:titleStyle>
    <p:bodyStyle>
      <a:lvl1pPr marL="304804" indent="-304804"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1pPr>
      <a:lvl2pPr marL="660408" indent="-254003" algn="l" rtl="0" eaLnBrk="0" fontAlgn="base" hangingPunct="0">
        <a:spcBef>
          <a:spcPct val="20000"/>
        </a:spcBef>
        <a:spcAft>
          <a:spcPct val="0"/>
        </a:spcAft>
        <a:buFont typeface="Arial" panose="020B0604020202020204" pitchFamily="34" charset="0"/>
        <a:buChar char="–"/>
        <a:defRPr sz="2489" kern="1200">
          <a:solidFill>
            <a:schemeClr val="tx1"/>
          </a:solidFill>
          <a:latin typeface="+mn-lt"/>
          <a:ea typeface="+mn-ea"/>
          <a:cs typeface="+mn-cs"/>
        </a:defRPr>
      </a:lvl2pPr>
      <a:lvl3pPr marL="1016013" indent="-203203" algn="l" rtl="0" eaLnBrk="0" fontAlgn="base" hangingPunct="0">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1422418"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4pPr>
      <a:lvl5pPr marL="1828823" indent="-203203" algn="l" rtl="0" eaLnBrk="0" fontAlgn="base" hangingPunct="0">
        <a:spcBef>
          <a:spcPct val="20000"/>
        </a:spcBef>
        <a:spcAft>
          <a:spcPct val="0"/>
        </a:spcAft>
        <a:buFont typeface="Arial" panose="020B0604020202020204" pitchFamily="34" charset="0"/>
        <a:buChar char="»"/>
        <a:defRPr sz="1778" kern="1200">
          <a:solidFill>
            <a:schemeClr val="tx1"/>
          </a:solidFill>
          <a:latin typeface="+mn-lt"/>
          <a:ea typeface="+mn-ea"/>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000000"/>
            </a:gs>
            <a:gs pos="50000">
              <a:srgbClr val="FF6600"/>
            </a:gs>
            <a:gs pos="50000">
              <a:srgbClr val="783F04"/>
            </a:gs>
            <a:gs pos="100000">
              <a:srgbClr val="FF6600"/>
            </a:gs>
          </a:gsLst>
          <a:lin ang="4800000"/>
        </a:gradFill>
        <a:effectLst/>
      </p:bgPr>
    </p:bg>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b" anchorCtr="0" compatLnSpc="1">
            <a:prstTxWarp prst="textNoShape">
              <a:avLst/>
            </a:prstTxWarp>
          </a:bodyPr>
          <a:lstStyle/>
          <a:p>
            <a:pPr lvl="0"/>
            <a:r>
              <a:rPr lang="en-US" altLang="en-US"/>
              <a:t>Click to edit Master title style</a:t>
            </a:r>
          </a:p>
        </p:txBody>
      </p:sp>
      <p:sp>
        <p:nvSpPr>
          <p:cNvPr id="2253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2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l" eaLnBrk="1" hangingPunct="1">
              <a:spcBef>
                <a:spcPct val="50000"/>
              </a:spcBef>
              <a:defRPr sz="1244">
                <a:solidFill>
                  <a:srgbClr val="E3DED1"/>
                </a:solidFill>
                <a:latin typeface="Arial" charset="0"/>
                <a:cs typeface="+mn-cs"/>
              </a:defRPr>
            </a:lvl1pPr>
          </a:lstStyle>
          <a:p>
            <a:pPr defTabSz="812810" fontAlgn="base">
              <a:spcAft>
                <a:spcPct val="0"/>
              </a:spcAft>
              <a:defRPr/>
            </a:pPr>
            <a:endParaRPr lang="en-US"/>
          </a:p>
        </p:txBody>
      </p:sp>
      <p:sp>
        <p:nvSpPr>
          <p:cNvPr id="1402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ctr" eaLnBrk="1" hangingPunct="1">
              <a:spcBef>
                <a:spcPct val="50000"/>
              </a:spcBef>
              <a:defRPr sz="1244">
                <a:solidFill>
                  <a:srgbClr val="E3DED1"/>
                </a:solidFill>
                <a:latin typeface="Arial" charset="0"/>
                <a:cs typeface="+mn-cs"/>
              </a:defRPr>
            </a:lvl1pPr>
          </a:lstStyle>
          <a:p>
            <a:pPr defTabSz="812810" fontAlgn="base">
              <a:spcAft>
                <a:spcPct val="0"/>
              </a:spcAft>
              <a:defRPr/>
            </a:pPr>
            <a:endParaRPr lang="en-US"/>
          </a:p>
        </p:txBody>
      </p:sp>
      <p:sp>
        <p:nvSpPr>
          <p:cNvPr id="1402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algn="r">
              <a:spcBef>
                <a:spcPct val="50000"/>
              </a:spcBef>
              <a:defRPr sz="1244">
                <a:solidFill>
                  <a:srgbClr val="E3DED1"/>
                </a:solidFill>
              </a:defRPr>
            </a:lvl1pPr>
          </a:lstStyle>
          <a:p>
            <a:pPr defTabSz="812810" fontAlgn="base">
              <a:spcAft>
                <a:spcPct val="0"/>
              </a:spcAft>
            </a:pPr>
            <a:fld id="{BEC6BF2A-E82D-4E18-A33F-1780DBF99AD7}" type="slidenum">
              <a:rPr lang="en-US" altLang="en-US" smtClean="0">
                <a:cs typeface="Arial" panose="020B0604020202020204" pitchFamily="34" charset="0"/>
              </a:rPr>
              <a:pPr defTabSz="812810" fontAlgn="base">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983878115"/>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Lst>
  <p:txStyles>
    <p:titleStyle>
      <a:lvl1pPr algn="l" rtl="0" eaLnBrk="0" fontAlgn="base" hangingPunct="0">
        <a:spcBef>
          <a:spcPct val="0"/>
        </a:spcBef>
        <a:spcAft>
          <a:spcPct val="0"/>
        </a:spcAft>
        <a:defRPr kumimoji="1" sz="3911">
          <a:solidFill>
            <a:schemeClr val="tx2"/>
          </a:solidFill>
          <a:latin typeface="+mj-lt"/>
          <a:ea typeface="+mj-ea"/>
          <a:cs typeface="+mj-cs"/>
        </a:defRPr>
      </a:lvl1pPr>
      <a:lvl2pPr algn="l" rtl="0" eaLnBrk="0" fontAlgn="base" hangingPunct="0">
        <a:spcBef>
          <a:spcPct val="0"/>
        </a:spcBef>
        <a:spcAft>
          <a:spcPct val="0"/>
        </a:spcAft>
        <a:defRPr kumimoji="1" sz="3911">
          <a:solidFill>
            <a:schemeClr val="tx2"/>
          </a:solidFill>
          <a:latin typeface="Arial" charset="0"/>
        </a:defRPr>
      </a:lvl2pPr>
      <a:lvl3pPr algn="l" rtl="0" eaLnBrk="0" fontAlgn="base" hangingPunct="0">
        <a:spcBef>
          <a:spcPct val="0"/>
        </a:spcBef>
        <a:spcAft>
          <a:spcPct val="0"/>
        </a:spcAft>
        <a:defRPr kumimoji="1" sz="3911">
          <a:solidFill>
            <a:schemeClr val="tx2"/>
          </a:solidFill>
          <a:latin typeface="Arial" charset="0"/>
        </a:defRPr>
      </a:lvl3pPr>
      <a:lvl4pPr algn="l" rtl="0" eaLnBrk="0" fontAlgn="base" hangingPunct="0">
        <a:spcBef>
          <a:spcPct val="0"/>
        </a:spcBef>
        <a:spcAft>
          <a:spcPct val="0"/>
        </a:spcAft>
        <a:defRPr kumimoji="1" sz="3911">
          <a:solidFill>
            <a:schemeClr val="tx2"/>
          </a:solidFill>
          <a:latin typeface="Arial" charset="0"/>
        </a:defRPr>
      </a:lvl4pPr>
      <a:lvl5pPr algn="l" rtl="0" eaLnBrk="0" fontAlgn="base" hangingPunct="0">
        <a:spcBef>
          <a:spcPct val="0"/>
        </a:spcBef>
        <a:spcAft>
          <a:spcPct val="0"/>
        </a:spcAft>
        <a:defRPr kumimoji="1" sz="3911">
          <a:solidFill>
            <a:schemeClr val="tx2"/>
          </a:solidFill>
          <a:latin typeface="Arial" charset="0"/>
        </a:defRPr>
      </a:lvl5pPr>
      <a:lvl6pPr marL="406389" algn="l" rtl="0" eaLnBrk="0" fontAlgn="base" hangingPunct="0">
        <a:spcBef>
          <a:spcPct val="0"/>
        </a:spcBef>
        <a:spcAft>
          <a:spcPct val="0"/>
        </a:spcAft>
        <a:defRPr kumimoji="1" sz="3911">
          <a:solidFill>
            <a:schemeClr val="tx2"/>
          </a:solidFill>
          <a:latin typeface="Arial" charset="0"/>
        </a:defRPr>
      </a:lvl6pPr>
      <a:lvl7pPr marL="812778" algn="l" rtl="0" eaLnBrk="0" fontAlgn="base" hangingPunct="0">
        <a:spcBef>
          <a:spcPct val="0"/>
        </a:spcBef>
        <a:spcAft>
          <a:spcPct val="0"/>
        </a:spcAft>
        <a:defRPr kumimoji="1" sz="3911">
          <a:solidFill>
            <a:schemeClr val="tx2"/>
          </a:solidFill>
          <a:latin typeface="Arial" charset="0"/>
        </a:defRPr>
      </a:lvl7pPr>
      <a:lvl8pPr marL="1219166" algn="l" rtl="0" eaLnBrk="0" fontAlgn="base" hangingPunct="0">
        <a:spcBef>
          <a:spcPct val="0"/>
        </a:spcBef>
        <a:spcAft>
          <a:spcPct val="0"/>
        </a:spcAft>
        <a:defRPr kumimoji="1" sz="3911">
          <a:solidFill>
            <a:schemeClr val="tx2"/>
          </a:solidFill>
          <a:latin typeface="Arial" charset="0"/>
        </a:defRPr>
      </a:lvl8pPr>
      <a:lvl9pPr marL="1625555" algn="l" rtl="0" eaLnBrk="0" fontAlgn="base" hangingPunct="0">
        <a:spcBef>
          <a:spcPct val="0"/>
        </a:spcBef>
        <a:spcAft>
          <a:spcPct val="0"/>
        </a:spcAft>
        <a:defRPr kumimoji="1" sz="3911">
          <a:solidFill>
            <a:schemeClr val="tx2"/>
          </a:solidFill>
          <a:latin typeface="Arial" charset="0"/>
        </a:defRPr>
      </a:lvl9pPr>
    </p:titleStyle>
    <p:bodyStyle>
      <a:lvl1pPr marL="303393" indent="-303393" algn="l" rtl="0" eaLnBrk="0" fontAlgn="base" hangingPunct="0">
        <a:spcBef>
          <a:spcPct val="20000"/>
        </a:spcBef>
        <a:spcAft>
          <a:spcPct val="0"/>
        </a:spcAft>
        <a:buClr>
          <a:schemeClr val="bg2"/>
        </a:buClr>
        <a:buFont typeface="Monotype Sorts"/>
        <a:buChar char="§"/>
        <a:defRPr kumimoji="1" sz="2844">
          <a:solidFill>
            <a:schemeClr val="tx1"/>
          </a:solidFill>
          <a:latin typeface="+mn-lt"/>
          <a:ea typeface="+mn-ea"/>
          <a:cs typeface="+mn-cs"/>
        </a:defRPr>
      </a:lvl1pPr>
      <a:lvl2pPr marL="658998" indent="-252592" algn="l" rtl="0" eaLnBrk="0" fontAlgn="base" hangingPunct="0">
        <a:spcBef>
          <a:spcPct val="20000"/>
        </a:spcBef>
        <a:spcAft>
          <a:spcPct val="0"/>
        </a:spcAft>
        <a:buClr>
          <a:schemeClr val="bg2"/>
        </a:buClr>
        <a:buSzPct val="50000"/>
        <a:buFont typeface="Monotype Sorts"/>
        <a:buChar char="l"/>
        <a:defRPr kumimoji="1" sz="2489">
          <a:solidFill>
            <a:schemeClr val="tx1"/>
          </a:solidFill>
          <a:latin typeface="+mn-lt"/>
        </a:defRPr>
      </a:lvl2pPr>
      <a:lvl3pPr marL="1014602" indent="-201792" algn="l" rtl="0" eaLnBrk="0" fontAlgn="base" hangingPunct="0">
        <a:spcBef>
          <a:spcPct val="20000"/>
        </a:spcBef>
        <a:spcAft>
          <a:spcPct val="0"/>
        </a:spcAft>
        <a:buChar char="•"/>
        <a:defRPr kumimoji="1" sz="2133">
          <a:solidFill>
            <a:schemeClr val="tx1"/>
          </a:solidFill>
          <a:latin typeface="+mn-lt"/>
        </a:defRPr>
      </a:lvl3pPr>
      <a:lvl4pPr marL="1421007" indent="-201792" algn="l" rtl="0" eaLnBrk="0" fontAlgn="base" hangingPunct="0">
        <a:spcBef>
          <a:spcPct val="20000"/>
        </a:spcBef>
        <a:spcAft>
          <a:spcPct val="0"/>
        </a:spcAft>
        <a:buChar char="–"/>
        <a:defRPr kumimoji="1" sz="1778">
          <a:solidFill>
            <a:schemeClr val="tx1"/>
          </a:solidFill>
          <a:latin typeface="+mn-lt"/>
        </a:defRPr>
      </a:lvl4pPr>
      <a:lvl5pPr marL="1827412" indent="-201792" algn="l" rtl="0" eaLnBrk="0" fontAlgn="base" hangingPunct="0">
        <a:spcBef>
          <a:spcPct val="20000"/>
        </a:spcBef>
        <a:spcAft>
          <a:spcPct val="0"/>
        </a:spcAft>
        <a:buChar char="»"/>
        <a:defRPr kumimoji="1" sz="1778">
          <a:solidFill>
            <a:schemeClr val="tx1"/>
          </a:solidFill>
          <a:latin typeface="+mn-lt"/>
        </a:defRPr>
      </a:lvl5pPr>
      <a:lvl6pPr marL="2235138" indent="-203194" algn="l" rtl="0" eaLnBrk="0" fontAlgn="base" hangingPunct="0">
        <a:spcBef>
          <a:spcPct val="20000"/>
        </a:spcBef>
        <a:spcAft>
          <a:spcPct val="0"/>
        </a:spcAft>
        <a:buChar char="»"/>
        <a:defRPr kumimoji="1" sz="1778">
          <a:solidFill>
            <a:schemeClr val="tx1"/>
          </a:solidFill>
          <a:latin typeface="+mn-lt"/>
        </a:defRPr>
      </a:lvl6pPr>
      <a:lvl7pPr marL="2641527" indent="-203194" algn="l" rtl="0" eaLnBrk="0" fontAlgn="base" hangingPunct="0">
        <a:spcBef>
          <a:spcPct val="20000"/>
        </a:spcBef>
        <a:spcAft>
          <a:spcPct val="0"/>
        </a:spcAft>
        <a:buChar char="»"/>
        <a:defRPr kumimoji="1" sz="1778">
          <a:solidFill>
            <a:schemeClr val="tx1"/>
          </a:solidFill>
          <a:latin typeface="+mn-lt"/>
        </a:defRPr>
      </a:lvl7pPr>
      <a:lvl8pPr marL="3047916" indent="-203194" algn="l" rtl="0" eaLnBrk="0" fontAlgn="base" hangingPunct="0">
        <a:spcBef>
          <a:spcPct val="20000"/>
        </a:spcBef>
        <a:spcAft>
          <a:spcPct val="0"/>
        </a:spcAft>
        <a:buChar char="»"/>
        <a:defRPr kumimoji="1" sz="1778">
          <a:solidFill>
            <a:schemeClr val="tx1"/>
          </a:solidFill>
          <a:latin typeface="+mn-lt"/>
        </a:defRPr>
      </a:lvl8pPr>
      <a:lvl9pPr marL="3454305" indent="-203194" algn="l" rtl="0" eaLnBrk="0" fontAlgn="base" hangingPunct="0">
        <a:spcBef>
          <a:spcPct val="20000"/>
        </a:spcBef>
        <a:spcAft>
          <a:spcPct val="0"/>
        </a:spcAft>
        <a:buChar char="»"/>
        <a:defRPr kumimoji="1" sz="1778">
          <a:solidFill>
            <a:schemeClr val="tx1"/>
          </a:solidFill>
          <a:latin typeface="+mn-lt"/>
        </a:defRPr>
      </a:lvl9pPr>
    </p:bodyStyle>
    <p:otherStyle>
      <a:defPPr>
        <a:defRPr lang="en-US"/>
      </a:defPPr>
      <a:lvl1pPr marL="0" algn="l" defTabSz="812778" rtl="0" eaLnBrk="1" latinLnBrk="0" hangingPunct="1">
        <a:defRPr sz="1600" kern="1200">
          <a:solidFill>
            <a:schemeClr val="tx1"/>
          </a:solidFill>
          <a:latin typeface="+mn-lt"/>
          <a:ea typeface="+mn-ea"/>
          <a:cs typeface="+mn-cs"/>
        </a:defRPr>
      </a:lvl1pPr>
      <a:lvl2pPr marL="406389" algn="l" defTabSz="812778" rtl="0" eaLnBrk="1" latinLnBrk="0" hangingPunct="1">
        <a:defRPr sz="1600" kern="1200">
          <a:solidFill>
            <a:schemeClr val="tx1"/>
          </a:solidFill>
          <a:latin typeface="+mn-lt"/>
          <a:ea typeface="+mn-ea"/>
          <a:cs typeface="+mn-cs"/>
        </a:defRPr>
      </a:lvl2pPr>
      <a:lvl3pPr marL="812778" algn="l" defTabSz="812778" rtl="0" eaLnBrk="1" latinLnBrk="0" hangingPunct="1">
        <a:defRPr sz="1600" kern="1200">
          <a:solidFill>
            <a:schemeClr val="tx1"/>
          </a:solidFill>
          <a:latin typeface="+mn-lt"/>
          <a:ea typeface="+mn-ea"/>
          <a:cs typeface="+mn-cs"/>
        </a:defRPr>
      </a:lvl3pPr>
      <a:lvl4pPr marL="1219166" algn="l" defTabSz="812778" rtl="0" eaLnBrk="1" latinLnBrk="0" hangingPunct="1">
        <a:defRPr sz="1600" kern="1200">
          <a:solidFill>
            <a:schemeClr val="tx1"/>
          </a:solidFill>
          <a:latin typeface="+mn-lt"/>
          <a:ea typeface="+mn-ea"/>
          <a:cs typeface="+mn-cs"/>
        </a:defRPr>
      </a:lvl4pPr>
      <a:lvl5pPr marL="1625555" algn="l" defTabSz="812778" rtl="0" eaLnBrk="1" latinLnBrk="0" hangingPunct="1">
        <a:defRPr sz="1600" kern="1200">
          <a:solidFill>
            <a:schemeClr val="tx1"/>
          </a:solidFill>
          <a:latin typeface="+mn-lt"/>
          <a:ea typeface="+mn-ea"/>
          <a:cs typeface="+mn-cs"/>
        </a:defRPr>
      </a:lvl5pPr>
      <a:lvl6pPr marL="2031945" algn="l" defTabSz="812778" rtl="0" eaLnBrk="1" latinLnBrk="0" hangingPunct="1">
        <a:defRPr sz="1600" kern="1200">
          <a:solidFill>
            <a:schemeClr val="tx1"/>
          </a:solidFill>
          <a:latin typeface="+mn-lt"/>
          <a:ea typeface="+mn-ea"/>
          <a:cs typeface="+mn-cs"/>
        </a:defRPr>
      </a:lvl6pPr>
      <a:lvl7pPr marL="2438334" algn="l" defTabSz="812778" rtl="0" eaLnBrk="1" latinLnBrk="0" hangingPunct="1">
        <a:defRPr sz="1600" kern="1200">
          <a:solidFill>
            <a:schemeClr val="tx1"/>
          </a:solidFill>
          <a:latin typeface="+mn-lt"/>
          <a:ea typeface="+mn-ea"/>
          <a:cs typeface="+mn-cs"/>
        </a:defRPr>
      </a:lvl7pPr>
      <a:lvl8pPr marL="2844722" algn="l" defTabSz="812778" rtl="0" eaLnBrk="1" latinLnBrk="0" hangingPunct="1">
        <a:defRPr sz="1600" kern="1200">
          <a:solidFill>
            <a:schemeClr val="tx1"/>
          </a:solidFill>
          <a:latin typeface="+mn-lt"/>
          <a:ea typeface="+mn-ea"/>
          <a:cs typeface="+mn-cs"/>
        </a:defRPr>
      </a:lvl8pPr>
      <a:lvl9pPr marL="3251111" algn="l" defTabSz="812778"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1"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1"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9B314A-77D7-4D02-BAD2-CEDDCAA4A28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1" y="635635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7B9E59-CC75-47E7-964E-0264E8F292B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4887400"/>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6"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6"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8"/>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9B314A-77D7-4D02-BAD2-CEDDCAA4A28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1" y="6356368"/>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6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7B9E59-CC75-47E7-964E-0264E8F292B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1176743"/>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871958974"/>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 id="2147484821" r:id="rId12"/>
    <p:sldLayoutId id="2147484822" r:id="rId13"/>
    <p:sldLayoutId id="2147484823" r:id="rId14"/>
    <p:sldLayoutId id="2147484824"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00"/>
            </a:gs>
            <a:gs pos="100000">
              <a:srgbClr val="FF6600">
                <a:alpha val="70000"/>
              </a:srgbClr>
            </a:gs>
            <a:gs pos="50000">
              <a:srgbClr val="FF6600"/>
            </a:gs>
            <a:gs pos="50000">
              <a:schemeClr val="accent1">
                <a:lumMod val="50000"/>
              </a:schemeClr>
            </a:gs>
            <a:gs pos="100000">
              <a:schemeClr val="accent1">
                <a:shade val="100000"/>
                <a:satMod val="115000"/>
              </a:schemeClr>
            </a:gs>
          </a:gsLst>
          <a:lin ang="4800000" scaled="0"/>
          <a:tileRect/>
        </a:gra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0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2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333">
                <a:solidFill>
                  <a:schemeClr val="bg2"/>
                </a:solidFill>
                <a:latin typeface="Arial" charset="0"/>
                <a:cs typeface="+mn-cs"/>
              </a:defRPr>
            </a:lvl1pPr>
          </a:lstStyle>
          <a:p>
            <a:pPr defTabSz="870875" fontAlgn="base">
              <a:spcAft>
                <a:spcPct val="0"/>
              </a:spcAft>
              <a:defRPr/>
            </a:pPr>
            <a:endParaRPr lang="en-US">
              <a:solidFill>
                <a:srgbClr val="E3DED1"/>
              </a:solidFill>
            </a:endParaRPr>
          </a:p>
        </p:txBody>
      </p:sp>
      <p:sp>
        <p:nvSpPr>
          <p:cNvPr id="1402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333">
                <a:solidFill>
                  <a:schemeClr val="bg2"/>
                </a:solidFill>
                <a:latin typeface="Arial" charset="0"/>
                <a:cs typeface="+mn-cs"/>
              </a:defRPr>
            </a:lvl1pPr>
          </a:lstStyle>
          <a:p>
            <a:pPr defTabSz="870875" fontAlgn="base">
              <a:spcAft>
                <a:spcPct val="0"/>
              </a:spcAft>
              <a:defRPr/>
            </a:pPr>
            <a:endParaRPr lang="en-US">
              <a:solidFill>
                <a:srgbClr val="E3DED1"/>
              </a:solidFill>
            </a:endParaRPr>
          </a:p>
        </p:txBody>
      </p:sp>
      <p:sp>
        <p:nvSpPr>
          <p:cNvPr id="1402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333">
                <a:solidFill>
                  <a:schemeClr val="bg2"/>
                </a:solidFill>
                <a:latin typeface="Arial" charset="0"/>
                <a:cs typeface="+mn-cs"/>
              </a:defRPr>
            </a:lvl1pPr>
          </a:lstStyle>
          <a:p>
            <a:pPr defTabSz="870875" fontAlgn="base">
              <a:spcAft>
                <a:spcPct val="0"/>
              </a:spcAft>
              <a:defRPr/>
            </a:pPr>
            <a:fld id="{3B2B47FA-0D8B-4F08-A9F4-56B23074F035}" type="slidenum">
              <a:rPr lang="en-US" smtClean="0">
                <a:solidFill>
                  <a:srgbClr val="E3DED1"/>
                </a:solidFill>
              </a:rPr>
              <a:pPr defTabSz="870875" fontAlgn="base">
                <a:spcAft>
                  <a:spcPct val="0"/>
                </a:spcAft>
                <a:defRPr/>
              </a:pPr>
              <a:t>‹#›</a:t>
            </a:fld>
            <a:endParaRPr lang="en-US">
              <a:solidFill>
                <a:srgbClr val="E3DED1"/>
              </a:solidFill>
            </a:endParaRPr>
          </a:p>
        </p:txBody>
      </p:sp>
    </p:spTree>
    <p:extLst>
      <p:ext uri="{BB962C8B-B14F-4D97-AF65-F5344CB8AC3E}">
        <p14:creationId xmlns:p14="http://schemas.microsoft.com/office/powerpoint/2010/main" val="2613428884"/>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Lst>
  <p:txStyles>
    <p:titleStyle>
      <a:lvl1pPr algn="l" rtl="0" eaLnBrk="0" fontAlgn="base" hangingPunct="0">
        <a:spcBef>
          <a:spcPct val="0"/>
        </a:spcBef>
        <a:spcAft>
          <a:spcPct val="0"/>
        </a:spcAft>
        <a:defRPr kumimoji="1" sz="4191">
          <a:solidFill>
            <a:schemeClr val="tx2"/>
          </a:solidFill>
          <a:latin typeface="+mj-lt"/>
          <a:ea typeface="+mj-ea"/>
          <a:cs typeface="+mj-cs"/>
        </a:defRPr>
      </a:lvl1pPr>
      <a:lvl2pPr algn="l" rtl="0" eaLnBrk="0" fontAlgn="base" hangingPunct="0">
        <a:spcBef>
          <a:spcPct val="0"/>
        </a:spcBef>
        <a:spcAft>
          <a:spcPct val="0"/>
        </a:spcAft>
        <a:defRPr kumimoji="1" sz="4191">
          <a:solidFill>
            <a:schemeClr val="tx2"/>
          </a:solidFill>
          <a:latin typeface="Arial" charset="0"/>
        </a:defRPr>
      </a:lvl2pPr>
      <a:lvl3pPr algn="l" rtl="0" eaLnBrk="0" fontAlgn="base" hangingPunct="0">
        <a:spcBef>
          <a:spcPct val="0"/>
        </a:spcBef>
        <a:spcAft>
          <a:spcPct val="0"/>
        </a:spcAft>
        <a:defRPr kumimoji="1" sz="4191">
          <a:solidFill>
            <a:schemeClr val="tx2"/>
          </a:solidFill>
          <a:latin typeface="Arial" charset="0"/>
        </a:defRPr>
      </a:lvl3pPr>
      <a:lvl4pPr algn="l" rtl="0" eaLnBrk="0" fontAlgn="base" hangingPunct="0">
        <a:spcBef>
          <a:spcPct val="0"/>
        </a:spcBef>
        <a:spcAft>
          <a:spcPct val="0"/>
        </a:spcAft>
        <a:defRPr kumimoji="1" sz="4191">
          <a:solidFill>
            <a:schemeClr val="tx2"/>
          </a:solidFill>
          <a:latin typeface="Arial" charset="0"/>
        </a:defRPr>
      </a:lvl4pPr>
      <a:lvl5pPr algn="l" rtl="0" eaLnBrk="0" fontAlgn="base" hangingPunct="0">
        <a:spcBef>
          <a:spcPct val="0"/>
        </a:spcBef>
        <a:spcAft>
          <a:spcPct val="0"/>
        </a:spcAft>
        <a:defRPr kumimoji="1" sz="4191">
          <a:solidFill>
            <a:schemeClr val="tx2"/>
          </a:solidFill>
          <a:latin typeface="Arial" charset="0"/>
        </a:defRPr>
      </a:lvl5pPr>
      <a:lvl6pPr marL="435437" algn="l" rtl="0" eaLnBrk="0" fontAlgn="base" hangingPunct="0">
        <a:spcBef>
          <a:spcPct val="0"/>
        </a:spcBef>
        <a:spcAft>
          <a:spcPct val="0"/>
        </a:spcAft>
        <a:defRPr kumimoji="1" sz="4191">
          <a:solidFill>
            <a:schemeClr val="tx2"/>
          </a:solidFill>
          <a:latin typeface="Arial" charset="0"/>
        </a:defRPr>
      </a:lvl6pPr>
      <a:lvl7pPr marL="870875" algn="l" rtl="0" eaLnBrk="0" fontAlgn="base" hangingPunct="0">
        <a:spcBef>
          <a:spcPct val="0"/>
        </a:spcBef>
        <a:spcAft>
          <a:spcPct val="0"/>
        </a:spcAft>
        <a:defRPr kumimoji="1" sz="4191">
          <a:solidFill>
            <a:schemeClr val="tx2"/>
          </a:solidFill>
          <a:latin typeface="Arial" charset="0"/>
        </a:defRPr>
      </a:lvl7pPr>
      <a:lvl8pPr marL="1306312" algn="l" rtl="0" eaLnBrk="0" fontAlgn="base" hangingPunct="0">
        <a:spcBef>
          <a:spcPct val="0"/>
        </a:spcBef>
        <a:spcAft>
          <a:spcPct val="0"/>
        </a:spcAft>
        <a:defRPr kumimoji="1" sz="4191">
          <a:solidFill>
            <a:schemeClr val="tx2"/>
          </a:solidFill>
          <a:latin typeface="Arial" charset="0"/>
        </a:defRPr>
      </a:lvl8pPr>
      <a:lvl9pPr marL="1741749" algn="l" rtl="0" eaLnBrk="0" fontAlgn="base" hangingPunct="0">
        <a:spcBef>
          <a:spcPct val="0"/>
        </a:spcBef>
        <a:spcAft>
          <a:spcPct val="0"/>
        </a:spcAft>
        <a:defRPr kumimoji="1" sz="4191">
          <a:solidFill>
            <a:schemeClr val="tx2"/>
          </a:solidFill>
          <a:latin typeface="Arial" charset="0"/>
        </a:defRPr>
      </a:lvl9pPr>
    </p:titleStyle>
    <p:body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p:bodyStyle>
    <p:otherStyle>
      <a:defPPr>
        <a:defRPr lang="en-US"/>
      </a:defPPr>
      <a:lvl1pPr marL="0" algn="l" defTabSz="870875" rtl="0" eaLnBrk="1" latinLnBrk="0" hangingPunct="1">
        <a:defRPr sz="1714" kern="1200">
          <a:solidFill>
            <a:schemeClr val="tx1"/>
          </a:solidFill>
          <a:latin typeface="+mn-lt"/>
          <a:ea typeface="+mn-ea"/>
          <a:cs typeface="+mn-cs"/>
        </a:defRPr>
      </a:lvl1pPr>
      <a:lvl2pPr marL="435437" algn="l" defTabSz="870875" rtl="0" eaLnBrk="1" latinLnBrk="0" hangingPunct="1">
        <a:defRPr sz="1714" kern="1200">
          <a:solidFill>
            <a:schemeClr val="tx1"/>
          </a:solidFill>
          <a:latin typeface="+mn-lt"/>
          <a:ea typeface="+mn-ea"/>
          <a:cs typeface="+mn-cs"/>
        </a:defRPr>
      </a:lvl2pPr>
      <a:lvl3pPr marL="870875" algn="l" defTabSz="870875" rtl="0" eaLnBrk="1" latinLnBrk="0" hangingPunct="1">
        <a:defRPr sz="1714" kern="1200">
          <a:solidFill>
            <a:schemeClr val="tx1"/>
          </a:solidFill>
          <a:latin typeface="+mn-lt"/>
          <a:ea typeface="+mn-ea"/>
          <a:cs typeface="+mn-cs"/>
        </a:defRPr>
      </a:lvl3pPr>
      <a:lvl4pPr marL="1306312" algn="l" defTabSz="870875" rtl="0" eaLnBrk="1" latinLnBrk="0" hangingPunct="1">
        <a:defRPr sz="1714" kern="1200">
          <a:solidFill>
            <a:schemeClr val="tx1"/>
          </a:solidFill>
          <a:latin typeface="+mn-lt"/>
          <a:ea typeface="+mn-ea"/>
          <a:cs typeface="+mn-cs"/>
        </a:defRPr>
      </a:lvl4pPr>
      <a:lvl5pPr marL="1741749" algn="l" defTabSz="870875" rtl="0" eaLnBrk="1" latinLnBrk="0" hangingPunct="1">
        <a:defRPr sz="1714" kern="1200">
          <a:solidFill>
            <a:schemeClr val="tx1"/>
          </a:solidFill>
          <a:latin typeface="+mn-lt"/>
          <a:ea typeface="+mn-ea"/>
          <a:cs typeface="+mn-cs"/>
        </a:defRPr>
      </a:lvl5pPr>
      <a:lvl6pPr marL="2177186" algn="l" defTabSz="870875" rtl="0" eaLnBrk="1" latinLnBrk="0" hangingPunct="1">
        <a:defRPr sz="1714" kern="1200">
          <a:solidFill>
            <a:schemeClr val="tx1"/>
          </a:solidFill>
          <a:latin typeface="+mn-lt"/>
          <a:ea typeface="+mn-ea"/>
          <a:cs typeface="+mn-cs"/>
        </a:defRPr>
      </a:lvl6pPr>
      <a:lvl7pPr marL="2612624" algn="l" defTabSz="870875" rtl="0" eaLnBrk="1" latinLnBrk="0" hangingPunct="1">
        <a:defRPr sz="1714" kern="1200">
          <a:solidFill>
            <a:schemeClr val="tx1"/>
          </a:solidFill>
          <a:latin typeface="+mn-lt"/>
          <a:ea typeface="+mn-ea"/>
          <a:cs typeface="+mn-cs"/>
        </a:defRPr>
      </a:lvl7pPr>
      <a:lvl8pPr marL="3048061" algn="l" defTabSz="870875" rtl="0" eaLnBrk="1" latinLnBrk="0" hangingPunct="1">
        <a:defRPr sz="1714" kern="1200">
          <a:solidFill>
            <a:schemeClr val="tx1"/>
          </a:solidFill>
          <a:latin typeface="+mn-lt"/>
          <a:ea typeface="+mn-ea"/>
          <a:cs typeface="+mn-cs"/>
        </a:defRPr>
      </a:lvl8pPr>
      <a:lvl9pPr marL="3483498" algn="l" defTabSz="870875" rtl="0" eaLnBrk="1" latinLnBrk="0" hangingPunct="1">
        <a:defRPr sz="171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50000">
              <a:srgbClr val="000000"/>
            </a:gs>
            <a:gs pos="50000">
              <a:srgbClr val="FF6600"/>
            </a:gs>
            <a:gs pos="50000">
              <a:srgbClr val="783F04"/>
            </a:gs>
            <a:gs pos="100000">
              <a:srgbClr val="FF6600"/>
            </a:gs>
          </a:gsLst>
          <a:lin ang="4800000"/>
        </a:gra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7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2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244">
                <a:solidFill>
                  <a:srgbClr val="E3DED1"/>
                </a:solidFill>
                <a:latin typeface="Arial" charset="0"/>
                <a:cs typeface="+mn-cs"/>
              </a:defRPr>
            </a:lvl1pPr>
          </a:lstStyle>
          <a:p>
            <a:pPr>
              <a:defRPr/>
            </a:pPr>
            <a:endParaRPr lang="en-US"/>
          </a:p>
        </p:txBody>
      </p:sp>
      <p:sp>
        <p:nvSpPr>
          <p:cNvPr id="1402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244">
                <a:solidFill>
                  <a:srgbClr val="E3DED1"/>
                </a:solidFill>
                <a:latin typeface="Arial" charset="0"/>
                <a:cs typeface="+mn-cs"/>
              </a:defRPr>
            </a:lvl1pPr>
          </a:lstStyle>
          <a:p>
            <a:pPr>
              <a:defRPr/>
            </a:pPr>
            <a:endParaRPr lang="en-US"/>
          </a:p>
        </p:txBody>
      </p:sp>
      <p:sp>
        <p:nvSpPr>
          <p:cNvPr id="1402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244">
                <a:solidFill>
                  <a:srgbClr val="E3DED1"/>
                </a:solidFill>
              </a:defRPr>
            </a:lvl1pPr>
          </a:lstStyle>
          <a:p>
            <a:fld id="{8722F872-457D-4C3E-9613-B6088D06D80C}" type="slidenum">
              <a:rPr lang="en-US" altLang="en-US"/>
              <a:pPr/>
              <a:t>‹#›</a:t>
            </a:fld>
            <a:endParaRPr lang="en-US" altLang="en-US"/>
          </a:p>
        </p:txBody>
      </p:sp>
    </p:spTree>
    <p:extLst>
      <p:ext uri="{BB962C8B-B14F-4D97-AF65-F5344CB8AC3E}">
        <p14:creationId xmlns:p14="http://schemas.microsoft.com/office/powerpoint/2010/main" val="122967547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Lst>
  <p:txStyles>
    <p:titleStyle>
      <a:lvl1pPr algn="l" rtl="0" eaLnBrk="0" fontAlgn="base" hangingPunct="0">
        <a:spcBef>
          <a:spcPct val="0"/>
        </a:spcBef>
        <a:spcAft>
          <a:spcPct val="0"/>
        </a:spcAft>
        <a:defRPr kumimoji="1" sz="3911">
          <a:solidFill>
            <a:schemeClr val="tx2"/>
          </a:solidFill>
          <a:latin typeface="+mj-lt"/>
          <a:ea typeface="+mj-ea"/>
          <a:cs typeface="+mj-cs"/>
        </a:defRPr>
      </a:lvl1pPr>
      <a:lvl2pPr algn="l" rtl="0" eaLnBrk="0" fontAlgn="base" hangingPunct="0">
        <a:spcBef>
          <a:spcPct val="0"/>
        </a:spcBef>
        <a:spcAft>
          <a:spcPct val="0"/>
        </a:spcAft>
        <a:defRPr kumimoji="1" sz="3911">
          <a:solidFill>
            <a:schemeClr val="tx2"/>
          </a:solidFill>
          <a:latin typeface="Arial" charset="0"/>
        </a:defRPr>
      </a:lvl2pPr>
      <a:lvl3pPr algn="l" rtl="0" eaLnBrk="0" fontAlgn="base" hangingPunct="0">
        <a:spcBef>
          <a:spcPct val="0"/>
        </a:spcBef>
        <a:spcAft>
          <a:spcPct val="0"/>
        </a:spcAft>
        <a:defRPr kumimoji="1" sz="3911">
          <a:solidFill>
            <a:schemeClr val="tx2"/>
          </a:solidFill>
          <a:latin typeface="Arial" charset="0"/>
        </a:defRPr>
      </a:lvl3pPr>
      <a:lvl4pPr algn="l" rtl="0" eaLnBrk="0" fontAlgn="base" hangingPunct="0">
        <a:spcBef>
          <a:spcPct val="0"/>
        </a:spcBef>
        <a:spcAft>
          <a:spcPct val="0"/>
        </a:spcAft>
        <a:defRPr kumimoji="1" sz="3911">
          <a:solidFill>
            <a:schemeClr val="tx2"/>
          </a:solidFill>
          <a:latin typeface="Arial" charset="0"/>
        </a:defRPr>
      </a:lvl4pPr>
      <a:lvl5pPr algn="l" rtl="0" eaLnBrk="0" fontAlgn="base" hangingPunct="0">
        <a:spcBef>
          <a:spcPct val="0"/>
        </a:spcBef>
        <a:spcAft>
          <a:spcPct val="0"/>
        </a:spcAft>
        <a:defRPr kumimoji="1" sz="3911">
          <a:solidFill>
            <a:schemeClr val="tx2"/>
          </a:solidFill>
          <a:latin typeface="Arial" charset="0"/>
        </a:defRPr>
      </a:lvl5pPr>
      <a:lvl6pPr marL="406405" algn="l" rtl="0" eaLnBrk="0" fontAlgn="base" hangingPunct="0">
        <a:spcBef>
          <a:spcPct val="0"/>
        </a:spcBef>
        <a:spcAft>
          <a:spcPct val="0"/>
        </a:spcAft>
        <a:defRPr kumimoji="1" sz="3911">
          <a:solidFill>
            <a:schemeClr val="tx2"/>
          </a:solidFill>
          <a:latin typeface="Arial" charset="0"/>
        </a:defRPr>
      </a:lvl6pPr>
      <a:lvl7pPr marL="812810" algn="l" rtl="0" eaLnBrk="0" fontAlgn="base" hangingPunct="0">
        <a:spcBef>
          <a:spcPct val="0"/>
        </a:spcBef>
        <a:spcAft>
          <a:spcPct val="0"/>
        </a:spcAft>
        <a:defRPr kumimoji="1" sz="3911">
          <a:solidFill>
            <a:schemeClr val="tx2"/>
          </a:solidFill>
          <a:latin typeface="Arial" charset="0"/>
        </a:defRPr>
      </a:lvl7pPr>
      <a:lvl8pPr marL="1219215" algn="l" rtl="0" eaLnBrk="0" fontAlgn="base" hangingPunct="0">
        <a:spcBef>
          <a:spcPct val="0"/>
        </a:spcBef>
        <a:spcAft>
          <a:spcPct val="0"/>
        </a:spcAft>
        <a:defRPr kumimoji="1" sz="3911">
          <a:solidFill>
            <a:schemeClr val="tx2"/>
          </a:solidFill>
          <a:latin typeface="Arial" charset="0"/>
        </a:defRPr>
      </a:lvl8pPr>
      <a:lvl9pPr marL="1625620" algn="l" rtl="0" eaLnBrk="0" fontAlgn="base" hangingPunct="0">
        <a:spcBef>
          <a:spcPct val="0"/>
        </a:spcBef>
        <a:spcAft>
          <a:spcPct val="0"/>
        </a:spcAft>
        <a:defRPr kumimoji="1" sz="3911">
          <a:solidFill>
            <a:schemeClr val="tx2"/>
          </a:solidFill>
          <a:latin typeface="Arial" charset="0"/>
        </a:defRPr>
      </a:lvl9pPr>
    </p:titleStyle>
    <p:bodyStyle>
      <a:lvl1pPr marL="304804" indent="-304804" algn="l" rtl="0" eaLnBrk="0" fontAlgn="base" hangingPunct="0">
        <a:spcBef>
          <a:spcPct val="20000"/>
        </a:spcBef>
        <a:spcAft>
          <a:spcPct val="0"/>
        </a:spcAft>
        <a:buClr>
          <a:schemeClr val="bg2"/>
        </a:buClr>
        <a:buFont typeface="Monotype Sorts"/>
        <a:buChar char="§"/>
        <a:defRPr kumimoji="1"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bg2"/>
        </a:buClr>
        <a:buSzPct val="50000"/>
        <a:buFont typeface="Monotype Sorts"/>
        <a:buChar char="l"/>
        <a:defRPr kumimoji="1" sz="2489">
          <a:solidFill>
            <a:schemeClr val="tx1"/>
          </a:solidFill>
          <a:latin typeface="+mn-lt"/>
        </a:defRPr>
      </a:lvl2pPr>
      <a:lvl3pPr marL="1016013" indent="-203203" algn="l" rtl="0" eaLnBrk="0" fontAlgn="base" hangingPunct="0">
        <a:spcBef>
          <a:spcPct val="20000"/>
        </a:spcBef>
        <a:spcAft>
          <a:spcPct val="0"/>
        </a:spcAft>
        <a:buChar char="•"/>
        <a:defRPr kumimoji="1" sz="2133">
          <a:solidFill>
            <a:schemeClr val="tx1"/>
          </a:solidFill>
          <a:latin typeface="+mn-lt"/>
        </a:defRPr>
      </a:lvl3pPr>
      <a:lvl4pPr marL="1422418" indent="-203203" algn="l" rtl="0" eaLnBrk="0" fontAlgn="base" hangingPunct="0">
        <a:spcBef>
          <a:spcPct val="20000"/>
        </a:spcBef>
        <a:spcAft>
          <a:spcPct val="0"/>
        </a:spcAft>
        <a:buChar char="–"/>
        <a:defRPr kumimoji="1" sz="1778">
          <a:solidFill>
            <a:schemeClr val="tx1"/>
          </a:solidFill>
          <a:latin typeface="+mn-lt"/>
        </a:defRPr>
      </a:lvl4pPr>
      <a:lvl5pPr marL="1828823" indent="-203203" algn="l" rtl="0" eaLnBrk="0" fontAlgn="base" hangingPunct="0">
        <a:spcBef>
          <a:spcPct val="20000"/>
        </a:spcBef>
        <a:spcAft>
          <a:spcPct val="0"/>
        </a:spcAft>
        <a:buChar char="»"/>
        <a:defRPr kumimoji="1" sz="1778">
          <a:solidFill>
            <a:schemeClr val="tx1"/>
          </a:solidFill>
          <a:latin typeface="+mn-lt"/>
        </a:defRPr>
      </a:lvl5pPr>
      <a:lvl6pPr marL="2235228" indent="-203203" algn="l" rtl="0" eaLnBrk="0" fontAlgn="base" hangingPunct="0">
        <a:spcBef>
          <a:spcPct val="20000"/>
        </a:spcBef>
        <a:spcAft>
          <a:spcPct val="0"/>
        </a:spcAft>
        <a:buChar char="»"/>
        <a:defRPr kumimoji="1" sz="1778">
          <a:solidFill>
            <a:schemeClr val="tx1"/>
          </a:solidFill>
          <a:latin typeface="+mn-lt"/>
        </a:defRPr>
      </a:lvl6pPr>
      <a:lvl7pPr marL="2641633" indent="-203203" algn="l" rtl="0" eaLnBrk="0" fontAlgn="base" hangingPunct="0">
        <a:spcBef>
          <a:spcPct val="20000"/>
        </a:spcBef>
        <a:spcAft>
          <a:spcPct val="0"/>
        </a:spcAft>
        <a:buChar char="»"/>
        <a:defRPr kumimoji="1" sz="1778">
          <a:solidFill>
            <a:schemeClr val="tx1"/>
          </a:solidFill>
          <a:latin typeface="+mn-lt"/>
        </a:defRPr>
      </a:lvl7pPr>
      <a:lvl8pPr marL="3048038" indent="-203203" algn="l" rtl="0" eaLnBrk="0" fontAlgn="base" hangingPunct="0">
        <a:spcBef>
          <a:spcPct val="20000"/>
        </a:spcBef>
        <a:spcAft>
          <a:spcPct val="0"/>
        </a:spcAft>
        <a:buChar char="»"/>
        <a:defRPr kumimoji="1" sz="1778">
          <a:solidFill>
            <a:schemeClr val="tx1"/>
          </a:solidFill>
          <a:latin typeface="+mn-lt"/>
        </a:defRPr>
      </a:lvl8pPr>
      <a:lvl9pPr marL="3454443" indent="-203203" algn="l" rtl="0" eaLnBrk="0" fontAlgn="base" hangingPunct="0">
        <a:spcBef>
          <a:spcPct val="20000"/>
        </a:spcBef>
        <a:spcAft>
          <a:spcPct val="0"/>
        </a:spcAft>
        <a:buChar char="»"/>
        <a:defRPr kumimoji="1"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44">
                <a:solidFill>
                  <a:srgbClr val="000000"/>
                </a:solidFill>
                <a:latin typeface="Arial" charset="0"/>
                <a:cs typeface="+mn-cs"/>
              </a:defRPr>
            </a:lvl1pPr>
          </a:lstStyle>
          <a:p>
            <a:pPr>
              <a:defRPr/>
            </a:pPr>
            <a:endParaRPr lang="en-US"/>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44">
                <a:solidFill>
                  <a:srgbClr val="000000"/>
                </a:solidFill>
                <a:latin typeface="Arial" charset="0"/>
                <a:cs typeface="+mn-cs"/>
              </a:defRPr>
            </a:lvl1pPr>
          </a:lstStyle>
          <a:p>
            <a:pPr>
              <a:defRPr/>
            </a:pPr>
            <a:endParaRPr lang="en-US"/>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44" smtClean="0">
                <a:solidFill>
                  <a:srgbClr val="000000"/>
                </a:solidFill>
              </a:defRPr>
            </a:lvl1pPr>
          </a:lstStyle>
          <a:p>
            <a:pPr>
              <a:defRPr/>
            </a:pPr>
            <a:fld id="{8C6BB239-110A-4624-A44B-02C4B5B37BAF}" type="slidenum">
              <a:rPr lang="en-US" altLang="en-US"/>
              <a:pPr>
                <a:defRPr/>
              </a:pPr>
              <a:t>‹#›</a:t>
            </a:fld>
            <a:endParaRPr lang="en-US" altLang="en-US"/>
          </a:p>
        </p:txBody>
      </p:sp>
    </p:spTree>
    <p:extLst>
      <p:ext uri="{BB962C8B-B14F-4D97-AF65-F5344CB8AC3E}">
        <p14:creationId xmlns:p14="http://schemas.microsoft.com/office/powerpoint/2010/main" val="758921255"/>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24974762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10577105"/>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393554379"/>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 id="2147484339" r:id="rId13"/>
    <p:sldLayoutId id="2147484340" r:id="rId14"/>
    <p:sldLayoutId id="2147484341"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44">
                <a:latin typeface="Arial" charset="0"/>
                <a:cs typeface="+mn-cs"/>
              </a:defRPr>
            </a:lvl1pPr>
          </a:lstStyle>
          <a:p>
            <a:pPr defTabSz="812810" fontAlgn="base">
              <a:spcBef>
                <a:spcPct val="0"/>
              </a:spcBef>
              <a:spcAft>
                <a:spcPct val="0"/>
              </a:spcAft>
              <a:defRPr/>
            </a:pPr>
            <a:endParaRPr lang="en-US">
              <a:solidFill>
                <a:srgbClr val="000000"/>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44"/>
            </a:lvl1pPr>
          </a:lstStyle>
          <a:p>
            <a:pPr defTabSz="812810" fontAlgn="base">
              <a:spcBef>
                <a:spcPct val="0"/>
              </a:spcBef>
              <a:spcAft>
                <a:spcPct val="0"/>
              </a:spcAft>
            </a:pPr>
            <a:fld id="{CCF09CEA-DA64-42C0-95A5-B756DF2674AE}" type="slidenum">
              <a:rPr lang="en-US" altLang="en-US" smtClean="0">
                <a:solidFill>
                  <a:srgbClr val="000000"/>
                </a:solidFill>
                <a:cs typeface="Arial" panose="020B0604020202020204" pitchFamily="34" charset="0"/>
              </a:rPr>
              <a:pPr defTabSz="81281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80634418"/>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Lst>
  <p:txStyles>
    <p:titleStyle>
      <a:lvl1pPr algn="ctr" rtl="0" eaLnBrk="0" fontAlgn="base" hangingPunct="0">
        <a:spcBef>
          <a:spcPct val="0"/>
        </a:spcBef>
        <a:spcAft>
          <a:spcPct val="0"/>
        </a:spcAft>
        <a:defRPr sz="3911">
          <a:solidFill>
            <a:schemeClr val="tx2"/>
          </a:solidFill>
          <a:latin typeface="+mj-lt"/>
          <a:ea typeface="+mj-ea"/>
          <a:cs typeface="+mj-cs"/>
        </a:defRPr>
      </a:lvl1pPr>
      <a:lvl2pPr algn="ctr" rtl="0" eaLnBrk="0" fontAlgn="base" hangingPunct="0">
        <a:spcBef>
          <a:spcPct val="0"/>
        </a:spcBef>
        <a:spcAft>
          <a:spcPct val="0"/>
        </a:spcAft>
        <a:defRPr sz="3911">
          <a:solidFill>
            <a:schemeClr val="tx2"/>
          </a:solidFill>
          <a:latin typeface="Arial" charset="0"/>
        </a:defRPr>
      </a:lvl2pPr>
      <a:lvl3pPr algn="ctr" rtl="0" eaLnBrk="0" fontAlgn="base" hangingPunct="0">
        <a:spcBef>
          <a:spcPct val="0"/>
        </a:spcBef>
        <a:spcAft>
          <a:spcPct val="0"/>
        </a:spcAft>
        <a:defRPr sz="3911">
          <a:solidFill>
            <a:schemeClr val="tx2"/>
          </a:solidFill>
          <a:latin typeface="Arial" charset="0"/>
        </a:defRPr>
      </a:lvl3pPr>
      <a:lvl4pPr algn="ctr" rtl="0" eaLnBrk="0" fontAlgn="base" hangingPunct="0">
        <a:spcBef>
          <a:spcPct val="0"/>
        </a:spcBef>
        <a:spcAft>
          <a:spcPct val="0"/>
        </a:spcAft>
        <a:defRPr sz="3911">
          <a:solidFill>
            <a:schemeClr val="tx2"/>
          </a:solidFill>
          <a:latin typeface="Arial" charset="0"/>
        </a:defRPr>
      </a:lvl4pPr>
      <a:lvl5pPr algn="ctr" rtl="0" eaLnBrk="0" fontAlgn="base" hangingPunct="0">
        <a:spcBef>
          <a:spcPct val="0"/>
        </a:spcBef>
        <a:spcAft>
          <a:spcPct val="0"/>
        </a:spcAft>
        <a:defRPr sz="3911">
          <a:solidFill>
            <a:schemeClr val="tx2"/>
          </a:solidFill>
          <a:latin typeface="Arial" charset="0"/>
        </a:defRPr>
      </a:lvl5pPr>
      <a:lvl6pPr marL="406405" algn="ctr" rtl="0" fontAlgn="base">
        <a:spcBef>
          <a:spcPct val="0"/>
        </a:spcBef>
        <a:spcAft>
          <a:spcPct val="0"/>
        </a:spcAft>
        <a:defRPr sz="3911">
          <a:solidFill>
            <a:schemeClr val="tx2"/>
          </a:solidFill>
          <a:latin typeface="Arial" charset="0"/>
        </a:defRPr>
      </a:lvl6pPr>
      <a:lvl7pPr marL="812810" algn="ctr" rtl="0" fontAlgn="base">
        <a:spcBef>
          <a:spcPct val="0"/>
        </a:spcBef>
        <a:spcAft>
          <a:spcPct val="0"/>
        </a:spcAft>
        <a:defRPr sz="3911">
          <a:solidFill>
            <a:schemeClr val="tx2"/>
          </a:solidFill>
          <a:latin typeface="Arial" charset="0"/>
        </a:defRPr>
      </a:lvl7pPr>
      <a:lvl8pPr marL="1219215" algn="ctr" rtl="0" fontAlgn="base">
        <a:spcBef>
          <a:spcPct val="0"/>
        </a:spcBef>
        <a:spcAft>
          <a:spcPct val="0"/>
        </a:spcAft>
        <a:defRPr sz="3911">
          <a:solidFill>
            <a:schemeClr val="tx2"/>
          </a:solidFill>
          <a:latin typeface="Arial" charset="0"/>
        </a:defRPr>
      </a:lvl8pPr>
      <a:lvl9pPr marL="1625620" algn="ctr" rtl="0" fontAlgn="base">
        <a:spcBef>
          <a:spcPct val="0"/>
        </a:spcBef>
        <a:spcAft>
          <a:spcPct val="0"/>
        </a:spcAft>
        <a:defRPr sz="391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fontAlgn="base">
        <a:spcBef>
          <a:spcPct val="20000"/>
        </a:spcBef>
        <a:spcAft>
          <a:spcPct val="0"/>
        </a:spcAft>
        <a:buChar char="»"/>
        <a:defRPr sz="1778">
          <a:solidFill>
            <a:schemeClr val="tx1"/>
          </a:solidFill>
          <a:latin typeface="+mn-lt"/>
        </a:defRPr>
      </a:lvl6pPr>
      <a:lvl7pPr marL="2641633" indent="-203203" algn="l" rtl="0" fontAlgn="base">
        <a:spcBef>
          <a:spcPct val="20000"/>
        </a:spcBef>
        <a:spcAft>
          <a:spcPct val="0"/>
        </a:spcAft>
        <a:buChar char="»"/>
        <a:defRPr sz="1778">
          <a:solidFill>
            <a:schemeClr val="tx1"/>
          </a:solidFill>
          <a:latin typeface="+mn-lt"/>
        </a:defRPr>
      </a:lvl7pPr>
      <a:lvl8pPr marL="3048038" indent="-203203" algn="l" rtl="0" fontAlgn="base">
        <a:spcBef>
          <a:spcPct val="20000"/>
        </a:spcBef>
        <a:spcAft>
          <a:spcPct val="0"/>
        </a:spcAft>
        <a:buChar char="»"/>
        <a:defRPr sz="1778">
          <a:solidFill>
            <a:schemeClr val="tx1"/>
          </a:solidFill>
          <a:latin typeface="+mn-lt"/>
        </a:defRPr>
      </a:lvl8pPr>
      <a:lvl9pPr marL="3454443" indent="-203203" algn="l" rtl="0" fontAlgn="base">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4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9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9.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7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0.xml"/><Relationship Id="rId5" Type="http://schemas.openxmlformats.org/officeDocument/2006/relationships/image" Target="../media/image14.jpeg"/><Relationship Id="rId4" Type="http://schemas.openxmlformats.org/officeDocument/2006/relationships/image" Target="../media/image56.wmf"/></Relationships>
</file>

<file path=ppt/slides/_rels/slide2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28.jpeg"/><Relationship Id="rId4" Type="http://schemas.openxmlformats.org/officeDocument/2006/relationships/image" Target="../media/image63.wmf"/></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4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79.jpeg"/><Relationship Id="rId5" Type="http://schemas.openxmlformats.org/officeDocument/2006/relationships/image" Target="../media/image12.jpe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82.jpeg"/><Relationship Id="rId9"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hyperlink" Target="http://images.google.com/imgres?imgurl=http://www.carnegiemnh.org/mollusks/images/biv_mar/1a18.jpg&amp;imgrefurl=http://www.carnegiemnh.org/mollusks/classes/biv_mar1.htm&amp;h=402&amp;w=550&amp;sz=60&amp;hl=en&amp;start=4&amp;tbnid=VV_UpB2QjXoSEM:&amp;tbnh=97&amp;tbnw=133&amp;prev=/images?q=mya+arenaria&amp;svnum=10&amp;hl=en&amp;lr=&amp;sa=N" TargetMode="External"/><Relationship Id="rId13" Type="http://schemas.openxmlformats.org/officeDocument/2006/relationships/image" Target="../media/image98.jpeg"/><Relationship Id="rId3" Type="http://schemas.openxmlformats.org/officeDocument/2006/relationships/image" Target="../media/image91.png"/><Relationship Id="rId7" Type="http://schemas.openxmlformats.org/officeDocument/2006/relationships/image" Target="../media/image95.jpeg"/><Relationship Id="rId12" Type="http://schemas.openxmlformats.org/officeDocument/2006/relationships/hyperlink" Target="http://images.google.com/imgres?imgurl=http://www.conchology.be/images/Label/330000tb/335149.jpg&amp;imgrefurl=http://www.conchology.be/fr/availableshells/searchresultsgallery.php?family=CULTELLIDAE&amp;h=125&amp;w=125&amp;sz=2&amp;hl=en&amp;start=35&amp;tbnid=cmYMXzLnD09AkM:&amp;tbnh=90&amp;tbnw=90&amp;prev=/images?q=Ensis+directus&amp;start=20&amp;ndsp=20&amp;svnum=10&amp;hl=en&amp;lr=&amp;sa=N" TargetMode="External"/><Relationship Id="rId17" Type="http://schemas.openxmlformats.org/officeDocument/2006/relationships/image" Target="../media/image102.jpeg"/><Relationship Id="rId2" Type="http://schemas.openxmlformats.org/officeDocument/2006/relationships/notesSlide" Target="../notesSlides/notesSlide27.xml"/><Relationship Id="rId16"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94.jpeg"/><Relationship Id="rId11" Type="http://schemas.openxmlformats.org/officeDocument/2006/relationships/image" Target="../media/image97.jpeg"/><Relationship Id="rId5" Type="http://schemas.openxmlformats.org/officeDocument/2006/relationships/image" Target="../media/image93.jpeg"/><Relationship Id="rId15" Type="http://schemas.openxmlformats.org/officeDocument/2006/relationships/image" Target="../media/image100.jpeg"/><Relationship Id="rId10" Type="http://schemas.openxmlformats.org/officeDocument/2006/relationships/hyperlink" Target="http://images.google.com/imgres?imgurl=http://www.frdc.com.au/images/23220001.photo.jpg&amp;imgrefurl=http://www.frdc.com.au/species.php?f=219&amp;v=f&amp;h=205&amp;w=350&amp;sz=7&amp;hl=en&amp;start=45&amp;tbnid=Vk_KfceATlwW7M:&amp;tbnh=70&amp;tbnw=120&amp;prev=/images?q=mytilus+edulis&amp;start=40&amp;ndsp=20&amp;svnum=10&amp;hl=en&amp;lr=&amp;sa=N" TargetMode="External"/><Relationship Id="rId4" Type="http://schemas.openxmlformats.org/officeDocument/2006/relationships/image" Target="../media/image92.jpeg"/><Relationship Id="rId9" Type="http://schemas.openxmlformats.org/officeDocument/2006/relationships/image" Target="../media/image96.jpeg"/><Relationship Id="rId14" Type="http://schemas.openxmlformats.org/officeDocument/2006/relationships/image" Target="../media/image99.png"/></Relationships>
</file>

<file path=ppt/slides/_rels/slide4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wmf"/></Relationships>
</file>

<file path=ppt/slides/_rels/slide4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82.jpeg"/><Relationship Id="rId7"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0.xml"/><Relationship Id="rId1" Type="http://schemas.openxmlformats.org/officeDocument/2006/relationships/slideLayout" Target="../slideLayouts/slideLayout289.xml"/><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1.xml"/><Relationship Id="rId1" Type="http://schemas.openxmlformats.org/officeDocument/2006/relationships/slideLayout" Target="../slideLayouts/slideLayout276.xml"/><Relationship Id="rId5" Type="http://schemas.openxmlformats.org/officeDocument/2006/relationships/image" Target="../media/image114.png"/><Relationship Id="rId4" Type="http://schemas.openxmlformats.org/officeDocument/2006/relationships/image" Target="../media/image113.jpeg"/></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276.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62.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01.xml"/><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3.xml"/><Relationship Id="rId1" Type="http://schemas.openxmlformats.org/officeDocument/2006/relationships/slideLayout" Target="../slideLayouts/slideLayout312.xml"/><Relationship Id="rId5" Type="http://schemas.openxmlformats.org/officeDocument/2006/relationships/image" Target="../media/image121.jpeg"/><Relationship Id="rId4" Type="http://schemas.openxmlformats.org/officeDocument/2006/relationships/image" Target="../media/image120.wm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notesSlide" Target="../notesSlides/notesSlide34.xml"/><Relationship Id="rId1" Type="http://schemas.openxmlformats.org/officeDocument/2006/relationships/slideLayout" Target="../slideLayouts/slideLayout249.xml"/><Relationship Id="rId6" Type="http://schemas.openxmlformats.org/officeDocument/2006/relationships/image" Target="../media/image125.jpeg"/><Relationship Id="rId11" Type="http://schemas.openxmlformats.org/officeDocument/2006/relationships/image" Target="../media/image128.jpeg"/><Relationship Id="rId5" Type="http://schemas.openxmlformats.org/officeDocument/2006/relationships/image" Target="../media/image124.jpeg"/><Relationship Id="rId10" Type="http://schemas.openxmlformats.org/officeDocument/2006/relationships/image" Target="../media/image86.jpeg"/><Relationship Id="rId4" Type="http://schemas.openxmlformats.org/officeDocument/2006/relationships/image" Target="../media/image123.png"/><Relationship Id="rId9"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2.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65.xml"/><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37.xml"/><Relationship Id="rId1" Type="http://schemas.openxmlformats.org/officeDocument/2006/relationships/slideLayout" Target="../slideLayouts/slideLayout326.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jpeg"/><Relationship Id="rId9" Type="http://schemas.openxmlformats.org/officeDocument/2006/relationships/image" Target="../media/image137.jpeg"/></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4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28.jpeg"/></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28.jpeg"/></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notesSlide" Target="../notesSlides/notesSlide41.xml"/><Relationship Id="rId7" Type="http://schemas.openxmlformats.org/officeDocument/2006/relationships/image" Target="../media/image147.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46.jpeg"/><Relationship Id="rId5" Type="http://schemas.openxmlformats.org/officeDocument/2006/relationships/image" Target="../media/image145.jpeg"/><Relationship Id="rId10" Type="http://schemas.openxmlformats.org/officeDocument/2006/relationships/image" Target="../media/image150.png"/><Relationship Id="rId4" Type="http://schemas.openxmlformats.org/officeDocument/2006/relationships/image" Target="../media/image144.jpeg"/><Relationship Id="rId9" Type="http://schemas.openxmlformats.org/officeDocument/2006/relationships/image" Target="../media/image14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28.jpeg"/></Relationships>
</file>

<file path=ppt/slides/_rels/slide6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28.jpeg"/></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image" Target="../media/image155.jpeg"/><Relationship Id="rId5" Type="http://schemas.openxmlformats.org/officeDocument/2006/relationships/image" Target="../media/image28.jpe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28.jpeg"/></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6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28.jpeg"/></Relationships>
</file>

<file path=ppt/slides/_rels/slide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6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4.jpeg"/></Relationships>
</file>

<file path=ppt/slides/_rels/slide73.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85.png"/><Relationship Id="rId7" Type="http://schemas.openxmlformats.org/officeDocument/2006/relationships/image" Target="../media/image173.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72.jpeg"/><Relationship Id="rId5" Type="http://schemas.openxmlformats.org/officeDocument/2006/relationships/image" Target="../media/image171.jpeg"/><Relationship Id="rId10" Type="http://schemas.openxmlformats.org/officeDocument/2006/relationships/image" Target="../media/image176.jpeg"/><Relationship Id="rId4" Type="http://schemas.openxmlformats.org/officeDocument/2006/relationships/image" Target="../media/image170.jpeg"/><Relationship Id="rId9" Type="http://schemas.openxmlformats.org/officeDocument/2006/relationships/image" Target="../media/image175.jpeg"/></Relationships>
</file>

<file path=ppt/slides/_rels/slide74.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5.jpeg"/><Relationship Id="rId2" Type="http://schemas.openxmlformats.org/officeDocument/2006/relationships/image" Target="../media/image177.jpeg"/><Relationship Id="rId1" Type="http://schemas.openxmlformats.org/officeDocument/2006/relationships/slideLayout" Target="../slideLayouts/slideLayout339.xml"/><Relationship Id="rId6" Type="http://schemas.openxmlformats.org/officeDocument/2006/relationships/image" Target="../media/image14.jpeg"/><Relationship Id="rId5" Type="http://schemas.openxmlformats.org/officeDocument/2006/relationships/image" Target="../media/image180.png"/><Relationship Id="rId4" Type="http://schemas.openxmlformats.org/officeDocument/2006/relationships/image" Target="../media/image179.jpeg"/></Relationships>
</file>

<file path=ppt/slides/_rels/slide7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350.xml"/><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02.jpeg"/><Relationship Id="rId2" Type="http://schemas.openxmlformats.org/officeDocument/2006/relationships/image" Target="../media/image183.png"/><Relationship Id="rId1" Type="http://schemas.openxmlformats.org/officeDocument/2006/relationships/slideLayout" Target="../slideLayouts/slideLayout350.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2.jpeg"/><Relationship Id="rId4" Type="http://schemas.openxmlformats.org/officeDocument/2006/relationships/image" Target="../media/image189.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2.jpeg"/><Relationship Id="rId5" Type="http://schemas.openxmlformats.org/officeDocument/2006/relationships/image" Target="../media/image189.png"/><Relationship Id="rId4" Type="http://schemas.openxmlformats.org/officeDocument/2006/relationships/image" Target="../media/image190.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237.xml"/><Relationship Id="rId4" Type="http://schemas.openxmlformats.org/officeDocument/2006/relationships/image" Target="../media/image195.jpeg"/></Relationships>
</file>

<file path=ppt/slides/_rels/slide82.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jpeg"/><Relationship Id="rId7" Type="http://schemas.openxmlformats.org/officeDocument/2006/relationships/image" Target="../media/image200.jpeg"/><Relationship Id="rId12" Type="http://schemas.openxmlformats.org/officeDocument/2006/relationships/image" Target="../media/image204.jpeg"/><Relationship Id="rId2" Type="http://schemas.openxmlformats.org/officeDocument/2006/relationships/notesSlide" Target="../notesSlides/notesSlide56.xml"/><Relationship Id="rId1" Type="http://schemas.openxmlformats.org/officeDocument/2006/relationships/slideLayout" Target="../slideLayouts/slideLayout237.xml"/><Relationship Id="rId6" Type="http://schemas.openxmlformats.org/officeDocument/2006/relationships/image" Target="../media/image199.jpeg"/><Relationship Id="rId11" Type="http://schemas.openxmlformats.org/officeDocument/2006/relationships/image" Target="../media/image195.jpeg"/><Relationship Id="rId5" Type="http://schemas.openxmlformats.org/officeDocument/2006/relationships/image" Target="../media/image198.jpeg"/><Relationship Id="rId10" Type="http://schemas.openxmlformats.org/officeDocument/2006/relationships/image" Target="../media/image203.jpeg"/><Relationship Id="rId4" Type="http://schemas.openxmlformats.org/officeDocument/2006/relationships/image" Target="../media/image197.jpeg"/><Relationship Id="rId9" Type="http://schemas.openxmlformats.org/officeDocument/2006/relationships/image" Target="../media/image202.jpeg"/></Relationships>
</file>

<file path=ppt/slides/_rels/slide8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350.xml"/><Relationship Id="rId4" Type="http://schemas.openxmlformats.org/officeDocument/2006/relationships/image" Target="../media/image102.jpeg"/></Relationships>
</file>

<file path=ppt/slides/_rels/slide84.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102.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209.jpeg"/><Relationship Id="rId4" Type="http://schemas.openxmlformats.org/officeDocument/2006/relationships/image" Target="../media/image208.jpeg"/></Relationships>
</file>

<file path=ppt/slides/_rels/slide8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211.emf"/><Relationship Id="rId4" Type="http://schemas.openxmlformats.org/officeDocument/2006/relationships/image" Target="../media/image210.emf"/></Relationships>
</file>

<file path=ppt/slides/_rels/slide8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12.png"/></Relationships>
</file>

<file path=ppt/slides/_rels/slide87.xml.rels><?xml version="1.0" encoding="UTF-8" standalone="yes"?>
<Relationships xmlns="http://schemas.openxmlformats.org/package/2006/relationships"><Relationship Id="rId8" Type="http://schemas.openxmlformats.org/officeDocument/2006/relationships/image" Target="../media/image216.jpeg"/><Relationship Id="rId13" Type="http://schemas.openxmlformats.org/officeDocument/2006/relationships/image" Target="../media/image221.jpeg"/><Relationship Id="rId3" Type="http://schemas.openxmlformats.org/officeDocument/2006/relationships/image" Target="../media/image193.jpeg"/><Relationship Id="rId7" Type="http://schemas.openxmlformats.org/officeDocument/2006/relationships/image" Target="../media/image215.jpeg"/><Relationship Id="rId12" Type="http://schemas.openxmlformats.org/officeDocument/2006/relationships/image" Target="../media/image220.jpeg"/><Relationship Id="rId2" Type="http://schemas.openxmlformats.org/officeDocument/2006/relationships/notesSlide" Target="../notesSlides/notesSlide60.xml"/><Relationship Id="rId1" Type="http://schemas.openxmlformats.org/officeDocument/2006/relationships/slideLayout" Target="../slideLayouts/slideLayout340.xml"/><Relationship Id="rId6" Type="http://schemas.openxmlformats.org/officeDocument/2006/relationships/image" Target="../media/image214.jpeg"/><Relationship Id="rId11" Type="http://schemas.openxmlformats.org/officeDocument/2006/relationships/image" Target="../media/image219.jpeg"/><Relationship Id="rId5" Type="http://schemas.openxmlformats.org/officeDocument/2006/relationships/image" Target="../media/image213.jpeg"/><Relationship Id="rId15" Type="http://schemas.openxmlformats.org/officeDocument/2006/relationships/image" Target="../media/image223.jpeg"/><Relationship Id="rId10" Type="http://schemas.openxmlformats.org/officeDocument/2006/relationships/image" Target="../media/image218.jpeg"/><Relationship Id="rId4" Type="http://schemas.openxmlformats.org/officeDocument/2006/relationships/image" Target="../media/image195.jpeg"/><Relationship Id="rId9" Type="http://schemas.openxmlformats.org/officeDocument/2006/relationships/image" Target="../media/image217.jpeg"/><Relationship Id="rId14" Type="http://schemas.openxmlformats.org/officeDocument/2006/relationships/image" Target="../media/image222.jpeg"/></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25.jpeg"/><Relationship Id="rId5" Type="http://schemas.openxmlformats.org/officeDocument/2006/relationships/image" Target="../media/image224.png"/><Relationship Id="rId4" Type="http://schemas.openxmlformats.org/officeDocument/2006/relationships/image" Target="../media/image15.jpeg"/></Relationships>
</file>

<file path=ppt/slides/_rels/slide8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226.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2.xml"/><Relationship Id="rId6" Type="http://schemas.openxmlformats.org/officeDocument/2006/relationships/image" Target="../media/image15.jpeg"/><Relationship Id="rId5" Type="http://schemas.openxmlformats.org/officeDocument/2006/relationships/image" Target="../media/image23.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227.png"/></Relationships>
</file>

<file path=ppt/slides/_rels/slide9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228.jpeg"/></Relationships>
</file>

<file path=ppt/slides/_rels/slide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229.png"/></Relationships>
</file>

<file path=ppt/slides/_rels/slide93.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7.png"/><Relationship Id="rId7" Type="http://schemas.openxmlformats.org/officeDocument/2006/relationships/image" Target="../media/image231.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30.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233.jpeg"/></Relationships>
</file>

<file path=ppt/slides/_rels/slide9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63.xml"/><Relationship Id="rId1" Type="http://schemas.openxmlformats.org/officeDocument/2006/relationships/slideLayout" Target="../slideLayouts/slideLayout243.xml"/><Relationship Id="rId5" Type="http://schemas.openxmlformats.org/officeDocument/2006/relationships/image" Target="../media/image102.jpeg"/><Relationship Id="rId4" Type="http://schemas.openxmlformats.org/officeDocument/2006/relationships/image" Target="../media/image235.jpeg"/></Relationships>
</file>

<file path=ppt/slides/_rels/slide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Head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3124200"/>
          </a:xfrm>
          <a:prstGeom prst="rect">
            <a:avLst/>
          </a:prstGeom>
        </p:spPr>
      </p:pic>
      <p:sp>
        <p:nvSpPr>
          <p:cNvPr id="2" name="Title 1"/>
          <p:cNvSpPr>
            <a:spLocks noGrp="1"/>
          </p:cNvSpPr>
          <p:nvPr>
            <p:ph type="ctrTitle"/>
          </p:nvPr>
        </p:nvSpPr>
        <p:spPr>
          <a:xfrm>
            <a:off x="533400" y="3810000"/>
            <a:ext cx="8382000" cy="1981200"/>
          </a:xfrm>
        </p:spPr>
        <p:txBody>
          <a:bodyPr>
            <a:normAutofit fontScale="90000"/>
          </a:bodyPr>
          <a:lstStyle/>
          <a:p>
            <a:pPr algn="r"/>
            <a:r>
              <a:rPr lang="en-US" sz="3600" b="1" dirty="0">
                <a:solidFill>
                  <a:srgbClr val="216A95"/>
                </a:solidFill>
                <a:latin typeface="Arial" pitchFamily="34" charset="0"/>
                <a:cs typeface="Arial" pitchFamily="34" charset="0"/>
              </a:rPr>
              <a:t>Investing in Nature to Promote Cleaner Water and Healthier Communities</a:t>
            </a:r>
            <a:br>
              <a:rPr lang="en-US" sz="3600" b="1" dirty="0">
                <a:solidFill>
                  <a:srgbClr val="216A95"/>
                </a:solidFill>
                <a:latin typeface="Arial" pitchFamily="34" charset="0"/>
                <a:cs typeface="Arial" pitchFamily="34" charset="0"/>
              </a:rPr>
            </a:br>
            <a:r>
              <a:rPr lang="en-US" sz="2300" b="1" dirty="0">
                <a:solidFill>
                  <a:srgbClr val="417764"/>
                </a:solidFill>
                <a:latin typeface="Arial" pitchFamily="34" charset="0"/>
                <a:cs typeface="Arial" pitchFamily="34" charset="0"/>
              </a:rPr>
              <a:t>Danielle Kreeger</a:t>
            </a:r>
            <a:br>
              <a:rPr lang="en-US" sz="2300" b="1" dirty="0">
                <a:solidFill>
                  <a:srgbClr val="417764"/>
                </a:solidFill>
                <a:latin typeface="Arial" pitchFamily="34" charset="0"/>
                <a:cs typeface="Arial" pitchFamily="34" charset="0"/>
              </a:rPr>
            </a:br>
            <a:br>
              <a:rPr lang="en-US" sz="2300" dirty="0">
                <a:solidFill>
                  <a:srgbClr val="417764"/>
                </a:solidFill>
                <a:latin typeface="Arial" pitchFamily="34" charset="0"/>
                <a:cs typeface="Arial" pitchFamily="34" charset="0"/>
              </a:rPr>
            </a:br>
            <a:endParaRPr lang="en-US" sz="2300" dirty="0">
              <a:latin typeface="Arial" pitchFamily="34" charset="0"/>
              <a:cs typeface="Arial" pitchFamily="34" charset="0"/>
            </a:endParaRPr>
          </a:p>
        </p:txBody>
      </p:sp>
      <p:pic>
        <p:nvPicPr>
          <p:cNvPr id="8" name="Picture 7" descr="PDE_2016_MAIN LOGO_FullColor_RGB_FF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400" y="5648893"/>
            <a:ext cx="2100079" cy="741814"/>
          </a:xfrm>
          <a:prstGeom prst="rect">
            <a:avLst/>
          </a:prstGeom>
        </p:spPr>
      </p:pic>
      <p:pic>
        <p:nvPicPr>
          <p:cNvPr id="9" name="Picture 2" descr="C:\Documents and Settings\Danielle\My Documents\Photos\Career\Research Projects\DELSI - Living Shorelines\2014\DELSI Mispillion Check 10-20-14\IMAG0566.jpg">
            <a:extLst>
              <a:ext uri="{FF2B5EF4-FFF2-40B4-BE49-F238E27FC236}">
                <a16:creationId xmlns:a16="http://schemas.microsoft.com/office/drawing/2014/main" id="{8D1623E9-6060-4CC8-8895-05CDF8986C5D}"/>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79233" y="381000"/>
            <a:ext cx="5659967" cy="3200400"/>
          </a:xfrm>
          <a:prstGeom prst="rect">
            <a:avLst/>
          </a:prstGeom>
          <a:noFill/>
          <a:ln w="444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867" y="2098941"/>
            <a:ext cx="8229600" cy="4525963"/>
          </a:xfrm>
        </p:spPr>
        <p:txBody>
          <a:bodyPr>
            <a:normAutofit/>
          </a:bodyPr>
          <a:lstStyle/>
          <a:p>
            <a:r>
              <a:rPr lang="en-US" sz="2800" b="1" dirty="0">
                <a:solidFill>
                  <a:srgbClr val="417764"/>
                </a:solidFill>
                <a:latin typeface="Avenir LT Std 55 Roman" pitchFamily="34" charset="0"/>
                <a:cs typeface="Arial" pitchFamily="34" charset="0"/>
              </a:rPr>
              <a:t>Flood Protection</a:t>
            </a:r>
          </a:p>
          <a:p>
            <a:r>
              <a:rPr lang="en-US" sz="2800" b="1" dirty="0">
                <a:solidFill>
                  <a:srgbClr val="417764"/>
                </a:solidFill>
                <a:latin typeface="Avenir LT Std 55 Roman" pitchFamily="34" charset="0"/>
                <a:cs typeface="Arial" pitchFamily="34" charset="0"/>
              </a:rPr>
              <a:t>Water Quality	</a:t>
            </a:r>
          </a:p>
          <a:p>
            <a:r>
              <a:rPr lang="en-US" sz="2800" b="1" dirty="0">
                <a:solidFill>
                  <a:srgbClr val="417764"/>
                </a:solidFill>
                <a:latin typeface="Avenir LT Std 55 Roman" pitchFamily="34" charset="0"/>
                <a:cs typeface="Arial" pitchFamily="34" charset="0"/>
              </a:rPr>
              <a:t>Fish and Wildlife</a:t>
            </a:r>
          </a:p>
          <a:p>
            <a:r>
              <a:rPr lang="en-US" sz="2800" b="1" dirty="0">
                <a:solidFill>
                  <a:srgbClr val="417764"/>
                </a:solidFill>
                <a:latin typeface="Avenir LT Std 55 Roman" pitchFamily="34" charset="0"/>
                <a:cs typeface="Arial" pitchFamily="34" charset="0"/>
              </a:rPr>
              <a:t>Natural Areas</a:t>
            </a:r>
          </a:p>
          <a:p>
            <a:r>
              <a:rPr lang="en-US" sz="2800" b="1" dirty="0">
                <a:solidFill>
                  <a:srgbClr val="417764"/>
                </a:solidFill>
                <a:latin typeface="Avenir LT Std 55 Roman" pitchFamily="34" charset="0"/>
                <a:cs typeface="Arial" pitchFamily="34" charset="0"/>
              </a:rPr>
              <a:t>Carbon Capture</a:t>
            </a:r>
          </a:p>
        </p:txBody>
      </p:sp>
      <p:sp>
        <p:nvSpPr>
          <p:cNvPr id="4" name="Title 1"/>
          <p:cNvSpPr>
            <a:spLocks noGrp="1"/>
          </p:cNvSpPr>
          <p:nvPr>
            <p:ph type="title"/>
          </p:nvPr>
        </p:nvSpPr>
        <p:spPr>
          <a:xfrm>
            <a:off x="272867" y="469864"/>
            <a:ext cx="8229600" cy="1143000"/>
          </a:xfrm>
        </p:spPr>
        <p:txBody>
          <a:bodyPr>
            <a:normAutofit fontScale="90000"/>
          </a:bodyPr>
          <a:lstStyle/>
          <a:p>
            <a:pPr algn="l"/>
            <a:r>
              <a:rPr lang="en-US" b="1" dirty="0">
                <a:solidFill>
                  <a:srgbClr val="216A95"/>
                </a:solidFill>
                <a:latin typeface="Avenir LT Std 55 Roman" pitchFamily="34" charset="0"/>
                <a:cs typeface="Arial" pitchFamily="34" charset="0"/>
              </a:rPr>
              <a:t>Coastal </a:t>
            </a:r>
            <a:br>
              <a:rPr lang="en-US" b="1" dirty="0">
                <a:solidFill>
                  <a:srgbClr val="216A95"/>
                </a:solidFill>
                <a:latin typeface="Avenir LT Std 55 Roman" pitchFamily="34" charset="0"/>
                <a:cs typeface="Arial" pitchFamily="34" charset="0"/>
              </a:rPr>
            </a:br>
            <a:r>
              <a:rPr lang="en-US" b="1" dirty="0">
                <a:solidFill>
                  <a:srgbClr val="216A95"/>
                </a:solidFill>
                <a:latin typeface="Avenir LT Std 55 Roman" pitchFamily="34" charset="0"/>
                <a:cs typeface="Arial" pitchFamily="34" charset="0"/>
              </a:rPr>
              <a:t>Wetlands</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fld id="{325FF052-A754-4A75-911C-E4E5EEEC19B0}" type="slidenum">
              <a:rPr lang="en-US" b="1" smtClean="0">
                <a:solidFill>
                  <a:schemeClr val="bg1"/>
                </a:solidFill>
                <a:latin typeface="Arial" pitchFamily="34" charset="0"/>
                <a:cs typeface="Arial" pitchFamily="34" charset="0"/>
              </a:rPr>
              <a:pPr/>
              <a:t>10</a:t>
            </a:fld>
            <a:endParaRPr lang="en-US" b="1" dirty="0">
              <a:solidFill>
                <a:schemeClr val="bg1"/>
              </a:solidFill>
              <a:latin typeface="Arial" pitchFamily="34" charset="0"/>
              <a:cs typeface="Arial" pitchFamily="34" charset="0"/>
            </a:endParaRPr>
          </a:p>
        </p:txBody>
      </p:sp>
      <p:pic>
        <p:nvPicPr>
          <p:cNvPr id="13" name="Picture 3" descr="Fig_4a_DelawareBay">
            <a:extLst>
              <a:ext uri="{FF2B5EF4-FFF2-40B4-BE49-F238E27FC236}">
                <a16:creationId xmlns:a16="http://schemas.microsoft.com/office/drawing/2014/main" id="{CAFE36A1-24A6-4B4F-BC13-76973782D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9966" y="387665"/>
            <a:ext cx="4373034" cy="56656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Marsh">
            <a:extLst>
              <a:ext uri="{FF2B5EF4-FFF2-40B4-BE49-F238E27FC236}">
                <a16:creationId xmlns:a16="http://schemas.microsoft.com/office/drawing/2014/main" id="{D31E436A-6740-48D9-9D1E-3657441BDD1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87174" y="4830184"/>
            <a:ext cx="1893552" cy="140889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R1-4 FW Tidal Marsh - Intertidal Zone dk 1997">
            <a:extLst>
              <a:ext uri="{FF2B5EF4-FFF2-40B4-BE49-F238E27FC236}">
                <a16:creationId xmlns:a16="http://schemas.microsoft.com/office/drawing/2014/main" id="{CFD28707-EB79-41F7-AD6D-84204BA415D0}"/>
              </a:ext>
            </a:extLst>
          </p:cNvPr>
          <p:cNvPicPr>
            <a:picLocks noChangeAspect="1" noChangeArrowheads="1"/>
          </p:cNvPicPr>
          <p:nvPr/>
        </p:nvPicPr>
        <p:blipFill>
          <a:blip r:embed="rId6" cstate="print">
            <a:lum bright="22000" contrast="10000"/>
            <a:extLst>
              <a:ext uri="{28A0092B-C50C-407E-A947-70E740481C1C}">
                <a14:useLocalDpi xmlns:a14="http://schemas.microsoft.com/office/drawing/2010/main" val="0"/>
              </a:ext>
            </a:extLst>
          </a:blip>
          <a:srcRect/>
          <a:stretch>
            <a:fillRect/>
          </a:stretch>
        </p:blipFill>
        <p:spPr bwMode="auto">
          <a:xfrm>
            <a:off x="3987174" y="201865"/>
            <a:ext cx="2228259" cy="1816024"/>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PDE_2016_STACKED LOGO_FullColor_RGB_FFF.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62239" y="5506691"/>
            <a:ext cx="884060" cy="1352954"/>
          </a:xfrm>
          <a:prstGeom prst="rect">
            <a:avLst/>
          </a:prstGeom>
        </p:spPr>
      </p:pic>
    </p:spTree>
    <p:extLst>
      <p:ext uri="{BB962C8B-B14F-4D97-AF65-F5344CB8AC3E}">
        <p14:creationId xmlns:p14="http://schemas.microsoft.com/office/powerpoint/2010/main" val="858380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9A68F-0FB3-4B39-BA7B-BE34A0766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7">
            <a:extLst>
              <a:ext uri="{FF2B5EF4-FFF2-40B4-BE49-F238E27FC236}">
                <a16:creationId xmlns:a16="http://schemas.microsoft.com/office/drawing/2014/main" id="{25A5B6F6-9F70-446B-BDD9-11E4446E5565}"/>
              </a:ext>
            </a:extLst>
          </p:cNvPr>
          <p:cNvSpPr>
            <a:spLocks noChangeArrowheads="1"/>
          </p:cNvSpPr>
          <p:nvPr/>
        </p:nvSpPr>
        <p:spPr bwMode="auto">
          <a:xfrm>
            <a:off x="-304800" y="-16778"/>
            <a:ext cx="6781800" cy="880533"/>
          </a:xfrm>
          <a:prstGeom prst="rect">
            <a:avLst/>
          </a:prstGeom>
          <a:noFill/>
          <a:ln w="9525">
            <a:noFill/>
            <a:miter lim="800000"/>
            <a:headEnd/>
            <a:tailEnd/>
          </a:ln>
          <a:effectLst/>
        </p:spPr>
        <p:txBody>
          <a:bodyPr anchor="ctr"/>
          <a:lstStyle/>
          <a:p>
            <a:pPr algn="ctr" defTabSz="812810" fontAlgn="base">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Freshwater Tidal Marsh</a:t>
            </a:r>
          </a:p>
        </p:txBody>
      </p:sp>
    </p:spTree>
    <p:extLst>
      <p:ext uri="{BB962C8B-B14F-4D97-AF65-F5344CB8AC3E}">
        <p14:creationId xmlns:p14="http://schemas.microsoft.com/office/powerpoint/2010/main" val="456764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C0084-CA77-4D84-949E-7CBC7C848F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7">
            <a:extLst>
              <a:ext uri="{FF2B5EF4-FFF2-40B4-BE49-F238E27FC236}">
                <a16:creationId xmlns:a16="http://schemas.microsoft.com/office/drawing/2014/main" id="{07235594-E9E2-4455-BF33-2504F4C6A85A}"/>
              </a:ext>
            </a:extLst>
          </p:cNvPr>
          <p:cNvSpPr>
            <a:spLocks noChangeArrowheads="1"/>
          </p:cNvSpPr>
          <p:nvPr/>
        </p:nvSpPr>
        <p:spPr bwMode="auto">
          <a:xfrm>
            <a:off x="0" y="76200"/>
            <a:ext cx="3886200" cy="880533"/>
          </a:xfrm>
          <a:prstGeom prst="rect">
            <a:avLst/>
          </a:prstGeom>
          <a:noFill/>
          <a:ln w="9525">
            <a:noFill/>
            <a:miter lim="800000"/>
            <a:headEnd/>
            <a:tailEnd/>
          </a:ln>
          <a:effectLst/>
        </p:spPr>
        <p:txBody>
          <a:bodyPr anchor="ctr"/>
          <a:lstStyle/>
          <a:p>
            <a:pPr algn="ctr" defTabSz="812810" fontAlgn="base">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Salt Marsh</a:t>
            </a:r>
          </a:p>
        </p:txBody>
      </p:sp>
    </p:spTree>
    <p:extLst>
      <p:ext uri="{BB962C8B-B14F-4D97-AF65-F5344CB8AC3E}">
        <p14:creationId xmlns:p14="http://schemas.microsoft.com/office/powerpoint/2010/main" val="314859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3474" name="Picture 2" descr="BG1-1 Salt Marsh - Heron - Canary Creek DE Aug 1995 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 y="-6991"/>
            <a:ext cx="91411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5" name="Picture 3" descr="BG1-11 Wasp Spider - Argiope bruennichi - text - D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822" y="719667"/>
            <a:ext cx="1485900" cy="17610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3476" name="Picture 4" descr="BG3-1 Mayfly adult female - Ephemera varia - S Sage Collection Jan 1997 D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34" y="946248"/>
            <a:ext cx="2099733" cy="13998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3477" name="Picture 5" descr="M2-5 Benthos Drawing from RIEN April 1996 D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534" y="4580467"/>
            <a:ext cx="2302933" cy="1535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3478" name="Picture 6" descr="CM2-12 Salt Marsh - Mummichugs in  NJ MERP Study Sept 1996 D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580467"/>
            <a:ext cx="2438400"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5463" name="Rectangle 7"/>
          <p:cNvSpPr>
            <a:spLocks noChangeArrowheads="1"/>
          </p:cNvSpPr>
          <p:nvPr/>
        </p:nvSpPr>
        <p:spPr bwMode="auto">
          <a:xfrm>
            <a:off x="3352800" y="765626"/>
            <a:ext cx="3048000" cy="880533"/>
          </a:xfrm>
          <a:prstGeom prst="rect">
            <a:avLst/>
          </a:prstGeom>
          <a:noFill/>
          <a:ln w="9525">
            <a:noFill/>
            <a:miter lim="800000"/>
            <a:headEnd/>
            <a:tailEnd/>
          </a:ln>
          <a:effectLst/>
        </p:spPr>
        <p:txBody>
          <a:bodyPr anchor="ctr"/>
          <a:lstStyle/>
          <a:p>
            <a:pPr algn="ctr" defTabSz="812810" fontAlgn="base">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Production</a:t>
            </a:r>
          </a:p>
        </p:txBody>
      </p:sp>
    </p:spTree>
    <p:extLst>
      <p:ext uri="{BB962C8B-B14F-4D97-AF65-F5344CB8AC3E}">
        <p14:creationId xmlns:p14="http://schemas.microsoft.com/office/powerpoint/2010/main" val="161338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35522" name="Picture 2" descr="M2-5 Benthos Drawing from RIEN April 1996 D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823"/>
            <a:ext cx="9141178" cy="60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299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3714" name="Picture 2" descr="SH1-7 Shellfish History - Pacific NW from CJL Jan 1992 D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 y="877526"/>
            <a:ext cx="9141178" cy="60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a:extLst>
              <a:ext uri="{FF2B5EF4-FFF2-40B4-BE49-F238E27FC236}">
                <a16:creationId xmlns:a16="http://schemas.microsoft.com/office/drawing/2014/main" id="{3A167250-94E3-477B-BEB0-50BC66B3EC7C}"/>
              </a:ext>
            </a:extLst>
          </p:cNvPr>
          <p:cNvSpPr>
            <a:spLocks noChangeArrowheads="1"/>
          </p:cNvSpPr>
          <p:nvPr/>
        </p:nvSpPr>
        <p:spPr bwMode="auto">
          <a:xfrm>
            <a:off x="-304800" y="304800"/>
            <a:ext cx="5638800" cy="304800"/>
          </a:xfrm>
          <a:prstGeom prst="rect">
            <a:avLst/>
          </a:prstGeom>
          <a:noFill/>
          <a:ln w="9525">
            <a:noFill/>
            <a:miter lim="800000"/>
            <a:headEnd/>
            <a:tailEnd/>
          </a:ln>
          <a:effectLst/>
        </p:spPr>
        <p:txBody>
          <a:bodyPr anchor="ctr"/>
          <a:lstStyle/>
          <a:p>
            <a:pPr algn="ctr" defTabSz="812810" fontAlgn="base">
              <a:spcBef>
                <a:spcPct val="0"/>
              </a:spcBef>
              <a:spcAft>
                <a:spcPct val="0"/>
              </a:spcAft>
              <a:defRPr/>
            </a:pPr>
            <a:r>
              <a:rPr lang="en-US" sz="4000" b="1" dirty="0">
                <a:solidFill>
                  <a:srgbClr val="CC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Historic Fisheries</a:t>
            </a:r>
          </a:p>
        </p:txBody>
      </p:sp>
    </p:spTree>
    <p:extLst>
      <p:ext uri="{BB962C8B-B14F-4D97-AF65-F5344CB8AC3E}">
        <p14:creationId xmlns:p14="http://schemas.microsoft.com/office/powerpoint/2010/main" val="1953617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1666" name="Picture 2" descr="RS6-15 - Salt Marsh - Recr Fishing - Canary Cr DE Aug 1995 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4792"/>
            <a:ext cx="9141178" cy="60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3FC1F3C5-0B8B-41D4-BBE6-E09F0A247436}"/>
              </a:ext>
            </a:extLst>
          </p:cNvPr>
          <p:cNvSpPr>
            <a:spLocks noChangeArrowheads="1"/>
          </p:cNvSpPr>
          <p:nvPr/>
        </p:nvSpPr>
        <p:spPr bwMode="auto">
          <a:xfrm>
            <a:off x="-304800" y="228600"/>
            <a:ext cx="5638800" cy="304800"/>
          </a:xfrm>
          <a:prstGeom prst="rect">
            <a:avLst/>
          </a:prstGeom>
          <a:noFill/>
          <a:ln w="9525">
            <a:noFill/>
            <a:miter lim="800000"/>
            <a:headEnd/>
            <a:tailEnd/>
          </a:ln>
          <a:effectLst/>
        </p:spPr>
        <p:txBody>
          <a:bodyPr anchor="ctr"/>
          <a:lstStyle/>
          <a:p>
            <a:pPr algn="ctr" defTabSz="812810" fontAlgn="base">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Modern Fisheries</a:t>
            </a:r>
          </a:p>
        </p:txBody>
      </p:sp>
    </p:spTree>
    <p:extLst>
      <p:ext uri="{BB962C8B-B14F-4D97-AF65-F5344CB8AC3E}">
        <p14:creationId xmlns:p14="http://schemas.microsoft.com/office/powerpoint/2010/main" val="47237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a:spLocks noChangeArrowheads="1"/>
          </p:cNvSpPr>
          <p:nvPr/>
        </p:nvSpPr>
        <p:spPr bwMode="auto">
          <a:xfrm>
            <a:off x="0" y="5059958"/>
            <a:ext cx="5012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06405" indent="-406405" defTabSz="812810" eaLnBrk="1" fontAlgn="base" hangingPunct="1">
              <a:spcBef>
                <a:spcPct val="0"/>
              </a:spcBef>
              <a:spcAft>
                <a:spcPct val="0"/>
              </a:spcAft>
            </a:pPr>
            <a:endParaRPr lang="en-US" altLang="en-US" sz="1600" b="1">
              <a:solidFill>
                <a:srgbClr val="FFFFFF"/>
              </a:solidFill>
            </a:endParaRPr>
          </a:p>
          <a:p>
            <a:pPr marL="406405" indent="-406405" defTabSz="812810" eaLnBrk="1" fontAlgn="base" hangingPunct="1">
              <a:spcBef>
                <a:spcPct val="0"/>
              </a:spcBef>
              <a:spcAft>
                <a:spcPct val="0"/>
              </a:spcAft>
            </a:pPr>
            <a:endParaRPr lang="en-US" altLang="en-US" sz="1600" b="1">
              <a:solidFill>
                <a:srgbClr val="FFFFFF"/>
              </a:solidFill>
            </a:endParaRPr>
          </a:p>
        </p:txBody>
      </p:sp>
      <p:pic>
        <p:nvPicPr>
          <p:cNvPr id="24985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932" y="152400"/>
            <a:ext cx="4936067" cy="655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Rectangle 4"/>
          <p:cNvSpPr>
            <a:spLocks noChangeArrowheads="1"/>
          </p:cNvSpPr>
          <p:nvPr/>
        </p:nvSpPr>
        <p:spPr bwMode="auto">
          <a:xfrm>
            <a:off x="304800" y="719667"/>
            <a:ext cx="3522133"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fontAlgn="base">
              <a:spcBef>
                <a:spcPct val="0"/>
              </a:spcBef>
              <a:spcAft>
                <a:spcPct val="0"/>
              </a:spcAft>
            </a:pPr>
            <a:r>
              <a:rPr lang="en-US" altLang="en-US" sz="2844" b="1" dirty="0">
                <a:solidFill>
                  <a:srgbClr val="FFFF00"/>
                </a:solidFill>
                <a:latin typeface="Calibri" panose="020F0502020204030204" pitchFamily="34" charset="0"/>
              </a:rPr>
              <a:t>State of the Estuary Report 2008</a:t>
            </a:r>
          </a:p>
          <a:p>
            <a:pPr defTabSz="812810" fontAlgn="base">
              <a:spcBef>
                <a:spcPct val="0"/>
              </a:spcBef>
              <a:spcAft>
                <a:spcPct val="0"/>
              </a:spcAft>
            </a:pPr>
            <a:endParaRPr lang="en-US" altLang="en-US" sz="2844" b="1" dirty="0">
              <a:solidFill>
                <a:srgbClr val="FFFF00"/>
              </a:solidFill>
              <a:latin typeface="Calibri" panose="020F0502020204030204" pitchFamily="34" charset="0"/>
            </a:endParaRPr>
          </a:p>
          <a:p>
            <a:pPr defTabSz="812810" fontAlgn="base">
              <a:spcBef>
                <a:spcPct val="0"/>
              </a:spcBef>
              <a:spcAft>
                <a:spcPct val="0"/>
              </a:spcAft>
            </a:pPr>
            <a:r>
              <a:rPr lang="en-US" altLang="en-US" sz="2489" b="1" u="sng" dirty="0">
                <a:solidFill>
                  <a:srgbClr val="FFFFFF"/>
                </a:solidFill>
                <a:latin typeface="Calibri" panose="020F0502020204030204" pitchFamily="34" charset="0"/>
              </a:rPr>
              <a:t>Wetland Acreage</a:t>
            </a:r>
            <a:r>
              <a:rPr lang="en-US" altLang="en-US" sz="2489" b="1" dirty="0">
                <a:solidFill>
                  <a:srgbClr val="FFFFFF"/>
                </a:solidFill>
                <a:latin typeface="Calibri" panose="020F0502020204030204" pitchFamily="34" charset="0"/>
              </a:rPr>
              <a:t>?</a:t>
            </a:r>
            <a:r>
              <a:rPr lang="en-US" altLang="en-US" sz="2489" b="1" u="sng" dirty="0">
                <a:solidFill>
                  <a:srgbClr val="FFFFFF"/>
                </a:solidFill>
                <a:latin typeface="Calibri" panose="020F0502020204030204" pitchFamily="34" charset="0"/>
              </a:rPr>
              <a:t>  </a:t>
            </a:r>
          </a:p>
          <a:p>
            <a:pPr defTabSz="812810" fontAlgn="base">
              <a:spcBef>
                <a:spcPct val="0"/>
              </a:spcBef>
              <a:spcAft>
                <a:spcPct val="0"/>
              </a:spcAft>
            </a:pPr>
            <a:r>
              <a:rPr lang="en-US" altLang="en-US" sz="2489" dirty="0">
                <a:solidFill>
                  <a:srgbClr val="FFFFFF"/>
                </a:solidFill>
                <a:latin typeface="Calibri" panose="020F0502020204030204" pitchFamily="34" charset="0"/>
              </a:rPr>
              <a:t>no recent, consistent, high resolution data across the estuary</a:t>
            </a:r>
          </a:p>
          <a:p>
            <a:pPr defTabSz="812810" fontAlgn="base">
              <a:spcBef>
                <a:spcPct val="0"/>
              </a:spcBef>
              <a:spcAft>
                <a:spcPct val="0"/>
              </a:spcAft>
            </a:pPr>
            <a:endParaRPr lang="en-US" altLang="en-US" sz="2489" b="1" dirty="0">
              <a:solidFill>
                <a:srgbClr val="FFFFFF"/>
              </a:solidFill>
              <a:latin typeface="Calibri" panose="020F0502020204030204" pitchFamily="34" charset="0"/>
            </a:endParaRPr>
          </a:p>
          <a:p>
            <a:pPr defTabSz="812810" fontAlgn="base">
              <a:spcBef>
                <a:spcPct val="0"/>
              </a:spcBef>
              <a:spcAft>
                <a:spcPct val="0"/>
              </a:spcAft>
            </a:pPr>
            <a:r>
              <a:rPr lang="en-US" altLang="en-US" sz="2489" b="1" u="sng" dirty="0">
                <a:solidFill>
                  <a:srgbClr val="FFFFFF"/>
                </a:solidFill>
                <a:latin typeface="Calibri" panose="020F0502020204030204" pitchFamily="34" charset="0"/>
              </a:rPr>
              <a:t>Condition</a:t>
            </a:r>
            <a:r>
              <a:rPr lang="en-US" altLang="en-US" sz="2489" b="1" dirty="0">
                <a:solidFill>
                  <a:srgbClr val="FFFFFF"/>
                </a:solidFill>
                <a:latin typeface="Calibri" panose="020F0502020204030204" pitchFamily="34" charset="0"/>
              </a:rPr>
              <a:t>?</a:t>
            </a:r>
          </a:p>
          <a:p>
            <a:pPr defTabSz="812810" fontAlgn="base">
              <a:spcBef>
                <a:spcPct val="0"/>
              </a:spcBef>
              <a:spcAft>
                <a:spcPct val="0"/>
              </a:spcAft>
            </a:pPr>
            <a:r>
              <a:rPr lang="en-US" altLang="en-US" sz="2489" dirty="0">
                <a:solidFill>
                  <a:srgbClr val="FFFFFF"/>
                </a:solidFill>
                <a:latin typeface="Calibri" panose="020F0502020204030204" pitchFamily="34" charset="0"/>
              </a:rPr>
              <a:t>no data</a:t>
            </a:r>
          </a:p>
        </p:txBody>
      </p:sp>
    </p:spTree>
    <p:extLst>
      <p:ext uri="{BB962C8B-B14F-4D97-AF65-F5344CB8AC3E}">
        <p14:creationId xmlns:p14="http://schemas.microsoft.com/office/powerpoint/2010/main" val="16136361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3"/>
          <p:cNvSpPr>
            <a:spLocks noChangeArrowheads="1"/>
          </p:cNvSpPr>
          <p:nvPr/>
        </p:nvSpPr>
        <p:spPr bwMode="auto">
          <a:xfrm>
            <a:off x="440267" y="1261533"/>
            <a:ext cx="433493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endParaRPr lang="en-US" altLang="en-US" sz="2000" b="1" dirty="0">
              <a:solidFill>
                <a:srgbClr val="FFFFFF"/>
              </a:solidFill>
              <a:latin typeface="+mn-lt"/>
            </a:endParaRPr>
          </a:p>
          <a:p>
            <a:pPr defTabSz="812810" eaLnBrk="1" fontAlgn="base" hangingPunct="1">
              <a:spcBef>
                <a:spcPct val="0"/>
              </a:spcBef>
              <a:spcAft>
                <a:spcPct val="0"/>
              </a:spcAft>
            </a:pPr>
            <a:r>
              <a:rPr lang="en-US" altLang="en-US" sz="2000" b="1" dirty="0">
                <a:solidFill>
                  <a:srgbClr val="FFFFFF"/>
                </a:solidFill>
                <a:latin typeface="+mn-lt"/>
              </a:rPr>
              <a:t>Pre-Settlement </a:t>
            </a:r>
            <a:r>
              <a:rPr lang="en-US" altLang="en-US" sz="2000" b="1" i="1" dirty="0">
                <a:solidFill>
                  <a:srgbClr val="FFFFFF"/>
                </a:solidFill>
                <a:latin typeface="+mn-lt"/>
              </a:rPr>
              <a:t>?</a:t>
            </a:r>
          </a:p>
          <a:p>
            <a:pPr defTabSz="812810" eaLnBrk="1" fontAlgn="base" hangingPunct="1">
              <a:spcBef>
                <a:spcPct val="0"/>
              </a:spcBef>
              <a:spcAft>
                <a:spcPct val="0"/>
              </a:spcAft>
            </a:pPr>
            <a:endParaRPr lang="en-US" altLang="en-US" sz="2000" b="1" i="1" dirty="0">
              <a:solidFill>
                <a:srgbClr val="FFFFFF"/>
              </a:solidFill>
              <a:latin typeface="+mn-lt"/>
            </a:endParaRPr>
          </a:p>
          <a:p>
            <a:pPr defTabSz="812810" eaLnBrk="1" fontAlgn="base" hangingPunct="1">
              <a:spcBef>
                <a:spcPct val="0"/>
              </a:spcBef>
              <a:spcAft>
                <a:spcPct val="0"/>
              </a:spcAft>
            </a:pPr>
            <a:r>
              <a:rPr lang="en-US" altLang="en-US" sz="2000" b="1" dirty="0">
                <a:solidFill>
                  <a:srgbClr val="FFFFFF"/>
                </a:solidFill>
                <a:latin typeface="+mn-lt"/>
              </a:rPr>
              <a:t>1973 (Patrick et al.)	</a:t>
            </a:r>
            <a:r>
              <a:rPr lang="en-US" altLang="en-US" sz="2000" b="1" i="1" dirty="0">
                <a:solidFill>
                  <a:srgbClr val="FFFFFF"/>
                </a:solidFill>
                <a:latin typeface="+mn-lt"/>
              </a:rPr>
              <a:t>2310 ha</a:t>
            </a:r>
          </a:p>
          <a:p>
            <a:pPr defTabSz="812810" eaLnBrk="1" fontAlgn="base" hangingPunct="1">
              <a:spcBef>
                <a:spcPct val="0"/>
              </a:spcBef>
              <a:spcAft>
                <a:spcPct val="0"/>
              </a:spcAft>
            </a:pPr>
            <a:endParaRPr lang="en-US" altLang="en-US" sz="2000" b="1" i="1" dirty="0">
              <a:solidFill>
                <a:srgbClr val="FFFFFF"/>
              </a:solidFill>
              <a:latin typeface="+mn-lt"/>
            </a:endParaRPr>
          </a:p>
          <a:p>
            <a:pPr defTabSz="812810" eaLnBrk="1" fontAlgn="base" hangingPunct="1">
              <a:spcBef>
                <a:spcPct val="0"/>
              </a:spcBef>
              <a:spcAft>
                <a:spcPct val="0"/>
              </a:spcAft>
            </a:pPr>
            <a:r>
              <a:rPr lang="en-US" altLang="en-US" sz="2000" b="1" dirty="0">
                <a:solidFill>
                  <a:srgbClr val="FFFFFF"/>
                </a:solidFill>
                <a:latin typeface="+mn-lt"/>
              </a:rPr>
              <a:t>1981 (NWI) 	</a:t>
            </a:r>
            <a:r>
              <a:rPr lang="en-US" altLang="en-US" sz="2000" b="1" i="1" dirty="0">
                <a:solidFill>
                  <a:srgbClr val="FFFFFF"/>
                </a:solidFill>
                <a:latin typeface="+mn-lt"/>
              </a:rPr>
              <a:t>9347 ha </a:t>
            </a:r>
            <a:r>
              <a:rPr lang="en-US" altLang="en-US" sz="2000" b="1" dirty="0">
                <a:solidFill>
                  <a:srgbClr val="FFFFFF"/>
                </a:solidFill>
                <a:latin typeface="+mn-lt"/>
              </a:rPr>
              <a:t>		</a:t>
            </a:r>
            <a:endParaRPr lang="en-US" altLang="en-US" sz="2000" b="1" i="1" dirty="0">
              <a:solidFill>
                <a:srgbClr val="FFFFFF"/>
              </a:solidFill>
              <a:latin typeface="+mn-lt"/>
            </a:endParaRPr>
          </a:p>
          <a:p>
            <a:pPr defTabSz="812810" eaLnBrk="1" fontAlgn="base" hangingPunct="1">
              <a:spcBef>
                <a:spcPct val="0"/>
              </a:spcBef>
              <a:spcAft>
                <a:spcPct val="0"/>
              </a:spcAft>
            </a:pPr>
            <a:endParaRPr lang="en-US" altLang="en-US" sz="2000" b="1" dirty="0">
              <a:solidFill>
                <a:srgbClr val="FFFFFF"/>
              </a:solidFill>
              <a:latin typeface="+mn-lt"/>
            </a:endParaRPr>
          </a:p>
          <a:p>
            <a:pPr defTabSz="812810" eaLnBrk="1" fontAlgn="base" hangingPunct="1">
              <a:spcBef>
                <a:spcPct val="0"/>
              </a:spcBef>
              <a:spcAft>
                <a:spcPct val="0"/>
              </a:spcAft>
            </a:pPr>
            <a:r>
              <a:rPr lang="en-US" altLang="en-US" sz="2000" b="1" dirty="0">
                <a:solidFill>
                  <a:srgbClr val="FFFFFF"/>
                </a:solidFill>
                <a:latin typeface="+mn-lt"/>
              </a:rPr>
              <a:t>1988 (</a:t>
            </a:r>
            <a:r>
              <a:rPr lang="en-US" altLang="en-US" sz="2000" b="1" dirty="0" err="1">
                <a:solidFill>
                  <a:srgbClr val="FFFFFF"/>
                </a:solidFill>
                <a:latin typeface="+mn-lt"/>
              </a:rPr>
              <a:t>Tiner</a:t>
            </a:r>
            <a:r>
              <a:rPr lang="en-US" altLang="en-US" sz="2000" b="1" dirty="0">
                <a:solidFill>
                  <a:srgbClr val="FFFFFF"/>
                </a:solidFill>
                <a:latin typeface="+mn-lt"/>
              </a:rPr>
              <a:t> &amp; </a:t>
            </a:r>
            <a:r>
              <a:rPr lang="en-US" altLang="en-US" sz="2000" b="1" dirty="0" err="1">
                <a:solidFill>
                  <a:srgbClr val="FFFFFF"/>
                </a:solidFill>
                <a:latin typeface="+mn-lt"/>
              </a:rPr>
              <a:t>Wilen</a:t>
            </a:r>
            <a:r>
              <a:rPr lang="en-US" altLang="en-US" sz="2000" b="1" dirty="0">
                <a:solidFill>
                  <a:srgbClr val="FFFFFF"/>
                </a:solidFill>
                <a:latin typeface="+mn-lt"/>
              </a:rPr>
              <a:t>) </a:t>
            </a:r>
            <a:r>
              <a:rPr lang="en-US" altLang="en-US" sz="2000" b="1" i="1" dirty="0">
                <a:solidFill>
                  <a:srgbClr val="FFFFFF"/>
                </a:solidFill>
                <a:latin typeface="+mn-lt"/>
              </a:rPr>
              <a:t>1000 ha</a:t>
            </a:r>
          </a:p>
          <a:p>
            <a:pPr defTabSz="812810" eaLnBrk="1" fontAlgn="base" hangingPunct="1">
              <a:spcBef>
                <a:spcPct val="0"/>
              </a:spcBef>
              <a:spcAft>
                <a:spcPct val="0"/>
              </a:spcAft>
            </a:pPr>
            <a:endParaRPr lang="en-US" altLang="en-US" sz="2000" b="1" i="1" dirty="0">
              <a:solidFill>
                <a:srgbClr val="FFFFFF"/>
              </a:solidFill>
              <a:latin typeface="+mn-lt"/>
            </a:endParaRPr>
          </a:p>
          <a:p>
            <a:pPr defTabSz="812810" eaLnBrk="1" fontAlgn="base" hangingPunct="1">
              <a:spcBef>
                <a:spcPct val="0"/>
              </a:spcBef>
              <a:spcAft>
                <a:spcPct val="0"/>
              </a:spcAft>
            </a:pPr>
            <a:r>
              <a:rPr lang="en-US" altLang="en-US" sz="2000" b="1" dirty="0">
                <a:solidFill>
                  <a:srgbClr val="FFFFFF"/>
                </a:solidFill>
                <a:latin typeface="+mn-lt"/>
              </a:rPr>
              <a:t>2017 (TREB) ~802 ha </a:t>
            </a:r>
            <a:endParaRPr lang="en-US" altLang="en-US" sz="2000" b="1" i="1" dirty="0">
              <a:solidFill>
                <a:srgbClr val="FFFFFF"/>
              </a:solidFill>
              <a:latin typeface="+mn-lt"/>
            </a:endParaRPr>
          </a:p>
          <a:p>
            <a:pPr defTabSz="812810" eaLnBrk="1" fontAlgn="base" hangingPunct="1">
              <a:spcBef>
                <a:spcPct val="50000"/>
              </a:spcBef>
              <a:spcAft>
                <a:spcPct val="0"/>
              </a:spcAft>
            </a:pPr>
            <a:r>
              <a:rPr lang="en-US" altLang="en-US" sz="2000" b="1" dirty="0">
                <a:solidFill>
                  <a:srgbClr val="FFFF00"/>
                </a:solidFill>
                <a:latin typeface="+mn-lt"/>
              </a:rPr>
              <a:t>Estimated &lt; 5% remains</a:t>
            </a:r>
            <a:endParaRPr lang="en-US" altLang="en-US" sz="2000" b="1" dirty="0">
              <a:solidFill>
                <a:srgbClr val="FFFFFF"/>
              </a:solidFill>
              <a:latin typeface="+mn-lt"/>
            </a:endParaRPr>
          </a:p>
          <a:p>
            <a:pPr defTabSz="812810" eaLnBrk="1" fontAlgn="base" hangingPunct="1">
              <a:spcBef>
                <a:spcPct val="0"/>
              </a:spcBef>
              <a:spcAft>
                <a:spcPct val="0"/>
              </a:spcAft>
            </a:pPr>
            <a:endParaRPr lang="en-US" altLang="en-US" sz="2000" b="1" i="1" dirty="0">
              <a:solidFill>
                <a:srgbClr val="FFFFFF"/>
              </a:solidFill>
              <a:latin typeface="+mn-lt"/>
            </a:endParaRPr>
          </a:p>
        </p:txBody>
      </p:sp>
      <p:pic>
        <p:nvPicPr>
          <p:cNvPr id="285700" name="Picture 4" descr="philadelphia_1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569" y="1215104"/>
            <a:ext cx="4368800" cy="52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A34578FF-8242-499E-8C97-5546A297D4C3}"/>
              </a:ext>
            </a:extLst>
          </p:cNvPr>
          <p:cNvSpPr>
            <a:spLocks noChangeArrowheads="1"/>
          </p:cNvSpPr>
          <p:nvPr/>
        </p:nvSpPr>
        <p:spPr bwMode="auto">
          <a:xfrm>
            <a:off x="406400" y="391583"/>
            <a:ext cx="8737600" cy="599722"/>
          </a:xfrm>
          <a:prstGeom prst="rect">
            <a:avLst/>
          </a:prstGeom>
          <a:noFill/>
          <a:ln w="38100">
            <a:noFill/>
            <a:miter lim="800000"/>
            <a:headEnd/>
            <a:tailEnd/>
          </a:ln>
          <a:effectLst/>
        </p:spPr>
        <p:txBody>
          <a:bodyPr lIns="81275" tIns="40637" rIns="81275" bIns="40637" anchor="ctr"/>
          <a:lstStyle/>
          <a:p>
            <a:pPr defTabSz="812810" fontAlgn="base">
              <a:spcBef>
                <a:spcPct val="0"/>
              </a:spcBef>
              <a:spcAft>
                <a:spcPct val="0"/>
              </a:spcAft>
              <a:defRPr/>
            </a:pPr>
            <a:r>
              <a:rPr lang="en-US" sz="3644" b="1" dirty="0">
                <a:solidFill>
                  <a:srgbClr val="FFFF00"/>
                </a:solidFill>
                <a:effectLst>
                  <a:outerShdw blurRad="38100" dist="38100" dir="2700000" algn="tl">
                    <a:srgbClr val="000000">
                      <a:alpha val="43137"/>
                    </a:srgbClr>
                  </a:outerShdw>
                </a:effectLst>
                <a:latin typeface="Calibri" pitchFamily="34" charset="0"/>
                <a:cs typeface="Arial" panose="020B0604020202020204" pitchFamily="34" charset="0"/>
              </a:rPr>
              <a:t>Loss of Freshwater Tidal Wetlands</a:t>
            </a:r>
          </a:p>
        </p:txBody>
      </p:sp>
      <p:sp>
        <p:nvSpPr>
          <p:cNvPr id="2" name="TextBox 1">
            <a:extLst>
              <a:ext uri="{FF2B5EF4-FFF2-40B4-BE49-F238E27FC236}">
                <a16:creationId xmlns:a16="http://schemas.microsoft.com/office/drawing/2014/main" id="{3559C86E-F014-4EE9-A664-4F52A93470E9}"/>
              </a:ext>
            </a:extLst>
          </p:cNvPr>
          <p:cNvSpPr txBox="1"/>
          <p:nvPr/>
        </p:nvSpPr>
        <p:spPr>
          <a:xfrm>
            <a:off x="5675353" y="2438400"/>
            <a:ext cx="2304862" cy="369332"/>
          </a:xfrm>
          <a:prstGeom prst="rect">
            <a:avLst/>
          </a:prstGeom>
          <a:solidFill>
            <a:srgbClr val="CCFFCC">
              <a:alpha val="77255"/>
            </a:srgbClr>
          </a:solidFill>
        </p:spPr>
        <p:txBody>
          <a:bodyPr wrap="none" rtlCol="0">
            <a:spAutoFit/>
          </a:bodyPr>
          <a:lstStyle/>
          <a:p>
            <a:r>
              <a:rPr lang="en-US" b="1" dirty="0"/>
              <a:t>1840’s Philadelphia</a:t>
            </a:r>
          </a:p>
        </p:txBody>
      </p:sp>
    </p:spTree>
    <p:extLst>
      <p:ext uri="{BB962C8B-B14F-4D97-AF65-F5344CB8AC3E}">
        <p14:creationId xmlns:p14="http://schemas.microsoft.com/office/powerpoint/2010/main" val="124100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DR3-1 TFM with Industry Backdrop - dk 1997">
            <a:extLst>
              <a:ext uri="{FF2B5EF4-FFF2-40B4-BE49-F238E27FC236}">
                <a16:creationId xmlns:a16="http://schemas.microsoft.com/office/drawing/2014/main" id="{313F812C-1EAF-4173-9027-CC449D075E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55133"/>
            <a:ext cx="9144000" cy="603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5" name="Picture 3" descr="CF1-12 Superfund Site - FMC FRont Royal VA - Viscose Basin Runoff - Sept 1996 DK">
            <a:extLst>
              <a:ext uri="{FF2B5EF4-FFF2-40B4-BE49-F238E27FC236}">
                <a16:creationId xmlns:a16="http://schemas.microsoft.com/office/drawing/2014/main" id="{A0EE5EA3-E5E9-472B-90C3-5289ED14BE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4309533"/>
            <a:ext cx="2810933" cy="187395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9556" name="Picture 4" descr="Image of PCB molecular structure">
            <a:extLst>
              <a:ext uri="{FF2B5EF4-FFF2-40B4-BE49-F238E27FC236}">
                <a16:creationId xmlns:a16="http://schemas.microsoft.com/office/drawing/2014/main" id="{2F3F867C-5AB4-4BE8-A7C5-40F045B709B1}"/>
              </a:ext>
            </a:extLst>
          </p:cNvPr>
          <p:cNvPicPr>
            <a:picLocks noChangeAspect="1" noChangeArrowheads="1"/>
          </p:cNvPicPr>
          <p:nvPr/>
        </p:nvPicPr>
        <p:blipFill>
          <a:blip r:embed="rId5" cstate="print">
            <a:lum bright="-8000" contrast="4000"/>
            <a:extLst>
              <a:ext uri="{28A0092B-C50C-407E-A947-70E740481C1C}">
                <a14:useLocalDpi xmlns:a14="http://schemas.microsoft.com/office/drawing/2010/main" val="0"/>
              </a:ext>
            </a:extLst>
          </a:blip>
          <a:srcRect/>
          <a:stretch>
            <a:fillRect/>
          </a:stretch>
        </p:blipFill>
        <p:spPr bwMode="auto">
          <a:xfrm>
            <a:off x="5655733" y="4174067"/>
            <a:ext cx="812800" cy="45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7" name="Picture 5">
            <a:extLst>
              <a:ext uri="{FF2B5EF4-FFF2-40B4-BE49-F238E27FC236}">
                <a16:creationId xmlns:a16="http://schemas.microsoft.com/office/drawing/2014/main" id="{BCB5EABA-D454-40F7-A026-F9BA80617D3A}"/>
              </a:ext>
            </a:extLst>
          </p:cNvPr>
          <p:cNvPicPr>
            <a:picLocks noChangeAspect="1" noChangeArrowheads="1"/>
          </p:cNvPicPr>
          <p:nvPr/>
        </p:nvPicPr>
        <p:blipFill>
          <a:blip r:embed="rId6"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47510" y="1147233"/>
            <a:ext cx="2573867" cy="198966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0919" name="Rectangle 7">
            <a:extLst>
              <a:ext uri="{FF2B5EF4-FFF2-40B4-BE49-F238E27FC236}">
                <a16:creationId xmlns:a16="http://schemas.microsoft.com/office/drawing/2014/main" id="{BC5D0512-FDDE-444A-816A-53111A1375C2}"/>
              </a:ext>
            </a:extLst>
          </p:cNvPr>
          <p:cNvSpPr>
            <a:spLocks noChangeArrowheads="1"/>
          </p:cNvSpPr>
          <p:nvPr/>
        </p:nvSpPr>
        <p:spPr bwMode="auto">
          <a:xfrm>
            <a:off x="304800" y="188383"/>
            <a:ext cx="3581400" cy="541867"/>
          </a:xfrm>
          <a:prstGeom prst="rect">
            <a:avLst/>
          </a:prstGeom>
          <a:noFill/>
          <a:ln w="9525">
            <a:solidFill>
              <a:schemeClr val="tx1"/>
            </a:solidFill>
            <a:miter lim="800000"/>
            <a:headEnd/>
            <a:tailEnd/>
          </a:ln>
          <a:effectLst/>
        </p:spPr>
        <p:txBody>
          <a:bodyPr anchor="ctr"/>
          <a:lstStyle/>
          <a:p>
            <a:pPr>
              <a:defRPr/>
            </a:pPr>
            <a:r>
              <a:rPr lang="en-US" sz="4000" b="1" dirty="0">
                <a:solidFill>
                  <a:srgbClr val="FFFF00"/>
                </a:solidFill>
                <a:latin typeface="Lucida Sans Unicode" pitchFamily="34" charset="0"/>
                <a:cs typeface="Arial" charset="0"/>
              </a:rPr>
              <a:t>Degradation</a:t>
            </a:r>
          </a:p>
        </p:txBody>
      </p:sp>
      <p:sp>
        <p:nvSpPr>
          <p:cNvPr id="2" name="Content Placeholder 1"/>
          <p:cNvSpPr>
            <a:spLocks noGrp="1"/>
          </p:cNvSpPr>
          <p:nvPr>
            <p:ph/>
          </p:nvPr>
        </p:nvSpPr>
        <p:spPr/>
        <p:txBody>
          <a:bodyPr/>
          <a:lstStyle/>
          <a:p>
            <a:endParaRPr lang="en-US"/>
          </a:p>
        </p:txBody>
      </p:sp>
    </p:spTree>
    <p:extLst>
      <p:ext uri="{BB962C8B-B14F-4D97-AF65-F5344CB8AC3E}">
        <p14:creationId xmlns:p14="http://schemas.microsoft.com/office/powerpoint/2010/main" val="322946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88188"/>
            <a:ext cx="8229600" cy="771878"/>
          </a:xfrm>
        </p:spPr>
        <p:txBody>
          <a:bodyPr rtlCol="0">
            <a:normAutofit/>
          </a:bodyPr>
          <a:lstStyle/>
          <a:p>
            <a:pPr algn="l" eaLnBrk="1" fontAlgn="auto" hangingPunct="1">
              <a:spcAft>
                <a:spcPts val="0"/>
              </a:spcAft>
              <a:defRPr/>
            </a:pPr>
            <a:r>
              <a:rPr lang="en-US" b="1" dirty="0">
                <a:solidFill>
                  <a:srgbClr val="FFFF00"/>
                </a:solidFill>
                <a:effectLst>
                  <a:outerShdw blurRad="38100" dist="38100" dir="2700000" algn="tl">
                    <a:srgbClr val="000000">
                      <a:alpha val="43137"/>
                    </a:srgbClr>
                  </a:outerShdw>
                </a:effectLst>
              </a:rPr>
              <a:t>Overview</a:t>
            </a:r>
          </a:p>
        </p:txBody>
      </p:sp>
      <p:sp>
        <p:nvSpPr>
          <p:cNvPr id="3" name="Content Placeholder 2"/>
          <p:cNvSpPr>
            <a:spLocks noGrp="1"/>
          </p:cNvSpPr>
          <p:nvPr>
            <p:ph idx="1"/>
          </p:nvPr>
        </p:nvSpPr>
        <p:spPr>
          <a:xfrm>
            <a:off x="228600" y="1295400"/>
            <a:ext cx="8229600" cy="4944533"/>
          </a:xfrm>
        </p:spPr>
        <p:txBody>
          <a:bodyPr rtlCol="0">
            <a:normAutofit/>
          </a:bodyPr>
          <a:lstStyle/>
          <a:p>
            <a:pPr lvl="2"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solidFill>
              </a:rPr>
              <a:t>Natural Capital</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dirty="0">
                <a:solidFill>
                  <a:schemeClr val="bg1"/>
                </a:solidFill>
              </a:rPr>
              <a:t>Case </a:t>
            </a:r>
            <a:r>
              <a:rPr lang="en-US" dirty="0">
                <a:solidFill>
                  <a:schemeClr val="bg1">
                    <a:lumMod val="95000"/>
                  </a:schemeClr>
                </a:solidFill>
              </a:rPr>
              <a:t>Study: </a:t>
            </a:r>
            <a:r>
              <a:rPr lang="en-US" b="1" dirty="0">
                <a:solidFill>
                  <a:schemeClr val="bg1">
                    <a:lumMod val="95000"/>
                  </a:schemeClr>
                </a:solidFill>
                <a:effectLst>
                  <a:outerShdw blurRad="38100" dist="38100" dir="2700000" algn="tl">
                    <a:srgbClr val="000000">
                      <a:alpha val="43137"/>
                    </a:srgbClr>
                  </a:outerShdw>
                </a:effectLst>
              </a:rPr>
              <a:t>Coastal Wetlands </a:t>
            </a:r>
          </a:p>
          <a:p>
            <a:pPr eaLnBrk="1" fontAlgn="auto" hangingPunct="1">
              <a:spcAft>
                <a:spcPts val="0"/>
              </a:spcAft>
              <a:buNone/>
              <a:defRPr/>
            </a:pPr>
            <a:r>
              <a:rPr lang="en-US" b="1" dirty="0">
                <a:solidFill>
                  <a:schemeClr val="bg1">
                    <a:lumMod val="95000"/>
                  </a:schemeClr>
                </a:solidFill>
                <a:effectLst>
                  <a:outerShdw blurRad="38100" dist="38100" dir="2700000" algn="tl">
                    <a:srgbClr val="000000">
                      <a:alpha val="43137"/>
                    </a:srgbClr>
                  </a:outerShdw>
                </a:effectLst>
              </a:rPr>
              <a:t>		</a:t>
            </a:r>
            <a:r>
              <a:rPr lang="en-US" sz="2133" b="1" dirty="0">
                <a:solidFill>
                  <a:schemeClr val="bg1">
                    <a:lumMod val="95000"/>
                  </a:schemeClr>
                </a:solidFill>
              </a:rPr>
              <a:t>Types, Values, Trends</a:t>
            </a:r>
          </a:p>
          <a:p>
            <a:pPr eaLnBrk="1" fontAlgn="auto" hangingPunct="1">
              <a:spcAft>
                <a:spcPts val="0"/>
              </a:spcAft>
              <a:buNone/>
              <a:defRPr/>
            </a:pPr>
            <a:endParaRPr lang="en-US" sz="1800" b="1" dirty="0">
              <a:solidFill>
                <a:schemeClr val="bg1">
                  <a:lumMod val="95000"/>
                </a:schemeClr>
              </a:solidFill>
              <a:effectLst>
                <a:outerShdw blurRad="38100" dist="38100" dir="2700000" algn="tl">
                  <a:srgbClr val="000000">
                    <a:alpha val="43137"/>
                  </a:srgbClr>
                </a:outerShdw>
              </a:effectLst>
            </a:endParaRPr>
          </a:p>
          <a:p>
            <a:pPr eaLnBrk="1" fontAlgn="auto" hangingPunct="1">
              <a:spcAft>
                <a:spcPts val="0"/>
              </a:spcAft>
              <a:buNone/>
              <a:defRPr/>
            </a:pPr>
            <a:r>
              <a:rPr lang="en-US" dirty="0">
                <a:solidFill>
                  <a:schemeClr val="bg1">
                    <a:lumMod val="95000"/>
                  </a:schemeClr>
                </a:solidFill>
                <a:effectLst>
                  <a:outerShdw blurRad="38100" dist="38100" dir="2700000" algn="tl">
                    <a:srgbClr val="000000">
                      <a:alpha val="43137"/>
                    </a:srgbClr>
                  </a:outerShdw>
                </a:effectLst>
              </a:rPr>
              <a:t>Case Study:</a:t>
            </a:r>
            <a:r>
              <a:rPr lang="en-US" dirty="0">
                <a:solidFill>
                  <a:schemeClr val="bg1">
                    <a:lumMod val="95000"/>
                  </a:schemeClr>
                </a:solidFill>
              </a:rPr>
              <a:t> </a:t>
            </a:r>
            <a:r>
              <a:rPr lang="en-US" b="1" dirty="0">
                <a:solidFill>
                  <a:schemeClr val="bg1">
                    <a:lumMod val="95000"/>
                  </a:schemeClr>
                </a:solidFill>
              </a:rPr>
              <a:t>She</a:t>
            </a:r>
            <a:r>
              <a:rPr lang="en-US" b="1" dirty="0">
                <a:solidFill>
                  <a:schemeClr val="bg1"/>
                </a:solidFill>
              </a:rPr>
              <a:t>llfish Beds</a:t>
            </a:r>
          </a:p>
          <a:p>
            <a:pPr eaLnBrk="1" fontAlgn="auto" hangingPunct="1">
              <a:spcAft>
                <a:spcPts val="0"/>
              </a:spcAft>
              <a:buNone/>
              <a:defRPr/>
            </a:pPr>
            <a:r>
              <a:rPr lang="en-US" sz="1867" b="1" dirty="0">
                <a:solidFill>
                  <a:schemeClr val="bg1">
                    <a:lumMod val="95000"/>
                  </a:schemeClr>
                </a:solidFill>
              </a:rPr>
              <a:t>		Types, Values, Trends</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solidFill>
              </a:rPr>
              <a:t>Future Solutions</a:t>
            </a:r>
          </a:p>
          <a:p>
            <a:pPr eaLnBrk="1" fontAlgn="auto" hangingPunct="1">
              <a:spcAft>
                <a:spcPts val="0"/>
              </a:spcAft>
              <a:buNone/>
              <a:defRPr/>
            </a:pPr>
            <a:endParaRPr lang="en-US" b="1" dirty="0">
              <a:solidFill>
                <a:schemeClr val="bg1"/>
              </a:solidFill>
            </a:endParaRPr>
          </a:p>
        </p:txBody>
      </p:sp>
      <p:pic>
        <p:nvPicPr>
          <p:cNvPr id="198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5846"/>
            <a:ext cx="3231444" cy="643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089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2" descr="FP1-6 Fairmount Park PA - Burned Cars &amp; Trash in Cobbs Cr - Aug 1997 D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444" y="1066800"/>
            <a:ext cx="4769556" cy="60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3" descr="M2-8 Nutrients - Peeing Cartoon - S Sage Coll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063977"/>
            <a:ext cx="4614333" cy="60720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4171CE6C-01AF-4733-86F9-4192A1A60240}"/>
              </a:ext>
            </a:extLst>
          </p:cNvPr>
          <p:cNvSpPr>
            <a:spLocks noChangeArrowheads="1"/>
          </p:cNvSpPr>
          <p:nvPr/>
        </p:nvSpPr>
        <p:spPr bwMode="auto">
          <a:xfrm>
            <a:off x="304800" y="249765"/>
            <a:ext cx="5257800" cy="541867"/>
          </a:xfrm>
          <a:prstGeom prst="rect">
            <a:avLst/>
          </a:prstGeom>
          <a:noFill/>
          <a:ln w="9525">
            <a:solidFill>
              <a:schemeClr val="tx1"/>
            </a:solidFill>
            <a:miter lim="800000"/>
            <a:headEnd/>
            <a:tailEnd/>
          </a:ln>
          <a:effectLst/>
        </p:spPr>
        <p:txBody>
          <a:bodyPr anchor="ctr"/>
          <a:lstStyle/>
          <a:p>
            <a:pPr>
              <a:defRPr/>
            </a:pPr>
            <a:r>
              <a:rPr lang="en-US" sz="4000" b="1" dirty="0">
                <a:solidFill>
                  <a:srgbClr val="FFFF00"/>
                </a:solidFill>
                <a:latin typeface="Lucida Sans Unicode" pitchFamily="34" charset="0"/>
                <a:cs typeface="Arial" charset="0"/>
              </a:rPr>
              <a:t>Pollution, Dumping</a:t>
            </a:r>
          </a:p>
        </p:txBody>
      </p:sp>
    </p:spTree>
    <p:extLst>
      <p:ext uri="{BB962C8B-B14F-4D97-AF65-F5344CB8AC3E}">
        <p14:creationId xmlns:p14="http://schemas.microsoft.com/office/powerpoint/2010/main" val="146412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sland_DB"/>
          <p:cNvPicPr>
            <a:picLocks noChangeAspect="1" noChangeArrowheads="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88" y="914400"/>
            <a:ext cx="9144000" cy="5935888"/>
          </a:xfrm>
          <a:prstGeom prst="rect">
            <a:avLst/>
          </a:prstGeom>
          <a:noFill/>
          <a:ln w="9525">
            <a:noFill/>
            <a:miter lim="800000"/>
            <a:headEnd/>
            <a:tailEnd/>
          </a:ln>
        </p:spPr>
      </p:pic>
      <p:sp>
        <p:nvSpPr>
          <p:cNvPr id="5" name="Text Placeholder 3"/>
          <p:cNvSpPr txBox="1">
            <a:spLocks/>
          </p:cNvSpPr>
          <p:nvPr/>
        </p:nvSpPr>
        <p:spPr>
          <a:xfrm>
            <a:off x="228600" y="1346200"/>
            <a:ext cx="7696200" cy="4656667"/>
          </a:xfrm>
          <a:prstGeom prst="rect">
            <a:avLst/>
          </a:prstGeom>
        </p:spPr>
        <p:txBody>
          <a:bodyPr lIns="81275" tIns="40637" rIns="81275" bIns="40637"/>
          <a:lstStyle/>
          <a:p>
            <a:pPr marL="660366" indent="-660366" defTabSz="812810" fontAlgn="base">
              <a:spcBef>
                <a:spcPct val="20000"/>
              </a:spcBef>
              <a:spcAft>
                <a:spcPct val="0"/>
              </a:spcAft>
              <a:defRPr/>
            </a:pPr>
            <a:r>
              <a:rPr lang="en-US" sz="1778" b="1" dirty="0">
                <a:solidFill>
                  <a:prstClr val="black"/>
                </a:solidFill>
                <a:latin typeface="Calibri" pitchFamily="34" charset="0"/>
                <a:cs typeface="Arial" panose="020B0604020202020204" pitchFamily="34" charset="0"/>
              </a:rPr>
              <a:t>Integrated monitoring of tidal wetlands</a:t>
            </a:r>
            <a:endParaRPr lang="en-US" sz="2844" dirty="0">
              <a:solidFill>
                <a:prstClr val="black"/>
              </a:solidFill>
              <a:latin typeface="Calibri" pitchFamily="34" charset="0"/>
              <a:cs typeface="Arial" panose="020B0604020202020204" pitchFamily="34" charset="0"/>
            </a:endParaRPr>
          </a:p>
          <a:p>
            <a:pPr marL="304784" indent="-304784" defTabSz="812810" fontAlgn="base">
              <a:spcBef>
                <a:spcPct val="20000"/>
              </a:spcBef>
              <a:spcAft>
                <a:spcPct val="0"/>
              </a:spcAft>
              <a:buFont typeface="Arial" charset="0"/>
              <a:buChar char="•"/>
              <a:defRPr/>
            </a:pPr>
            <a:endParaRPr lang="en-US" sz="2489" b="1" dirty="0">
              <a:solidFill>
                <a:prstClr val="black"/>
              </a:solidFill>
              <a:latin typeface="Calibri" pitchFamily="34" charset="0"/>
              <a:cs typeface="Arial" panose="020B0604020202020204" pitchFamily="34" charset="0"/>
            </a:endParaRPr>
          </a:p>
          <a:p>
            <a:pPr marL="660366" lvl="1" indent="-253987" defTabSz="812810" fontAlgn="base">
              <a:spcBef>
                <a:spcPct val="20000"/>
              </a:spcBef>
              <a:spcAft>
                <a:spcPct val="0"/>
              </a:spcAft>
              <a:buFont typeface="Arial" charset="0"/>
              <a:buChar char="•"/>
              <a:defRPr/>
            </a:pPr>
            <a:endParaRPr lang="en-US" sz="2489" dirty="0">
              <a:solidFill>
                <a:prstClr val="black"/>
              </a:solidFill>
              <a:latin typeface="Arial" panose="020B0604020202020204" pitchFamily="34" charset="0"/>
              <a:cs typeface="Arial" panose="020B0604020202020204" pitchFamily="34" charset="0"/>
            </a:endParaRPr>
          </a:p>
          <a:p>
            <a:pPr marL="304784" indent="-304784" defTabSz="812810" fontAlgn="base">
              <a:spcBef>
                <a:spcPct val="20000"/>
              </a:spcBef>
              <a:spcAft>
                <a:spcPct val="0"/>
              </a:spcAft>
              <a:buFont typeface="Arial" charset="0"/>
              <a:buChar char="•"/>
              <a:defRPr/>
            </a:pPr>
            <a:endParaRPr lang="en-US" sz="2844" dirty="0">
              <a:solidFill>
                <a:prstClr val="black"/>
              </a:solidFill>
              <a:latin typeface="Arial" panose="020B0604020202020204" pitchFamily="34" charset="0"/>
              <a:cs typeface="Arial" panose="020B0604020202020204" pitchFamily="34" charset="0"/>
            </a:endParaRPr>
          </a:p>
          <a:p>
            <a:pPr marL="660366" lvl="1" indent="-253987" defTabSz="812810" fontAlgn="base">
              <a:spcBef>
                <a:spcPct val="20000"/>
              </a:spcBef>
              <a:spcAft>
                <a:spcPct val="0"/>
              </a:spcAft>
              <a:buFont typeface="Arial" pitchFamily="34" charset="0"/>
              <a:buChar char="–"/>
              <a:defRPr/>
            </a:pPr>
            <a:endParaRPr lang="en-US" sz="2489" dirty="0">
              <a:solidFill>
                <a:prstClr val="black"/>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5734" y="2209801"/>
            <a:ext cx="4131733" cy="3790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2933" name="Picture 11" descr="Cumberland2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311" y="1261534"/>
            <a:ext cx="1761067" cy="10837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29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7311" y="2480734"/>
            <a:ext cx="1761067" cy="11853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2935" name="Picture 3" descr="G:\PCER_All\Projects\1 Velinsky\603 NJ 319 Wetlands 2010\Initial Material 2010\Images\5 26 10 SET Installation\PHOTOS 1st SET BB4\_DSC000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7312" y="5054600"/>
            <a:ext cx="1752600" cy="11458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2936" name="Picture 2" descr="R:\PCER_All\Projects\1 Velinsky\562 Velinsky PDE  HQ 08\Project\Pictures\Feb 2011 0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7312" y="3835400"/>
            <a:ext cx="1752600" cy="10837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2937" name="TextBox 15"/>
          <p:cNvSpPr txBox="1">
            <a:spLocks noChangeArrowheads="1"/>
          </p:cNvSpPr>
          <p:nvPr/>
        </p:nvSpPr>
        <p:spPr bwMode="auto">
          <a:xfrm>
            <a:off x="7213600" y="1391356"/>
            <a:ext cx="1424098" cy="8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275" tIns="40637" rIns="81275" bIns="40637">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2489" b="1">
                <a:solidFill>
                  <a:srgbClr val="000000"/>
                </a:solidFill>
              </a:rPr>
              <a:t>Remote </a:t>
            </a:r>
          </a:p>
          <a:p>
            <a:pPr defTabSz="812810" eaLnBrk="1" fontAlgn="base" hangingPunct="1">
              <a:spcBef>
                <a:spcPct val="0"/>
              </a:spcBef>
              <a:spcAft>
                <a:spcPct val="0"/>
              </a:spcAft>
            </a:pPr>
            <a:r>
              <a:rPr lang="en-US" altLang="en-US" sz="2489" b="1">
                <a:solidFill>
                  <a:srgbClr val="000000"/>
                </a:solidFill>
              </a:rPr>
              <a:t>Sensing</a:t>
            </a:r>
          </a:p>
        </p:txBody>
      </p:sp>
      <p:sp>
        <p:nvSpPr>
          <p:cNvPr id="252938" name="TextBox 16"/>
          <p:cNvSpPr txBox="1">
            <a:spLocks noChangeArrowheads="1"/>
          </p:cNvSpPr>
          <p:nvPr/>
        </p:nvSpPr>
        <p:spPr bwMode="auto">
          <a:xfrm>
            <a:off x="7172678" y="2675467"/>
            <a:ext cx="1441731" cy="8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275" tIns="40637" rIns="81275" bIns="40637">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2489" b="1">
                <a:solidFill>
                  <a:srgbClr val="000000"/>
                </a:solidFill>
              </a:rPr>
              <a:t>Ground-</a:t>
            </a:r>
          </a:p>
          <a:p>
            <a:pPr defTabSz="812810" eaLnBrk="1" fontAlgn="base" hangingPunct="1">
              <a:spcBef>
                <a:spcPct val="0"/>
              </a:spcBef>
              <a:spcAft>
                <a:spcPct val="0"/>
              </a:spcAft>
            </a:pPr>
            <a:r>
              <a:rPr lang="en-US" altLang="en-US" sz="2489" b="1">
                <a:solidFill>
                  <a:srgbClr val="000000"/>
                </a:solidFill>
              </a:rPr>
              <a:t>Truthing</a:t>
            </a:r>
          </a:p>
        </p:txBody>
      </p:sp>
      <p:sp>
        <p:nvSpPr>
          <p:cNvPr id="252939" name="TextBox 17"/>
          <p:cNvSpPr txBox="1">
            <a:spLocks noChangeArrowheads="1"/>
          </p:cNvSpPr>
          <p:nvPr/>
        </p:nvSpPr>
        <p:spPr bwMode="auto">
          <a:xfrm>
            <a:off x="7213600" y="3941234"/>
            <a:ext cx="1637298" cy="8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275" tIns="40637" rIns="81275" bIns="40637">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2489" b="1">
                <a:solidFill>
                  <a:srgbClr val="000000"/>
                </a:solidFill>
              </a:rPr>
              <a:t>Intensive </a:t>
            </a:r>
          </a:p>
          <a:p>
            <a:pPr defTabSz="812810" eaLnBrk="1" fontAlgn="base" hangingPunct="1">
              <a:spcBef>
                <a:spcPct val="0"/>
              </a:spcBef>
              <a:spcAft>
                <a:spcPct val="0"/>
              </a:spcAft>
            </a:pPr>
            <a:r>
              <a:rPr lang="en-US" altLang="en-US" sz="2489" b="1">
                <a:solidFill>
                  <a:srgbClr val="000000"/>
                </a:solidFill>
              </a:rPr>
              <a:t>Studies</a:t>
            </a:r>
          </a:p>
        </p:txBody>
      </p:sp>
      <p:sp>
        <p:nvSpPr>
          <p:cNvPr id="252940" name="TextBox 18"/>
          <p:cNvSpPr txBox="1">
            <a:spLocks noChangeArrowheads="1"/>
          </p:cNvSpPr>
          <p:nvPr/>
        </p:nvSpPr>
        <p:spPr bwMode="auto">
          <a:xfrm>
            <a:off x="7213600" y="5146323"/>
            <a:ext cx="1813628" cy="8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275" tIns="40637" rIns="81275" bIns="40637">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2489" b="1">
                <a:solidFill>
                  <a:srgbClr val="000000"/>
                </a:solidFill>
              </a:rPr>
              <a:t>Station </a:t>
            </a:r>
          </a:p>
          <a:p>
            <a:pPr defTabSz="812810" eaLnBrk="1" fontAlgn="base" hangingPunct="1">
              <a:spcBef>
                <a:spcPct val="0"/>
              </a:spcBef>
              <a:spcAft>
                <a:spcPct val="0"/>
              </a:spcAft>
            </a:pPr>
            <a:r>
              <a:rPr lang="en-US" altLang="en-US" sz="2489" b="1">
                <a:solidFill>
                  <a:srgbClr val="000000"/>
                </a:solidFill>
              </a:rPr>
              <a:t>Monitoring</a:t>
            </a:r>
          </a:p>
        </p:txBody>
      </p:sp>
      <p:sp>
        <p:nvSpPr>
          <p:cNvPr id="252941" name="Right Arrow 17"/>
          <p:cNvSpPr>
            <a:spLocks noChangeArrowheads="1"/>
          </p:cNvSpPr>
          <p:nvPr/>
        </p:nvSpPr>
        <p:spPr bwMode="auto">
          <a:xfrm rot="19565484">
            <a:off x="4370212" y="1964069"/>
            <a:ext cx="1137356" cy="635396"/>
          </a:xfrm>
          <a:prstGeom prst="rightArrow">
            <a:avLst>
              <a:gd name="adj1" fmla="val 50000"/>
              <a:gd name="adj2" fmla="val 50035"/>
            </a:avLst>
          </a:prstGeom>
          <a:solidFill>
            <a:srgbClr val="FF7C80"/>
          </a:solidFill>
          <a:ln w="9525" algn="ctr">
            <a:solidFill>
              <a:schemeClr val="tx1"/>
            </a:solidFill>
            <a:round/>
            <a:headEnd/>
            <a:tailEnd/>
          </a:ln>
        </p:spPr>
        <p:txBody>
          <a:bodyPr lIns="72927" tIns="36465" rIns="72927" bIns="3646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endParaRPr lang="en-US" altLang="en-US" sz="1600">
              <a:solidFill>
                <a:srgbClr val="000000"/>
              </a:solidFill>
            </a:endParaRPr>
          </a:p>
        </p:txBody>
      </p:sp>
      <p:sp>
        <p:nvSpPr>
          <p:cNvPr id="252942" name="Right Arrow 18"/>
          <p:cNvSpPr>
            <a:spLocks noChangeArrowheads="1"/>
          </p:cNvSpPr>
          <p:nvPr/>
        </p:nvSpPr>
        <p:spPr bwMode="auto">
          <a:xfrm rot="20413380">
            <a:off x="4823178" y="2910219"/>
            <a:ext cx="730956" cy="635396"/>
          </a:xfrm>
          <a:prstGeom prst="rightArrow">
            <a:avLst>
              <a:gd name="adj1" fmla="val 50000"/>
              <a:gd name="adj2" fmla="val 49776"/>
            </a:avLst>
          </a:prstGeom>
          <a:solidFill>
            <a:srgbClr val="FFCC99"/>
          </a:solidFill>
          <a:ln w="9525" algn="ctr">
            <a:solidFill>
              <a:schemeClr val="tx1"/>
            </a:solidFill>
            <a:round/>
            <a:headEnd/>
            <a:tailEnd/>
          </a:ln>
        </p:spPr>
        <p:txBody>
          <a:bodyPr lIns="72927" tIns="36465" rIns="72927" bIns="3646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endParaRPr lang="en-US" altLang="en-US" sz="1600">
              <a:solidFill>
                <a:srgbClr val="000000"/>
              </a:solidFill>
            </a:endParaRPr>
          </a:p>
        </p:txBody>
      </p:sp>
      <p:sp>
        <p:nvSpPr>
          <p:cNvPr id="252943" name="Right Arrow 19"/>
          <p:cNvSpPr>
            <a:spLocks noChangeArrowheads="1"/>
          </p:cNvSpPr>
          <p:nvPr/>
        </p:nvSpPr>
        <p:spPr bwMode="auto">
          <a:xfrm rot="498374">
            <a:off x="4464756" y="5326747"/>
            <a:ext cx="1121834" cy="635396"/>
          </a:xfrm>
          <a:prstGeom prst="rightArrow">
            <a:avLst>
              <a:gd name="adj1" fmla="val 50000"/>
              <a:gd name="adj2" fmla="val 50088"/>
            </a:avLst>
          </a:prstGeom>
          <a:solidFill>
            <a:srgbClr val="CCFF99"/>
          </a:solidFill>
          <a:ln w="9525" algn="ctr">
            <a:solidFill>
              <a:schemeClr val="tx1"/>
            </a:solidFill>
            <a:round/>
            <a:headEnd/>
            <a:tailEnd/>
          </a:ln>
        </p:spPr>
        <p:txBody>
          <a:bodyPr lIns="72927" tIns="36465" rIns="72927" bIns="3646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endParaRPr lang="en-US" altLang="en-US" sz="1600">
              <a:solidFill>
                <a:srgbClr val="000000"/>
              </a:solidFill>
            </a:endParaRPr>
          </a:p>
        </p:txBody>
      </p:sp>
      <p:sp>
        <p:nvSpPr>
          <p:cNvPr id="252944" name="Right Arrow 21"/>
          <p:cNvSpPr>
            <a:spLocks noChangeArrowheads="1"/>
          </p:cNvSpPr>
          <p:nvPr/>
        </p:nvSpPr>
        <p:spPr bwMode="auto">
          <a:xfrm>
            <a:off x="4953000" y="4309534"/>
            <a:ext cx="657578" cy="635396"/>
          </a:xfrm>
          <a:prstGeom prst="rightArrow">
            <a:avLst>
              <a:gd name="adj1" fmla="val 50000"/>
              <a:gd name="adj2" fmla="val 50076"/>
            </a:avLst>
          </a:prstGeom>
          <a:solidFill>
            <a:srgbClr val="FFFF99"/>
          </a:solidFill>
          <a:ln w="9525" algn="ctr">
            <a:solidFill>
              <a:schemeClr val="tx1"/>
            </a:solidFill>
            <a:round/>
            <a:headEnd/>
            <a:tailEnd/>
          </a:ln>
        </p:spPr>
        <p:txBody>
          <a:bodyPr lIns="72927" tIns="36465" rIns="72927" bIns="36465">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endParaRPr lang="en-US" altLang="en-US" sz="1600">
              <a:solidFill>
                <a:srgbClr val="000000"/>
              </a:solidFill>
            </a:endParaRPr>
          </a:p>
        </p:txBody>
      </p:sp>
      <p:sp>
        <p:nvSpPr>
          <p:cNvPr id="25" name="Rectangle 24"/>
          <p:cNvSpPr/>
          <p:nvPr/>
        </p:nvSpPr>
        <p:spPr>
          <a:xfrm rot="10800000">
            <a:off x="0" y="7712"/>
            <a:ext cx="9144000" cy="905281"/>
          </a:xfrm>
          <a:prstGeom prst="rect">
            <a:avLst/>
          </a:prstGeom>
          <a:gradFill flip="none" rotWithShape="1">
            <a:gsLst>
              <a:gs pos="99000">
                <a:srgbClr val="92D050"/>
              </a:gs>
              <a:gs pos="22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2810">
              <a:defRPr/>
            </a:pPr>
            <a:endParaRPr lang="en-US" sz="4267" dirty="0">
              <a:solidFill>
                <a:schemeClr val="tx1"/>
              </a:solidFill>
              <a:effectLst>
                <a:outerShdw blurRad="38100" dist="38100" dir="2700000" algn="tl">
                  <a:srgbClr val="000000">
                    <a:alpha val="43137"/>
                  </a:srgbClr>
                </a:outerShdw>
              </a:effectLst>
              <a:latin typeface="Calibri"/>
            </a:endParaRPr>
          </a:p>
        </p:txBody>
      </p:sp>
      <p:sp>
        <p:nvSpPr>
          <p:cNvPr id="252948" name="Rectangle 10"/>
          <p:cNvSpPr>
            <a:spLocks noChangeArrowheads="1"/>
          </p:cNvSpPr>
          <p:nvPr/>
        </p:nvSpPr>
        <p:spPr bwMode="auto">
          <a:xfrm>
            <a:off x="123054" y="182739"/>
            <a:ext cx="8514644" cy="59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81275" tIns="40637" rIns="81275" bIns="40637"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3200" b="1" dirty="0">
                <a:solidFill>
                  <a:srgbClr val="FFFF00"/>
                </a:solidFill>
                <a:latin typeface="Calibri" panose="020F0502020204030204" pitchFamily="34" charset="0"/>
              </a:rPr>
              <a:t>The Mid-Atlantic Coastal Wetland Assessment</a:t>
            </a:r>
          </a:p>
        </p:txBody>
      </p:sp>
    </p:spTree>
    <p:extLst>
      <p:ext uri="{BB962C8B-B14F-4D97-AF65-F5344CB8AC3E}">
        <p14:creationId xmlns:p14="http://schemas.microsoft.com/office/powerpoint/2010/main" val="3233169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Island_DB">
            <a:extLst>
              <a:ext uri="{FF2B5EF4-FFF2-40B4-BE49-F238E27FC236}">
                <a16:creationId xmlns:a16="http://schemas.microsoft.com/office/drawing/2014/main" id="{29C82EA4-D772-4253-BD7A-E8EFB499D9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3" y="0"/>
            <a:ext cx="913342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260623" y="838200"/>
            <a:ext cx="6816577" cy="4525963"/>
          </a:xfrm>
        </p:spPr>
        <p:txBody>
          <a:bodyPr>
            <a:normAutofit/>
          </a:bodyPr>
          <a:lstStyle/>
          <a:p>
            <a:pPr marL="0" indent="0">
              <a:buNone/>
            </a:pPr>
            <a:r>
              <a:rPr lang="en-US" sz="3000" b="1" dirty="0">
                <a:solidFill>
                  <a:srgbClr val="417764"/>
                </a:solidFill>
                <a:latin typeface="Avenir LT Std 55 Roman" pitchFamily="34" charset="0"/>
                <a:cs typeface="Arial" pitchFamily="34" charset="0"/>
              </a:rPr>
              <a:t>Acre per day in Delaware Estuary</a:t>
            </a:r>
          </a:p>
        </p:txBody>
      </p:sp>
      <p:sp>
        <p:nvSpPr>
          <p:cNvPr id="4" name="Title 1"/>
          <p:cNvSpPr>
            <a:spLocks noGrp="1"/>
          </p:cNvSpPr>
          <p:nvPr>
            <p:ph type="title"/>
          </p:nvPr>
        </p:nvSpPr>
        <p:spPr>
          <a:xfrm>
            <a:off x="221958" y="-155109"/>
            <a:ext cx="8229600" cy="1143000"/>
          </a:xfrm>
        </p:spPr>
        <p:txBody>
          <a:bodyPr>
            <a:normAutofit/>
          </a:bodyPr>
          <a:lstStyle/>
          <a:p>
            <a:pPr algn="l"/>
            <a:r>
              <a:rPr lang="en-US" b="1" dirty="0">
                <a:solidFill>
                  <a:srgbClr val="216A95"/>
                </a:solidFill>
                <a:latin typeface="Avenir LT Std 55 Roman" pitchFamily="34" charset="0"/>
                <a:cs typeface="Arial" pitchFamily="34" charset="0"/>
              </a:rPr>
              <a:t>Coastal Wetland Loss</a:t>
            </a:r>
          </a:p>
        </p:txBody>
      </p:sp>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697907"/>
            <a:ext cx="838199" cy="1049539"/>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73BD2AE7-590C-464E-944F-297D5876D026}"/>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6096000" y="2129908"/>
            <a:ext cx="2568606" cy="3389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10" name="Rectangle 9"/>
          <p:cNvSpPr/>
          <p:nvPr/>
        </p:nvSpPr>
        <p:spPr>
          <a:xfrm>
            <a:off x="5943600" y="5786864"/>
            <a:ext cx="29718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00"/>
                </a:solidFill>
                <a:effectLst/>
                <a:uLnTx/>
                <a:uFillTx/>
                <a:latin typeface="Calibri"/>
                <a:ea typeface="+mn-ea"/>
                <a:cs typeface="+mn-cs"/>
              </a:rPr>
              <a:t>http://www.delawareestuary.org/data-and-reports/state-of-the-estuary-report/</a:t>
            </a:r>
          </a:p>
        </p:txBody>
      </p:sp>
    </p:spTree>
    <p:extLst>
      <p:ext uri="{BB962C8B-B14F-4D97-AF65-F5344CB8AC3E}">
        <p14:creationId xmlns:p14="http://schemas.microsoft.com/office/powerpoint/2010/main" val="108249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ppt_w</p:attrName>
                                        </p:attrNameLst>
                                      </p:cBhvr>
                                      <p:tavLst>
                                        <p:tav tm="0" fmla="#ppt_w*sin(2.5*pi*$)">
                                          <p:val>
                                            <p:fltVal val="0"/>
                                          </p:val>
                                        </p:tav>
                                        <p:tav tm="100000">
                                          <p:val>
                                            <p:fltVal val="1"/>
                                          </p:val>
                                        </p:tav>
                                      </p:tavLst>
                                    </p:anim>
                                    <p:anim calcmode="lin" valueType="num">
                                      <p:cBhvr>
                                        <p:cTn id="9" dur="500" fill="hold"/>
                                        <p:tgtEl>
                                          <p:spTgt spid="1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ppt_w</p:attrName>
                                        </p:attrNameLst>
                                      </p:cBhvr>
                                      <p:tavLst>
                                        <p:tav tm="0" fmla="#ppt_w*sin(2.5*pi*$)">
                                          <p:val>
                                            <p:fltVal val="0"/>
                                          </p:val>
                                        </p:tav>
                                        <p:tav tm="100000">
                                          <p:val>
                                            <p:fltVal val="1"/>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4934" y="176868"/>
            <a:ext cx="2137508" cy="84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Island_D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1" y="2480734"/>
            <a:ext cx="4296436" cy="3318933"/>
          </a:xfrm>
          <a:prstGeom prst="rect">
            <a:avLst/>
          </a:prstGeom>
          <a:ln>
            <a:noFill/>
          </a:ln>
          <a:effectLst>
            <a:softEdge rad="112500"/>
          </a:effectLst>
        </p:spPr>
      </p:pic>
      <p:sp>
        <p:nvSpPr>
          <p:cNvPr id="28" name="TextBox 8"/>
          <p:cNvSpPr txBox="1">
            <a:spLocks noChangeArrowheads="1"/>
          </p:cNvSpPr>
          <p:nvPr/>
        </p:nvSpPr>
        <p:spPr bwMode="auto">
          <a:xfrm>
            <a:off x="711200" y="2751667"/>
            <a:ext cx="3365024" cy="420564"/>
          </a:xfrm>
          <a:prstGeom prst="rect">
            <a:avLst/>
          </a:prstGeom>
          <a:noFill/>
          <a:ln w="9525">
            <a:noFill/>
            <a:miter lim="800000"/>
            <a:headEnd/>
            <a:tailEnd/>
          </a:ln>
        </p:spPr>
        <p:txBody>
          <a:bodyPr wrap="none">
            <a:spAutoFit/>
          </a:bodyPr>
          <a:lstStyle/>
          <a:p>
            <a:pPr defTabSz="812810" fontAlgn="base">
              <a:spcBef>
                <a:spcPct val="0"/>
              </a:spcBef>
              <a:spcAft>
                <a:spcPct val="0"/>
              </a:spcAft>
              <a:defRPr/>
            </a:pPr>
            <a:r>
              <a:rPr lang="en-US" sz="2133"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 1 m per year edge loss</a:t>
            </a:r>
          </a:p>
        </p:txBody>
      </p:sp>
      <p:cxnSp>
        <p:nvCxnSpPr>
          <p:cNvPr id="263174" name="Straight Arrow Connector 10"/>
          <p:cNvCxnSpPr>
            <a:cxnSpLocks noChangeShapeType="1"/>
          </p:cNvCxnSpPr>
          <p:nvPr/>
        </p:nvCxnSpPr>
        <p:spPr bwMode="auto">
          <a:xfrm flipH="1">
            <a:off x="1930400" y="4648200"/>
            <a:ext cx="1219200" cy="0"/>
          </a:xfrm>
          <a:prstGeom prst="straightConnector1">
            <a:avLst/>
          </a:prstGeom>
          <a:noFill/>
          <a:ln w="69850" algn="ctr">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263175" name="TextBox 29"/>
          <p:cNvSpPr txBox="1">
            <a:spLocks noChangeArrowheads="1"/>
          </p:cNvSpPr>
          <p:nvPr/>
        </p:nvSpPr>
        <p:spPr bwMode="auto">
          <a:xfrm>
            <a:off x="575733" y="1611489"/>
            <a:ext cx="8353778" cy="4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ts val="711"/>
              </a:spcAft>
            </a:pPr>
            <a:r>
              <a:rPr lang="en-US" altLang="en-US" sz="2489" b="1">
                <a:solidFill>
                  <a:srgbClr val="000000"/>
                </a:solidFill>
              </a:rPr>
              <a:t>Edge Erosion </a:t>
            </a:r>
            <a:r>
              <a:rPr lang="en-US" altLang="en-US" sz="2489">
                <a:solidFill>
                  <a:srgbClr val="000000"/>
                </a:solidFill>
              </a:rPr>
              <a:t>(Horizontal)	</a:t>
            </a:r>
            <a:r>
              <a:rPr lang="en-US" altLang="en-US" sz="2489" b="1">
                <a:solidFill>
                  <a:srgbClr val="000000"/>
                </a:solidFill>
              </a:rPr>
              <a:t> Interior Drowning </a:t>
            </a:r>
            <a:r>
              <a:rPr lang="en-US" altLang="en-US" sz="2489">
                <a:solidFill>
                  <a:srgbClr val="000000"/>
                </a:solidFill>
              </a:rPr>
              <a:t>(Vertical)</a:t>
            </a: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45312" r="21875"/>
          <a:stretch>
            <a:fillRect/>
          </a:stretch>
        </p:blipFill>
        <p:spPr bwMode="auto">
          <a:xfrm>
            <a:off x="5046134" y="2413000"/>
            <a:ext cx="3318933" cy="3307410"/>
          </a:xfrm>
          <a:prstGeom prst="rect">
            <a:avLst/>
          </a:prstGeom>
          <a:ln>
            <a:noFill/>
          </a:ln>
          <a:effectLst>
            <a:softEdge rad="112500"/>
          </a:effectLst>
        </p:spPr>
      </p:pic>
      <p:sp>
        <p:nvSpPr>
          <p:cNvPr id="20" name="TextBox 8"/>
          <p:cNvSpPr txBox="1">
            <a:spLocks noChangeArrowheads="1"/>
          </p:cNvSpPr>
          <p:nvPr/>
        </p:nvSpPr>
        <p:spPr bwMode="auto">
          <a:xfrm>
            <a:off x="5249333" y="4783667"/>
            <a:ext cx="1761067" cy="748795"/>
          </a:xfrm>
          <a:prstGeom prst="rect">
            <a:avLst/>
          </a:prstGeom>
          <a:noFill/>
          <a:ln w="9525">
            <a:noFill/>
            <a:miter lim="800000"/>
            <a:headEnd/>
            <a:tailEnd/>
          </a:ln>
        </p:spPr>
        <p:txBody>
          <a:bodyPr>
            <a:spAutoFit/>
          </a:bodyPr>
          <a:lstStyle/>
          <a:p>
            <a:pPr defTabSz="812810" fontAlgn="base">
              <a:spcBef>
                <a:spcPct val="0"/>
              </a:spcBef>
              <a:spcAft>
                <a:spcPct val="0"/>
              </a:spcAft>
              <a:defRPr/>
            </a:pPr>
            <a:r>
              <a:rPr lang="en-US" sz="2133"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White = new open water</a:t>
            </a:r>
          </a:p>
        </p:txBody>
      </p:sp>
      <p:cxnSp>
        <p:nvCxnSpPr>
          <p:cNvPr id="263178" name="Straight Arrow Connector 10"/>
          <p:cNvCxnSpPr>
            <a:cxnSpLocks noChangeShapeType="1"/>
          </p:cNvCxnSpPr>
          <p:nvPr/>
        </p:nvCxnSpPr>
        <p:spPr bwMode="auto">
          <a:xfrm flipV="1">
            <a:off x="6129867" y="3699933"/>
            <a:ext cx="745067" cy="1016000"/>
          </a:xfrm>
          <a:prstGeom prst="straightConnector1">
            <a:avLst/>
          </a:prstGeom>
          <a:noFill/>
          <a:ln w="69850" algn="ctr">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263179" name="TextBox 23"/>
          <p:cNvSpPr txBox="1">
            <a:spLocks noChangeArrowheads="1"/>
          </p:cNvSpPr>
          <p:nvPr/>
        </p:nvSpPr>
        <p:spPr bwMode="auto">
          <a:xfrm>
            <a:off x="6084711" y="5630334"/>
            <a:ext cx="2236510"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1067" b="1" i="1">
                <a:solidFill>
                  <a:srgbClr val="0000FF"/>
                </a:solidFill>
              </a:rPr>
              <a:t>Source: Riter and Kearney 2009</a:t>
            </a:r>
          </a:p>
        </p:txBody>
      </p:sp>
      <p:sp>
        <p:nvSpPr>
          <p:cNvPr id="21" name="Title 1">
            <a:extLst>
              <a:ext uri="{FF2B5EF4-FFF2-40B4-BE49-F238E27FC236}">
                <a16:creationId xmlns:a16="http://schemas.microsoft.com/office/drawing/2014/main" id="{27BF4BA8-7111-4F26-B790-9F9447C3E117}"/>
              </a:ext>
            </a:extLst>
          </p:cNvPr>
          <p:cNvSpPr txBox="1">
            <a:spLocks/>
          </p:cNvSpPr>
          <p:nvPr/>
        </p:nvSpPr>
        <p:spPr bwMode="auto">
          <a:xfrm>
            <a:off x="228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algn="l"/>
            <a:r>
              <a:rPr lang="en-US" b="1" dirty="0">
                <a:solidFill>
                  <a:srgbClr val="216A95"/>
                </a:solidFill>
                <a:latin typeface="Avenir LT Std 55 Roman" pitchFamily="34" charset="0"/>
                <a:cs typeface="Arial" pitchFamily="34" charset="0"/>
              </a:rPr>
              <a:t>Two Decline Patterns</a:t>
            </a:r>
          </a:p>
        </p:txBody>
      </p:sp>
      <p:pic>
        <p:nvPicPr>
          <p:cNvPr id="22" name="Picture 21" descr="Footer Swoosh.jpg">
            <a:extLst>
              <a:ext uri="{FF2B5EF4-FFF2-40B4-BE49-F238E27FC236}">
                <a16:creationId xmlns:a16="http://schemas.microsoft.com/office/drawing/2014/main" id="{82DA797E-6CE1-4C24-8092-B1CFD469AE1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Tree>
    <p:extLst>
      <p:ext uri="{BB962C8B-B14F-4D97-AF65-F5344CB8AC3E}">
        <p14:creationId xmlns:p14="http://schemas.microsoft.com/office/powerpoint/2010/main" val="414817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64" name="_s399365"/>
          <p:cNvSpPr>
            <a:spLocks noChangeArrowheads="1"/>
          </p:cNvSpPr>
          <p:nvPr/>
        </p:nvSpPr>
        <p:spPr bwMode="auto">
          <a:xfrm>
            <a:off x="372534" y="2345267"/>
            <a:ext cx="1896533" cy="474133"/>
          </a:xfrm>
          <a:prstGeom prst="rect">
            <a:avLst/>
          </a:prstGeom>
          <a:noFill/>
          <a:ln w="9525">
            <a:noFill/>
            <a:miter lim="800000"/>
            <a:headEnd/>
            <a:tailEnd/>
          </a:ln>
        </p:spPr>
        <p:txBody>
          <a:bodyPr wrap="none" lIns="0" tIns="0" rIns="0" bIns="0"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Arial" charset="0"/>
                <a:ea typeface="+mn-ea"/>
                <a:cs typeface="Arial" charset="0"/>
              </a:rPr>
              <a:t>Primary</a:t>
            </a:r>
          </a:p>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FF00"/>
                </a:solidFill>
                <a:effectLst>
                  <a:outerShdw blurRad="38100" dist="38100" dir="2700000" algn="tl">
                    <a:srgbClr val="000000">
                      <a:alpha val="43137"/>
                    </a:srgbClr>
                  </a:outerShdw>
                </a:effectLst>
                <a:uLnTx/>
                <a:uFillTx/>
                <a:latin typeface="Arial" charset="0"/>
                <a:ea typeface="+mn-ea"/>
                <a:cs typeface="Arial" charset="0"/>
              </a:rPr>
              <a:t>Productiv</a:t>
            </a:r>
            <a:r>
              <a:rPr kumimoji="0" lang="en-US" sz="2133" b="1" i="0" u="none" strike="noStrike" kern="1200" cap="none" spc="0" normalizeH="0" baseline="0" noProof="0" dirty="0">
                <a:ln>
                  <a:noFill/>
                </a:ln>
                <a:solidFill>
                  <a:srgbClr val="00FF00"/>
                </a:solidFill>
                <a:effectLst/>
                <a:uLnTx/>
                <a:uFillTx/>
                <a:latin typeface="Arial" charset="0"/>
                <a:ea typeface="+mn-ea"/>
                <a:cs typeface="Arial" charset="0"/>
              </a:rPr>
              <a:t>ity</a:t>
            </a:r>
          </a:p>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sz="2133" b="1" i="0" u="none" strike="noStrike" kern="1200" cap="none" spc="0" normalizeH="0" baseline="0" noProof="0" dirty="0">
              <a:ln>
                <a:noFill/>
              </a:ln>
              <a:solidFill>
                <a:srgbClr val="CDD9CD"/>
              </a:solidFill>
              <a:effectLst/>
              <a:uLnTx/>
              <a:uFillTx/>
              <a:latin typeface="Arial" charset="0"/>
              <a:ea typeface="+mn-ea"/>
              <a:cs typeface="Arial" charset="0"/>
            </a:endParaRPr>
          </a:p>
        </p:txBody>
      </p:sp>
      <p:sp>
        <p:nvSpPr>
          <p:cNvPr id="20378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44">
                <a:solidFill>
                  <a:schemeClr val="tx1"/>
                </a:solidFill>
                <a:latin typeface="Arial" panose="020B0604020202020204" pitchFamily="34" charset="0"/>
              </a:defRPr>
            </a:lvl1pPr>
            <a:lvl2pPr marL="660408" indent="-254003">
              <a:spcBef>
                <a:spcPct val="20000"/>
              </a:spcBef>
              <a:buChar char="–"/>
              <a:defRPr sz="2489">
                <a:solidFill>
                  <a:schemeClr val="tx1"/>
                </a:solidFill>
                <a:latin typeface="Arial" panose="020B0604020202020204" pitchFamily="34" charset="0"/>
              </a:defRPr>
            </a:lvl2pPr>
            <a:lvl3pPr marL="1016013" indent="-203203">
              <a:spcBef>
                <a:spcPct val="20000"/>
              </a:spcBef>
              <a:buChar char="•"/>
              <a:defRPr sz="2133">
                <a:solidFill>
                  <a:schemeClr val="tx1"/>
                </a:solidFill>
                <a:latin typeface="Arial" panose="020B0604020202020204" pitchFamily="34" charset="0"/>
              </a:defRPr>
            </a:lvl3pPr>
            <a:lvl4pPr marL="1422418" indent="-203203">
              <a:spcBef>
                <a:spcPct val="20000"/>
              </a:spcBef>
              <a:buChar char="–"/>
              <a:defRPr sz="1778">
                <a:solidFill>
                  <a:schemeClr val="tx1"/>
                </a:solidFill>
                <a:latin typeface="Arial" panose="020B0604020202020204" pitchFamily="34" charset="0"/>
              </a:defRPr>
            </a:lvl4pPr>
            <a:lvl5pPr marL="1828823" indent="-203203">
              <a:spcBef>
                <a:spcPct val="20000"/>
              </a:spcBef>
              <a:buChar char="»"/>
              <a:defRPr sz="1778">
                <a:solidFill>
                  <a:schemeClr val="tx1"/>
                </a:solidFill>
                <a:latin typeface="Arial" panose="020B0604020202020204" pitchFamily="34" charset="0"/>
              </a:defRPr>
            </a:lvl5pPr>
            <a:lvl6pPr marL="2235228" indent="-203203" eaLnBrk="0" fontAlgn="base" hangingPunct="0">
              <a:spcBef>
                <a:spcPct val="20000"/>
              </a:spcBef>
              <a:spcAft>
                <a:spcPct val="0"/>
              </a:spcAft>
              <a:buChar char="»"/>
              <a:defRPr sz="1778">
                <a:solidFill>
                  <a:schemeClr val="tx1"/>
                </a:solidFill>
                <a:latin typeface="Arial" panose="020B0604020202020204" pitchFamily="34" charset="0"/>
              </a:defRPr>
            </a:lvl6pPr>
            <a:lvl7pPr marL="2641633" indent="-203203" eaLnBrk="0" fontAlgn="base" hangingPunct="0">
              <a:spcBef>
                <a:spcPct val="20000"/>
              </a:spcBef>
              <a:spcAft>
                <a:spcPct val="0"/>
              </a:spcAft>
              <a:buChar char="»"/>
              <a:defRPr sz="1778">
                <a:solidFill>
                  <a:schemeClr val="tx1"/>
                </a:solidFill>
                <a:latin typeface="Arial" panose="020B0604020202020204" pitchFamily="34" charset="0"/>
              </a:defRPr>
            </a:lvl7pPr>
            <a:lvl8pPr marL="3048038" indent="-203203" eaLnBrk="0" fontAlgn="base" hangingPunct="0">
              <a:spcBef>
                <a:spcPct val="20000"/>
              </a:spcBef>
              <a:spcAft>
                <a:spcPct val="0"/>
              </a:spcAft>
              <a:buChar char="»"/>
              <a:defRPr sz="1778">
                <a:solidFill>
                  <a:schemeClr val="tx1"/>
                </a:solidFill>
                <a:latin typeface="Arial" panose="020B0604020202020204" pitchFamily="34" charset="0"/>
              </a:defRPr>
            </a:lvl8pPr>
            <a:lvl9pPr marL="3454443" indent="-203203" eaLnBrk="0" fontAlgn="base" hangingPunct="0">
              <a:spcBef>
                <a:spcPct val="20000"/>
              </a:spcBef>
              <a:spcAft>
                <a:spcPct val="0"/>
              </a:spcAft>
              <a:buChar char="»"/>
              <a:defRPr sz="1778">
                <a:solidFill>
                  <a:schemeClr val="tx1"/>
                </a:solidFill>
                <a:latin typeface="Arial" panose="020B0604020202020204" pitchFamily="34" charset="0"/>
              </a:defRPr>
            </a:lvl9pPr>
          </a:lstStyle>
          <a:p>
            <a:pPr marL="0" marR="0" lvl="0" indent="0" algn="r" defTabSz="812810" rtl="0" eaLnBrk="1" fontAlgn="base" latinLnBrk="0" hangingPunct="1">
              <a:lnSpc>
                <a:spcPct val="100000"/>
              </a:lnSpc>
              <a:spcBef>
                <a:spcPct val="0"/>
              </a:spcBef>
              <a:spcAft>
                <a:spcPct val="0"/>
              </a:spcAft>
              <a:buClrTx/>
              <a:buSzTx/>
              <a:buFontTx/>
              <a:buNone/>
              <a:tabLst/>
              <a:defRPr/>
            </a:pPr>
            <a:fld id="{3989C5AE-C3A0-40CE-BCD1-F9AE47696A5D}" type="slidenum">
              <a:rPr kumimoji="0" lang="en-US" altLang="en-US" sz="1244"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12810" rtl="0" eaLnBrk="1" fontAlgn="base" latinLnBrk="0" hangingPunct="1">
                <a:lnSpc>
                  <a:spcPct val="100000"/>
                </a:lnSpc>
                <a:spcBef>
                  <a:spcPct val="0"/>
                </a:spcBef>
                <a:spcAft>
                  <a:spcPct val="0"/>
                </a:spcAft>
                <a:buClrTx/>
                <a:buSzTx/>
                <a:buFontTx/>
                <a:buNone/>
                <a:tabLst/>
                <a:defRPr/>
              </a:pPr>
              <a:t>24</a:t>
            </a:fld>
            <a:endParaRPr kumimoji="0" lang="en-US" altLang="en-US" sz="1244"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03782" name="Group 19"/>
          <p:cNvGrpSpPr>
            <a:grpSpLocks/>
          </p:cNvGrpSpPr>
          <p:nvPr/>
        </p:nvGrpSpPr>
        <p:grpSpPr bwMode="auto">
          <a:xfrm>
            <a:off x="3455812" y="1667934"/>
            <a:ext cx="2263422" cy="2712156"/>
            <a:chOff x="3888318" y="1447800"/>
            <a:chExt cx="2545820" cy="3050625"/>
          </a:xfrm>
        </p:grpSpPr>
        <p:sp>
          <p:nvSpPr>
            <p:cNvPr id="203792" name="_s399364"/>
            <p:cNvSpPr>
              <a:spLocks noChangeArrowheads="1" noTextEdit="1"/>
            </p:cNvSpPr>
            <p:nvPr/>
          </p:nvSpPr>
          <p:spPr bwMode="auto">
            <a:xfrm>
              <a:off x="3888318" y="2207274"/>
              <a:ext cx="2510365" cy="2291151"/>
            </a:xfrm>
            <a:prstGeom prst="ellipse">
              <a:avLst/>
            </a:prstGeom>
            <a:solidFill>
              <a:srgbClr val="FFD869">
                <a:alpha val="69019"/>
              </a:srgbClr>
            </a:solidFill>
            <a:ln w="4670">
              <a:solidFill>
                <a:srgbClr val="CC9900"/>
              </a:solidFill>
              <a:round/>
              <a:headEnd/>
              <a:tailEnd/>
            </a:ln>
          </p:spPr>
          <p:txBody>
            <a:bodyPr wrap="none" lIns="0" tIns="0" rIns="0" bIns="0"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_s399369"/>
            <p:cNvSpPr>
              <a:spLocks noChangeArrowheads="1"/>
            </p:cNvSpPr>
            <p:nvPr/>
          </p:nvSpPr>
          <p:spPr bwMode="auto">
            <a:xfrm>
              <a:off x="3924822" y="1447800"/>
              <a:ext cx="2509316" cy="685676"/>
            </a:xfrm>
            <a:prstGeom prst="rect">
              <a:avLst/>
            </a:prstGeom>
            <a:noFill/>
            <a:ln w="9525">
              <a:noFill/>
              <a:miter lim="800000"/>
              <a:headEnd/>
              <a:tailEnd/>
            </a:ln>
          </p:spPr>
          <p:txBody>
            <a:bodyPr wrap="none" lIns="0" tIns="0" rIns="0" bIns="0"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FFD869"/>
                  </a:solidFill>
                  <a:effectLst>
                    <a:outerShdw blurRad="38100" dist="38100" dir="2700000" algn="tl">
                      <a:srgbClr val="000000">
                        <a:alpha val="43137"/>
                      </a:srgbClr>
                    </a:outerShdw>
                  </a:effectLst>
                  <a:uLnTx/>
                  <a:uFillTx/>
                  <a:latin typeface="Arial" charset="0"/>
                  <a:ea typeface="+mn-ea"/>
                  <a:cs typeface="Arial" charset="0"/>
                </a:rPr>
                <a:t>Sediment Supply</a:t>
              </a:r>
            </a:p>
          </p:txBody>
        </p:sp>
      </p:grpSp>
      <p:sp>
        <p:nvSpPr>
          <p:cNvPr id="16" name="_s399369"/>
          <p:cNvSpPr>
            <a:spLocks noChangeArrowheads="1"/>
          </p:cNvSpPr>
          <p:nvPr/>
        </p:nvSpPr>
        <p:spPr bwMode="auto">
          <a:xfrm>
            <a:off x="6400800" y="2074333"/>
            <a:ext cx="2230967" cy="609600"/>
          </a:xfrm>
          <a:prstGeom prst="rect">
            <a:avLst/>
          </a:prstGeom>
          <a:noFill/>
          <a:ln w="9525">
            <a:noFill/>
            <a:miter lim="800000"/>
            <a:headEnd/>
            <a:tailEnd/>
          </a:ln>
        </p:spPr>
        <p:txBody>
          <a:bodyPr wrap="none" lIns="0" tIns="0" rIns="0" bIns="0"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Arial" charset="0"/>
                <a:ea typeface="+mn-ea"/>
                <a:cs typeface="Arial" charset="0"/>
              </a:rPr>
              <a:t>Energy,</a:t>
            </a:r>
          </a:p>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Arial" charset="0"/>
                <a:ea typeface="+mn-ea"/>
                <a:cs typeface="Arial" charset="0"/>
              </a:rPr>
              <a:t>Erosion</a:t>
            </a:r>
          </a:p>
        </p:txBody>
      </p:sp>
      <p:grpSp>
        <p:nvGrpSpPr>
          <p:cNvPr id="203784" name="Group 21"/>
          <p:cNvGrpSpPr>
            <a:grpSpLocks/>
          </p:cNvGrpSpPr>
          <p:nvPr/>
        </p:nvGrpSpPr>
        <p:grpSpPr bwMode="auto">
          <a:xfrm>
            <a:off x="1049867" y="3502378"/>
            <a:ext cx="3901723" cy="2037644"/>
            <a:chOff x="1181100" y="3511958"/>
            <a:chExt cx="4390092" cy="2291151"/>
          </a:xfrm>
        </p:grpSpPr>
        <p:sp>
          <p:nvSpPr>
            <p:cNvPr id="203790" name="_s399368"/>
            <p:cNvSpPr>
              <a:spLocks noChangeArrowheads="1" noTextEdit="1"/>
            </p:cNvSpPr>
            <p:nvPr/>
          </p:nvSpPr>
          <p:spPr bwMode="auto">
            <a:xfrm>
              <a:off x="3060827" y="3511958"/>
              <a:ext cx="2510365" cy="2291151"/>
            </a:xfrm>
            <a:prstGeom prst="ellipse">
              <a:avLst/>
            </a:prstGeom>
            <a:solidFill>
              <a:srgbClr val="FF6161">
                <a:alpha val="63136"/>
              </a:srgbClr>
            </a:solidFill>
            <a:ln w="4670">
              <a:solidFill>
                <a:srgbClr val="FF0000"/>
              </a:solidFill>
              <a:round/>
              <a:headEnd/>
              <a:tailEnd/>
            </a:ln>
          </p:spPr>
          <p:txBody>
            <a:bodyPr wrap="none" lIns="0" tIns="0" rIns="0" bIns="0"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3791" name="_s399369"/>
            <p:cNvSpPr>
              <a:spLocks noChangeArrowheads="1"/>
            </p:cNvSpPr>
            <p:nvPr/>
          </p:nvSpPr>
          <p:spPr bwMode="auto">
            <a:xfrm>
              <a:off x="1181100" y="4267213"/>
              <a:ext cx="1981495" cy="68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altLang="en-US" sz="2133"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Nutrients</a:t>
              </a:r>
            </a:p>
          </p:txBody>
        </p:sp>
      </p:grpSp>
      <p:grpSp>
        <p:nvGrpSpPr>
          <p:cNvPr id="203785" name="Group 20"/>
          <p:cNvGrpSpPr>
            <a:grpSpLocks/>
          </p:cNvGrpSpPr>
          <p:nvPr/>
        </p:nvGrpSpPr>
        <p:grpSpPr bwMode="auto">
          <a:xfrm>
            <a:off x="4165600" y="3496734"/>
            <a:ext cx="4103511" cy="2036234"/>
            <a:chOff x="4713484" y="3514079"/>
            <a:chExt cx="4616254" cy="2291151"/>
          </a:xfrm>
        </p:grpSpPr>
        <p:sp>
          <p:nvSpPr>
            <p:cNvPr id="203788" name="_s399366"/>
            <p:cNvSpPr>
              <a:spLocks noChangeArrowheads="1" noTextEdit="1"/>
            </p:cNvSpPr>
            <p:nvPr/>
          </p:nvSpPr>
          <p:spPr bwMode="auto">
            <a:xfrm>
              <a:off x="4713484" y="3514079"/>
              <a:ext cx="2510365" cy="2291151"/>
            </a:xfrm>
            <a:prstGeom prst="ellipse">
              <a:avLst/>
            </a:prstGeom>
            <a:solidFill>
              <a:srgbClr val="66FFFF">
                <a:alpha val="70979"/>
              </a:srgbClr>
            </a:solidFill>
            <a:ln w="4670">
              <a:solidFill>
                <a:srgbClr val="00FFFF"/>
              </a:solidFill>
              <a:round/>
              <a:headEnd/>
              <a:tailEnd/>
            </a:ln>
          </p:spPr>
          <p:txBody>
            <a:bodyPr wrap="none" lIns="0" tIns="0" rIns="0" bIns="0" anchor="ctr"/>
            <a:lstStyle/>
            <a:p>
              <a:pPr marL="0" marR="0" lvl="0" indent="0" algn="l" defTabSz="81281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_s399369"/>
            <p:cNvSpPr>
              <a:spLocks noChangeArrowheads="1"/>
            </p:cNvSpPr>
            <p:nvPr/>
          </p:nvSpPr>
          <p:spPr bwMode="auto">
            <a:xfrm>
              <a:off x="6820008" y="4114256"/>
              <a:ext cx="2509730" cy="685916"/>
            </a:xfrm>
            <a:prstGeom prst="rect">
              <a:avLst/>
            </a:prstGeom>
            <a:noFill/>
            <a:ln w="9525">
              <a:noFill/>
              <a:miter lim="800000"/>
              <a:headEnd/>
              <a:tailEnd/>
            </a:ln>
          </p:spPr>
          <p:txBody>
            <a:bodyPr wrap="none" lIns="0" tIns="0" rIns="0" bIns="0"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Arial" charset="0"/>
                  <a:ea typeface="+mn-ea"/>
                  <a:cs typeface="Arial" charset="0"/>
                </a:rPr>
                <a:t>Sea Level</a:t>
              </a:r>
            </a:p>
          </p:txBody>
        </p:sp>
      </p:grpSp>
      <p:sp>
        <p:nvSpPr>
          <p:cNvPr id="729112" name="Text Box 24"/>
          <p:cNvSpPr txBox="1">
            <a:spLocks noChangeArrowheads="1"/>
          </p:cNvSpPr>
          <p:nvPr/>
        </p:nvSpPr>
        <p:spPr bwMode="auto">
          <a:xfrm>
            <a:off x="3884734" y="3699933"/>
            <a:ext cx="1409810" cy="858440"/>
          </a:xfrm>
          <a:prstGeom prst="rect">
            <a:avLst/>
          </a:prstGeom>
          <a:noFill/>
          <a:ln w="9525">
            <a:noFill/>
            <a:miter lim="800000"/>
            <a:headEnd/>
            <a:tailEnd/>
          </a:ln>
          <a:effectLst/>
        </p:spPr>
        <p:txBody>
          <a:bodyPr wrap="none">
            <a:spAutoFit/>
          </a:body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48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Arial" charset="0"/>
              </a:rPr>
              <a:t>Elevation</a:t>
            </a:r>
          </a:p>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248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Arial" charset="0"/>
              </a:rPr>
              <a:t>Capitol</a:t>
            </a:r>
          </a:p>
        </p:txBody>
      </p:sp>
      <p:sp>
        <p:nvSpPr>
          <p:cNvPr id="74754" name="Rectangle 3"/>
          <p:cNvSpPr>
            <a:spLocks noChangeArrowheads="1"/>
          </p:cNvSpPr>
          <p:nvPr/>
        </p:nvSpPr>
        <p:spPr bwMode="auto">
          <a:xfrm>
            <a:off x="167216" y="328761"/>
            <a:ext cx="8873067" cy="646331"/>
          </a:xfrm>
          <a:prstGeom prst="rect">
            <a:avLst/>
          </a:prstGeom>
          <a:noFill/>
          <a:ln w="9525">
            <a:noFill/>
            <a:miter lim="800000"/>
            <a:headEnd/>
            <a:tailEnd/>
          </a:ln>
        </p:spPr>
        <p:txBody>
          <a:bodyPr>
            <a:spAutoFit/>
          </a:body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charset="0"/>
              </a:rPr>
              <a:t>Sea Level Rise and Ecological Interactions</a:t>
            </a:r>
          </a:p>
        </p:txBody>
      </p:sp>
      <p:sp>
        <p:nvSpPr>
          <p:cNvPr id="2" name="TextBox 1"/>
          <p:cNvSpPr txBox="1"/>
          <p:nvPr/>
        </p:nvSpPr>
        <p:spPr>
          <a:xfrm>
            <a:off x="5390280" y="6066368"/>
            <a:ext cx="33650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Slide from Don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Cahoon</a:t>
            </a:r>
            <a:r>
              <a:rPr kumimoji="0" lang="en-US" sz="1800" b="0" i="0" u="none" strike="noStrike" kern="1200" cap="none" spc="0" normalizeH="0" baseline="0" noProof="0" dirty="0">
                <a:ln>
                  <a:noFill/>
                </a:ln>
                <a:solidFill>
                  <a:srgbClr val="000000"/>
                </a:solidFill>
                <a:effectLst/>
                <a:uLnTx/>
                <a:uFillTx/>
                <a:latin typeface="Arial"/>
                <a:ea typeface="+mn-ea"/>
                <a:cs typeface="+mn-cs"/>
              </a:rPr>
              <a:t>, USGS</a:t>
            </a:r>
          </a:p>
        </p:txBody>
      </p:sp>
      <p:pic>
        <p:nvPicPr>
          <p:cNvPr id="1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 t="118"/>
          <a:stretch/>
        </p:blipFill>
        <p:spPr bwMode="auto">
          <a:xfrm>
            <a:off x="388696" y="1153949"/>
            <a:ext cx="8382772" cy="533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49403" y="6448651"/>
            <a:ext cx="3137397" cy="338554"/>
          </a:xfrm>
          <a:prstGeom prst="rect">
            <a:avLst/>
          </a:prstGeom>
          <a:noFill/>
        </p:spPr>
        <p:txBody>
          <a:bodyPr wrap="none" rtlCol="0">
            <a:spAutoFit/>
          </a:bodyPr>
          <a:lstStyle/>
          <a:p>
            <a:r>
              <a:rPr lang="en-US" sz="1600" i="1" dirty="0">
                <a:solidFill>
                  <a:schemeClr val="bg1"/>
                </a:solidFill>
              </a:rPr>
              <a:t>Courtesy of Don </a:t>
            </a:r>
            <a:r>
              <a:rPr lang="en-US" sz="1600" i="1" dirty="0" err="1">
                <a:solidFill>
                  <a:schemeClr val="bg1"/>
                </a:solidFill>
              </a:rPr>
              <a:t>Cahoon</a:t>
            </a:r>
            <a:r>
              <a:rPr lang="en-US" sz="1600" i="1" dirty="0">
                <a:solidFill>
                  <a:schemeClr val="bg1"/>
                </a:solidFill>
              </a:rPr>
              <a:t>, USGS</a:t>
            </a:r>
          </a:p>
        </p:txBody>
      </p:sp>
      <p:sp>
        <p:nvSpPr>
          <p:cNvPr id="6" name="Rectangle: Rounded Corners 5">
            <a:extLst>
              <a:ext uri="{FF2B5EF4-FFF2-40B4-BE49-F238E27FC236}">
                <a16:creationId xmlns:a16="http://schemas.microsoft.com/office/drawing/2014/main" id="{F0DDCC49-1410-405B-8C25-93979C0FA44A}"/>
              </a:ext>
            </a:extLst>
          </p:cNvPr>
          <p:cNvSpPr/>
          <p:nvPr/>
        </p:nvSpPr>
        <p:spPr bwMode="auto">
          <a:xfrm>
            <a:off x="3327658" y="4889037"/>
            <a:ext cx="1016760" cy="313266"/>
          </a:xfrm>
          <a:prstGeom prst="roundRect">
            <a:avLst/>
          </a:prstGeom>
          <a:noFill/>
          <a:ln w="50800" cap="flat" cmpd="sng" algn="ctr">
            <a:solidFill>
              <a:srgbClr val="FF0000"/>
            </a:solidFill>
            <a:prstDash val="solid"/>
            <a:round/>
            <a:headEnd type="none" w="med" len="med"/>
            <a:tailEnd type="none" w="med" len="med"/>
          </a:ln>
          <a:effectLst/>
        </p:spPr>
        <p:txBody>
          <a:bodyPr vert="horz" wrap="square" lIns="82048" tIns="41025" rIns="82048" bIns="41025"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Rectangle: Rounded Corners 21">
            <a:extLst>
              <a:ext uri="{FF2B5EF4-FFF2-40B4-BE49-F238E27FC236}">
                <a16:creationId xmlns:a16="http://schemas.microsoft.com/office/drawing/2014/main" id="{566404F6-96D8-4DF7-9D45-93F2FF934F55}"/>
              </a:ext>
            </a:extLst>
          </p:cNvPr>
          <p:cNvSpPr/>
          <p:nvPr/>
        </p:nvSpPr>
        <p:spPr bwMode="auto">
          <a:xfrm>
            <a:off x="2551680" y="3929593"/>
            <a:ext cx="2096520" cy="313266"/>
          </a:xfrm>
          <a:prstGeom prst="roundRect">
            <a:avLst/>
          </a:prstGeom>
          <a:noFill/>
          <a:ln w="50800" cap="flat" cmpd="sng" algn="ctr">
            <a:solidFill>
              <a:srgbClr val="FF0000"/>
            </a:solidFill>
            <a:prstDash val="solid"/>
            <a:round/>
            <a:headEnd type="none" w="med" len="med"/>
            <a:tailEnd type="none" w="med" len="med"/>
          </a:ln>
          <a:effectLst/>
        </p:spPr>
        <p:txBody>
          <a:bodyPr vert="horz" wrap="square" lIns="82048" tIns="41025" rIns="82048" bIns="41025"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Rectangle: Rounded Corners 22">
            <a:extLst>
              <a:ext uri="{FF2B5EF4-FFF2-40B4-BE49-F238E27FC236}">
                <a16:creationId xmlns:a16="http://schemas.microsoft.com/office/drawing/2014/main" id="{D1C2EFF7-26E2-4AA6-8D04-0A8AC7435034}"/>
              </a:ext>
            </a:extLst>
          </p:cNvPr>
          <p:cNvSpPr/>
          <p:nvPr/>
        </p:nvSpPr>
        <p:spPr bwMode="auto">
          <a:xfrm>
            <a:off x="5955150" y="3048000"/>
            <a:ext cx="2102807" cy="448734"/>
          </a:xfrm>
          <a:prstGeom prst="roundRect">
            <a:avLst/>
          </a:prstGeom>
          <a:noFill/>
          <a:ln w="50800" cap="flat" cmpd="sng" algn="ctr">
            <a:solidFill>
              <a:srgbClr val="FF0000"/>
            </a:solidFill>
            <a:prstDash val="solid"/>
            <a:round/>
            <a:headEnd type="none" w="med" len="med"/>
            <a:tailEnd type="none" w="med" len="med"/>
          </a:ln>
          <a:effectLst/>
        </p:spPr>
        <p:txBody>
          <a:bodyPr vert="horz" wrap="square" lIns="82048" tIns="41025" rIns="82048" bIns="41025"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57909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29" y="1045767"/>
            <a:ext cx="8714072" cy="521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743200" y="286020"/>
            <a:ext cx="6316622" cy="597837"/>
          </a:xfrm>
        </p:spPr>
        <p:txBody>
          <a:bodyPr>
            <a:normAutofit/>
          </a:bodyPr>
          <a:lstStyle/>
          <a:p>
            <a:pPr marL="0" indent="0">
              <a:buNone/>
            </a:pPr>
            <a:r>
              <a:rPr lang="en-US" sz="3000" b="1" dirty="0">
                <a:solidFill>
                  <a:srgbClr val="417764"/>
                </a:solidFill>
                <a:latin typeface="Avenir LT Std 55 Roman" pitchFamily="34" charset="0"/>
                <a:cs typeface="Arial" pitchFamily="34" charset="0"/>
              </a:rPr>
              <a:t>Ability of Marshes to Match SLR</a:t>
            </a:r>
          </a:p>
        </p:txBody>
      </p:sp>
      <p:sp>
        <p:nvSpPr>
          <p:cNvPr id="4" name="Title 1"/>
          <p:cNvSpPr>
            <a:spLocks noGrp="1"/>
          </p:cNvSpPr>
          <p:nvPr>
            <p:ph type="title"/>
          </p:nvPr>
        </p:nvSpPr>
        <p:spPr>
          <a:xfrm>
            <a:off x="304800" y="36897"/>
            <a:ext cx="8229600" cy="1008870"/>
          </a:xfrm>
        </p:spPr>
        <p:txBody>
          <a:bodyPr>
            <a:normAutofit/>
          </a:bodyPr>
          <a:lstStyle/>
          <a:p>
            <a:pPr algn="l"/>
            <a:r>
              <a:rPr lang="en-US" b="1" dirty="0">
                <a:solidFill>
                  <a:srgbClr val="216A95"/>
                </a:solidFill>
                <a:latin typeface="Avenir LT Std 55 Roman" pitchFamily="34" charset="0"/>
                <a:cs typeface="Arial" pitchFamily="34" charset="0"/>
              </a:rPr>
              <a:t>Trends</a:t>
            </a:r>
          </a:p>
        </p:txBody>
      </p:sp>
      <p:pic>
        <p:nvPicPr>
          <p:cNvPr id="5" name="Picture 4" descr="Footer Swoosh.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6" y="5562600"/>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fld id="{325FF052-A754-4A75-911C-E4E5EEEC19B0}" type="slidenum">
              <a:rPr lang="en-US" b="1" smtClean="0">
                <a:solidFill>
                  <a:schemeClr val="bg1"/>
                </a:solidFill>
                <a:latin typeface="Arial" pitchFamily="34" charset="0"/>
                <a:cs typeface="Arial" pitchFamily="34" charset="0"/>
              </a:rPr>
              <a:pPr/>
              <a:t>25</a:t>
            </a:fld>
            <a:endParaRPr lang="en-US" b="1" dirty="0">
              <a:solidFill>
                <a:schemeClr val="bg1"/>
              </a:solidFill>
              <a:latin typeface="Arial" pitchFamily="34" charset="0"/>
              <a:cs typeface="Arial" pitchFamily="34" charset="0"/>
            </a:endParaRPr>
          </a:p>
        </p:txBody>
      </p:sp>
      <p:sp>
        <p:nvSpPr>
          <p:cNvPr id="24" name="Rounded Rectangle 23"/>
          <p:cNvSpPr/>
          <p:nvPr/>
        </p:nvSpPr>
        <p:spPr bwMode="auto">
          <a:xfrm>
            <a:off x="4648200" y="2565399"/>
            <a:ext cx="1820334" cy="2897012"/>
          </a:xfrm>
          <a:prstGeom prst="roundRect">
            <a:avLst/>
          </a:prstGeom>
          <a:solidFill>
            <a:schemeClr val="accent2">
              <a:alpha val="49000"/>
            </a:schemeClr>
          </a:solidFill>
          <a:ln w="9525" cap="flat" cmpd="sng" algn="ctr">
            <a:solidFill>
              <a:schemeClr val="accent1">
                <a:lumMod val="75000"/>
              </a:schemeClr>
            </a:solidFill>
            <a:prstDash val="solid"/>
            <a:miter lim="800000"/>
            <a:headEnd type="none" w="med" len="med"/>
            <a:tailEnd type="none" w="med" len="med"/>
          </a:ln>
          <a:effectLst/>
        </p:spPr>
        <p:txBody>
          <a:bodyPr wrap="none"/>
          <a:lstStyle/>
          <a:p>
            <a:pPr algn="ctr">
              <a:defRPr/>
            </a:pPr>
            <a:endParaRPr lang="en-US" sz="1778" dirty="0">
              <a:solidFill>
                <a:prstClr val="black"/>
              </a:solidFill>
              <a:latin typeface="Arial" charset="0"/>
            </a:endParaRPr>
          </a:p>
        </p:txBody>
      </p:sp>
      <p:sp>
        <p:nvSpPr>
          <p:cNvPr id="25" name="TextBox 8"/>
          <p:cNvSpPr txBox="1">
            <a:spLocks noChangeArrowheads="1"/>
          </p:cNvSpPr>
          <p:nvPr/>
        </p:nvSpPr>
        <p:spPr bwMode="auto">
          <a:xfrm>
            <a:off x="4267200" y="2196137"/>
            <a:ext cx="2297674" cy="338554"/>
          </a:xfrm>
          <a:prstGeom prst="rect">
            <a:avLst/>
          </a:prstGeom>
          <a:noFill/>
          <a:ln>
            <a:noFill/>
          </a:ln>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spcAft>
                <a:spcPts val="1778"/>
              </a:spcAft>
            </a:pPr>
            <a:r>
              <a:rPr lang="en-US" altLang="en-US" sz="1600" b="1" i="1" dirty="0">
                <a:solidFill>
                  <a:schemeClr val="accent2">
                    <a:lumMod val="75000"/>
                  </a:schemeClr>
                </a:solidFill>
              </a:rPr>
              <a:t>“Tipping Point”</a:t>
            </a:r>
          </a:p>
        </p:txBody>
      </p:sp>
    </p:spTree>
    <p:extLst>
      <p:ext uri="{BB962C8B-B14F-4D97-AF65-F5344CB8AC3E}">
        <p14:creationId xmlns:p14="http://schemas.microsoft.com/office/powerpoint/2010/main" val="3208194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832" y="908759"/>
            <a:ext cx="6316622" cy="597837"/>
          </a:xfrm>
        </p:spPr>
        <p:txBody>
          <a:bodyPr>
            <a:normAutofit/>
          </a:bodyPr>
          <a:lstStyle/>
          <a:p>
            <a:pPr marL="0" indent="0">
              <a:buNone/>
            </a:pPr>
            <a:r>
              <a:rPr lang="en-US" sz="3000" b="1" dirty="0">
                <a:solidFill>
                  <a:srgbClr val="417764"/>
                </a:solidFill>
                <a:latin typeface="Avenir LT Std 55 Roman" pitchFamily="34" charset="0"/>
                <a:cs typeface="Arial" pitchFamily="34" charset="0"/>
              </a:rPr>
              <a:t>Massive Habitat Conversion</a:t>
            </a:r>
          </a:p>
        </p:txBody>
      </p:sp>
      <p:sp>
        <p:nvSpPr>
          <p:cNvPr id="4" name="Title 1"/>
          <p:cNvSpPr>
            <a:spLocks noGrp="1"/>
          </p:cNvSpPr>
          <p:nvPr>
            <p:ph type="title"/>
          </p:nvPr>
        </p:nvSpPr>
        <p:spPr>
          <a:xfrm>
            <a:off x="304800" y="36897"/>
            <a:ext cx="8229600" cy="1008870"/>
          </a:xfrm>
        </p:spPr>
        <p:txBody>
          <a:bodyPr>
            <a:normAutofit/>
          </a:bodyPr>
          <a:lstStyle/>
          <a:p>
            <a:pPr algn="l"/>
            <a:r>
              <a:rPr lang="en-US" b="1" dirty="0">
                <a:solidFill>
                  <a:srgbClr val="216A95"/>
                </a:solidFill>
                <a:latin typeface="Avenir LT Std 55 Roman" pitchFamily="34" charset="0"/>
                <a:cs typeface="Arial" pitchFamily="34" charset="0"/>
              </a:rPr>
              <a:t>Model Predictions</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6" y="5562600"/>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fld id="{325FF052-A754-4A75-911C-E4E5EEEC19B0}" type="slidenum">
              <a:rPr lang="en-US" b="1" smtClean="0">
                <a:solidFill>
                  <a:schemeClr val="bg1"/>
                </a:solidFill>
                <a:latin typeface="Arial" pitchFamily="34" charset="0"/>
                <a:cs typeface="Arial" pitchFamily="34" charset="0"/>
              </a:rPr>
              <a:pPr/>
              <a:t>26</a:t>
            </a:fld>
            <a:endParaRPr lang="en-US" b="1" dirty="0">
              <a:solidFill>
                <a:schemeClr val="bg1"/>
              </a:solidFill>
              <a:latin typeface="Arial" pitchFamily="34" charset="0"/>
              <a:cs typeface="Arial" pitchFamily="34" charset="0"/>
            </a:endParaRPr>
          </a:p>
        </p:txBody>
      </p:sp>
      <p:pic>
        <p:nvPicPr>
          <p:cNvPr id="1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657380"/>
            <a:ext cx="3784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191000" y="1657380"/>
            <a:ext cx="3810000" cy="3810000"/>
          </a:xfrm>
          <a:prstGeom prst="rect">
            <a:avLst/>
          </a:prstGeom>
          <a:noFill/>
        </p:spPr>
      </p:pic>
      <p:pic>
        <p:nvPicPr>
          <p:cNvPr id="14" name="Picture 12" descr="Cumberland21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6490" y="836187"/>
            <a:ext cx="21748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82847" y="5539086"/>
            <a:ext cx="7153175" cy="923330"/>
          </a:xfrm>
          <a:prstGeom prst="rect">
            <a:avLst/>
          </a:prstGeom>
        </p:spPr>
        <p:txBody>
          <a:bodyPr wrap="square">
            <a:spAutoFit/>
          </a:bodyPr>
          <a:lstStyle/>
          <a:p>
            <a:pPr>
              <a:buFont typeface="Arial" panose="020B0604020202020204" pitchFamily="34" charset="0"/>
              <a:buChar char="•"/>
            </a:pPr>
            <a:r>
              <a:rPr lang="en-US" altLang="en-US" b="1" dirty="0">
                <a:latin typeface="Calibri" panose="020F0502020204030204" pitchFamily="34" charset="0"/>
              </a:rPr>
              <a:t>  Conversion of &gt;40,000 acres Uplands to Wetlands</a:t>
            </a:r>
          </a:p>
          <a:p>
            <a:pPr>
              <a:buFont typeface="Arial" panose="020B0604020202020204" pitchFamily="34" charset="0"/>
              <a:buChar char="•"/>
            </a:pPr>
            <a:r>
              <a:rPr lang="en-US" altLang="en-US" b="1" dirty="0">
                <a:latin typeface="Calibri" panose="020F0502020204030204" pitchFamily="34" charset="0"/>
              </a:rPr>
              <a:t>  Conversion of &gt;100,000 acres Wetlands to Water</a:t>
            </a:r>
          </a:p>
          <a:p>
            <a:pPr>
              <a:buFont typeface="Arial" panose="020B0604020202020204" pitchFamily="34" charset="0"/>
              <a:buChar char="•"/>
            </a:pPr>
            <a:r>
              <a:rPr lang="en-US" altLang="en-US" b="1" dirty="0">
                <a:latin typeface="Calibri" panose="020F0502020204030204" pitchFamily="34" charset="0"/>
              </a:rPr>
              <a:t>  Loss of Benefits &gt;&gt; Acreage Losses</a:t>
            </a:r>
            <a:endParaRPr lang="en-US" altLang="en-US" dirty="0"/>
          </a:p>
        </p:txBody>
      </p:sp>
    </p:spTree>
    <p:extLst>
      <p:ext uri="{BB962C8B-B14F-4D97-AF65-F5344CB8AC3E}">
        <p14:creationId xmlns:p14="http://schemas.microsoft.com/office/powerpoint/2010/main" val="1852620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01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203200" y="5257800"/>
            <a:ext cx="819573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Char char="•"/>
            </a:pPr>
            <a:endParaRPr kumimoji="1" lang="en-US" altLang="en-US" sz="3911" b="1">
              <a:solidFill>
                <a:srgbClr val="FFFFFF"/>
              </a:solidFill>
              <a:latin typeface="Lucida Sans Unicode" panose="020B0602030504020204" pitchFamily="34" charset="0"/>
            </a:endParaRPr>
          </a:p>
        </p:txBody>
      </p:sp>
      <p:sp>
        <p:nvSpPr>
          <p:cNvPr id="629765" name="Rectangle 5"/>
          <p:cNvSpPr>
            <a:spLocks noChangeArrowheads="1"/>
          </p:cNvSpPr>
          <p:nvPr/>
        </p:nvSpPr>
        <p:spPr bwMode="auto">
          <a:xfrm>
            <a:off x="347134" y="2548467"/>
            <a:ext cx="3318933"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Dredging</a:t>
            </a:r>
          </a:p>
        </p:txBody>
      </p:sp>
      <p:sp>
        <p:nvSpPr>
          <p:cNvPr id="629766" name="Rectangle 6"/>
          <p:cNvSpPr>
            <a:spLocks noChangeArrowheads="1"/>
          </p:cNvSpPr>
          <p:nvPr/>
        </p:nvSpPr>
        <p:spPr bwMode="auto">
          <a:xfrm>
            <a:off x="4581878" y="1600200"/>
            <a:ext cx="4131733"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Ecological Flows</a:t>
            </a:r>
          </a:p>
        </p:txBody>
      </p:sp>
      <p:sp>
        <p:nvSpPr>
          <p:cNvPr id="629767" name="Rectangle 7"/>
          <p:cNvSpPr>
            <a:spLocks noChangeArrowheads="1"/>
          </p:cNvSpPr>
          <p:nvPr/>
        </p:nvSpPr>
        <p:spPr bwMode="auto">
          <a:xfrm>
            <a:off x="357012" y="3361267"/>
            <a:ext cx="3725333"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Withdrawals</a:t>
            </a:r>
          </a:p>
        </p:txBody>
      </p:sp>
      <p:sp>
        <p:nvSpPr>
          <p:cNvPr id="629769" name="Rectangle 9"/>
          <p:cNvSpPr>
            <a:spLocks noChangeArrowheads="1"/>
          </p:cNvSpPr>
          <p:nvPr/>
        </p:nvSpPr>
        <p:spPr bwMode="auto">
          <a:xfrm>
            <a:off x="342900" y="4889500"/>
            <a:ext cx="7653867"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Development</a:t>
            </a:r>
          </a:p>
        </p:txBody>
      </p:sp>
      <p:sp>
        <p:nvSpPr>
          <p:cNvPr id="629770" name="Rectangle 10"/>
          <p:cNvSpPr>
            <a:spLocks noChangeArrowheads="1"/>
          </p:cNvSpPr>
          <p:nvPr/>
        </p:nvSpPr>
        <p:spPr bwMode="auto">
          <a:xfrm>
            <a:off x="359834" y="1818923"/>
            <a:ext cx="4233333"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Gas Drilling</a:t>
            </a:r>
          </a:p>
        </p:txBody>
      </p:sp>
      <p:sp>
        <p:nvSpPr>
          <p:cNvPr id="629771" name="Rectangle 11"/>
          <p:cNvSpPr>
            <a:spLocks noChangeArrowheads="1"/>
          </p:cNvSpPr>
          <p:nvPr/>
        </p:nvSpPr>
        <p:spPr bwMode="auto">
          <a:xfrm>
            <a:off x="355600" y="5596467"/>
            <a:ext cx="5621867"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Emerging Pollutants</a:t>
            </a:r>
          </a:p>
        </p:txBody>
      </p:sp>
      <p:sp>
        <p:nvSpPr>
          <p:cNvPr id="629772" name="Rectangle 12"/>
          <p:cNvSpPr>
            <a:spLocks noChangeArrowheads="1"/>
          </p:cNvSpPr>
          <p:nvPr/>
        </p:nvSpPr>
        <p:spPr bwMode="auto">
          <a:xfrm>
            <a:off x="5452534" y="2230967"/>
            <a:ext cx="3826933"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Spills</a:t>
            </a:r>
          </a:p>
        </p:txBody>
      </p:sp>
      <p:sp>
        <p:nvSpPr>
          <p:cNvPr id="629773" name="Rectangle 13"/>
          <p:cNvSpPr>
            <a:spLocks noChangeArrowheads="1"/>
          </p:cNvSpPr>
          <p:nvPr/>
        </p:nvSpPr>
        <p:spPr bwMode="auto">
          <a:xfrm>
            <a:off x="342901" y="4174067"/>
            <a:ext cx="4334933" cy="609600"/>
          </a:xfrm>
          <a:prstGeom prst="rect">
            <a:avLst/>
          </a:prstGeom>
          <a:noFill/>
          <a:ln w="9525">
            <a:noFill/>
            <a:miter lim="800000"/>
            <a:headEnd/>
            <a:tailEnd/>
          </a:ln>
          <a:effectLst/>
        </p:spPr>
        <p:txBody>
          <a:bodyPr anchor="ctr"/>
          <a:lstStyle/>
          <a:p>
            <a:pPr eaLnBrk="0" hangingPunct="0">
              <a:buFontTx/>
              <a:buChar char="•"/>
              <a:defRPr/>
            </a:pPr>
            <a:r>
              <a:rPr kumimoji="1" lang="en-US" sz="3911" b="1" dirty="0">
                <a:solidFill>
                  <a:prstClr val="black"/>
                </a:solidFill>
                <a:effectLst>
                  <a:outerShdw blurRad="38100" dist="38100" dir="2700000" algn="tl">
                    <a:srgbClr val="FFFFFF"/>
                  </a:outerShdw>
                </a:effectLst>
                <a:latin typeface="Calibri" pitchFamily="34" charset="0"/>
                <a:cs typeface="Arial" charset="0"/>
              </a:rPr>
              <a:t>Land Use Change</a:t>
            </a:r>
          </a:p>
        </p:txBody>
      </p:sp>
      <p:sp>
        <p:nvSpPr>
          <p:cNvPr id="59404" name="Rectangle 2"/>
          <p:cNvSpPr>
            <a:spLocks noChangeArrowheads="1"/>
          </p:cNvSpPr>
          <p:nvPr/>
        </p:nvSpPr>
        <p:spPr bwMode="auto">
          <a:xfrm>
            <a:off x="1049867" y="584200"/>
            <a:ext cx="7518400" cy="6773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kumimoji="1" lang="en-US" altLang="en-US" sz="3911" b="1">
                <a:solidFill>
                  <a:srgbClr val="FFFF00"/>
                </a:solidFill>
                <a:latin typeface="Calibri" panose="020F0502020204030204" pitchFamily="34" charset="0"/>
              </a:rPr>
              <a:t>Climate Change +  Other Changes</a:t>
            </a:r>
          </a:p>
        </p:txBody>
      </p:sp>
      <p:sp>
        <p:nvSpPr>
          <p:cNvPr id="38916" name="Rectangle 4"/>
          <p:cNvSpPr>
            <a:spLocks noChangeArrowheads="1"/>
          </p:cNvSpPr>
          <p:nvPr/>
        </p:nvSpPr>
        <p:spPr bwMode="auto">
          <a:xfrm>
            <a:off x="1862667" y="2954867"/>
            <a:ext cx="5689600" cy="880533"/>
          </a:xfrm>
          <a:prstGeom prst="rect">
            <a:avLst/>
          </a:prstGeom>
          <a:solidFill>
            <a:srgbClr val="FFFFCC"/>
          </a:solidFill>
          <a:ln w="28575">
            <a:solidFill>
              <a:srgbClr val="000000"/>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kumimoji="1" lang="en-US" altLang="en-US" sz="5333" b="1" i="1">
                <a:solidFill>
                  <a:srgbClr val="FF0000"/>
                </a:solidFill>
                <a:latin typeface="Calibri" panose="020F0502020204030204" pitchFamily="34" charset="0"/>
              </a:rPr>
              <a:t>Added Complexity</a:t>
            </a:r>
          </a:p>
        </p:txBody>
      </p:sp>
      <p:pic>
        <p:nvPicPr>
          <p:cNvPr id="17" name="Picture 2" descr="C:\Users\dkreeger\AppData\Local\Microsoft\Windows\Temporary Internet Files\Content.IE5\6V0WP2D2\MC90044152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7334" y="4038600"/>
            <a:ext cx="2672644" cy="228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PDE_2016_STACKED LOGO_FullColor_RGB_FFF.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857772" y="5250750"/>
            <a:ext cx="1046339" cy="1601304"/>
          </a:xfrm>
          <a:prstGeom prst="rect">
            <a:avLst/>
          </a:prstGeom>
        </p:spPr>
      </p:pic>
    </p:spTree>
    <p:extLst>
      <p:ext uri="{BB962C8B-B14F-4D97-AF65-F5344CB8AC3E}">
        <p14:creationId xmlns:p14="http://schemas.microsoft.com/office/powerpoint/2010/main" val="34617198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dissolve">
                                      <p:cBhvr>
                                        <p:cTn id="7" dur="5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14300"/>
            <a:ext cx="8229600" cy="1143000"/>
          </a:xfrm>
        </p:spPr>
        <p:txBody>
          <a:bodyPr>
            <a:normAutofit/>
          </a:bodyPr>
          <a:lstStyle/>
          <a:p>
            <a:r>
              <a:rPr lang="en-US" sz="3600" b="1" dirty="0">
                <a:solidFill>
                  <a:srgbClr val="216A95"/>
                </a:solidFill>
                <a:latin typeface="Arial" pitchFamily="34" charset="0"/>
                <a:cs typeface="Arial" pitchFamily="34" charset="0"/>
              </a:rPr>
              <a:t>State of the Estuary Report</a:t>
            </a:r>
          </a:p>
        </p:txBody>
      </p:sp>
      <p:pic>
        <p:nvPicPr>
          <p:cNvPr id="5" name="Picture 4" descr="Footer Swoosh.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3" name="Content Placeholder 2">
            <a:extLst>
              <a:ext uri="{FF2B5EF4-FFF2-40B4-BE49-F238E27FC236}">
                <a16:creationId xmlns:a16="http://schemas.microsoft.com/office/drawing/2014/main" id="{F4126C99-8516-46E7-8183-652778C49D0D}"/>
              </a:ext>
            </a:extLst>
          </p:cNvPr>
          <p:cNvSpPr txBox="1">
            <a:spLocks/>
          </p:cNvSpPr>
          <p:nvPr/>
        </p:nvSpPr>
        <p:spPr bwMode="auto">
          <a:xfrm>
            <a:off x="580935" y="866128"/>
            <a:ext cx="5771038" cy="5562600"/>
          </a:xfrm>
          <a:prstGeom prst="rect">
            <a:avLst/>
          </a:prstGeom>
          <a:noFill/>
          <a:ln w="9525">
            <a:noFill/>
            <a:miter lim="800000"/>
            <a:headEnd/>
            <a:tailEnd/>
          </a:ln>
        </p:spPr>
        <p:txBody>
          <a:bodyPr>
            <a:normAutofit fontScale="77500" lnSpcReduction="20000"/>
          </a:body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Watersheds &amp; Landscapes</a:t>
            </a: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Population, Land Use, Protected Lands</a:t>
            </a: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Water Quantity &amp; Hydrology</a:t>
            </a:r>
            <a:endParaRPr kumimoji="0" lang="en-US" sz="2300" b="1" i="0" u="none" strike="noStrike" kern="1200" cap="none" spc="0" normalizeH="0" baseline="0" noProof="0" dirty="0">
              <a:ln>
                <a:noFill/>
              </a:ln>
              <a:solidFill>
                <a:srgbClr val="006600"/>
              </a:solidFill>
              <a:effectLst/>
              <a:uLnTx/>
              <a:uFillTx/>
              <a:latin typeface="Calibri"/>
              <a:ea typeface="+mn-ea"/>
              <a:cs typeface="+mn-cs"/>
            </a:endParaRP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Withdrawals, Groundwater, Consumption</a:t>
            </a: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Water Quality</a:t>
            </a: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DO, Nitrogen, PCBs</a:t>
            </a: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Sediments</a:t>
            </a: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Loadings, Organic Carbon, Dredging</a:t>
            </a: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Aquatic Habitats</a:t>
            </a: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Benthic, Tidal Wetlands, Fish Passage</a:t>
            </a: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Living Resources</a:t>
            </a: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Horseshoe Crabs, Oysters, </a:t>
            </a:r>
            <a:r>
              <a:rPr kumimoji="0" lang="en-US" sz="2300" b="0" i="0" u="none" strike="noStrike" kern="1200" cap="none" spc="0" normalizeH="0" baseline="0" noProof="0" dirty="0" err="1">
                <a:ln>
                  <a:noFill/>
                </a:ln>
                <a:solidFill>
                  <a:prstClr val="black"/>
                </a:solidFill>
                <a:effectLst/>
                <a:uLnTx/>
                <a:uFillTx/>
                <a:latin typeface="Calibri"/>
                <a:ea typeface="+mn-ea"/>
                <a:cs typeface="+mn-cs"/>
              </a:rPr>
              <a:t>Macroinverts</a:t>
            </a: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Climate Change</a:t>
            </a: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Temperature, Heat Waves, Precipitation, SLR</a:t>
            </a:r>
          </a:p>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3200" b="1" i="0" u="none" strike="noStrike" kern="1200" cap="none" spc="0" normalizeH="0" baseline="0" noProof="0" dirty="0">
                <a:ln>
                  <a:noFill/>
                </a:ln>
                <a:solidFill>
                  <a:srgbClr val="006600"/>
                </a:solidFill>
                <a:effectLst/>
                <a:uLnTx/>
                <a:uFillTx/>
                <a:latin typeface="Calibri"/>
                <a:ea typeface="+mn-ea"/>
                <a:cs typeface="+mn-cs"/>
              </a:rPr>
              <a:t>Restoration </a:t>
            </a:r>
          </a:p>
          <a:p>
            <a:pPr marL="914400" marR="0" lvl="2" indent="0" algn="l" defTabSz="914400" rtl="0" eaLnBrk="0" fontAlgn="auto" latinLnBrk="0" hangingPunct="0">
              <a:lnSpc>
                <a:spcPct val="100000"/>
              </a:lnSpc>
              <a:spcBef>
                <a:spcPct val="20000"/>
              </a:spcBef>
              <a:spcAft>
                <a:spcPts val="0"/>
              </a:spcAft>
              <a:buClrTx/>
              <a:buSzTx/>
              <a:buFont typeface="Arial" charset="0"/>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Acres Restored, Types, Investment</a:t>
            </a:r>
          </a:p>
        </p:txBody>
      </p:sp>
      <p:pic>
        <p:nvPicPr>
          <p:cNvPr id="15" name="Picture 14">
            <a:extLst>
              <a:ext uri="{FF2B5EF4-FFF2-40B4-BE49-F238E27FC236}">
                <a16:creationId xmlns:a16="http://schemas.microsoft.com/office/drawing/2014/main" id="{73BD2AE7-590C-464E-944F-297D5876D026}"/>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6172200" y="1219200"/>
            <a:ext cx="2568606" cy="3389364"/>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6019800" y="4631442"/>
            <a:ext cx="29718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C0504D">
                    <a:lumMod val="75000"/>
                  </a:srgbClr>
                </a:solidFill>
                <a:effectLst/>
                <a:uLnTx/>
                <a:uFillTx/>
                <a:latin typeface="Calibri"/>
                <a:ea typeface="+mn-ea"/>
                <a:cs typeface="+mn-cs"/>
              </a:rPr>
              <a:t>http://www.delawareestuary.org/data-and-reports/state-of-the-estuary-report/</a:t>
            </a:r>
          </a:p>
        </p:txBody>
      </p:sp>
    </p:spTree>
    <p:extLst>
      <p:ext uri="{BB962C8B-B14F-4D97-AF65-F5344CB8AC3E}">
        <p14:creationId xmlns:p14="http://schemas.microsoft.com/office/powerpoint/2010/main" val="2561493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Title 6"/>
          <p:cNvSpPr>
            <a:spLocks noGrp="1"/>
          </p:cNvSpPr>
          <p:nvPr>
            <p:ph type="title"/>
          </p:nvPr>
        </p:nvSpPr>
        <p:spPr>
          <a:xfrm>
            <a:off x="347133" y="168344"/>
            <a:ext cx="7772400" cy="812800"/>
          </a:xfrm>
        </p:spPr>
        <p:txBody>
          <a:bodyPr/>
          <a:lstStyle/>
          <a:p>
            <a:pPr eaLnBrk="1" hangingPunct="1"/>
            <a:r>
              <a:rPr lang="en-US" altLang="en-US" b="1" dirty="0">
                <a:solidFill>
                  <a:srgbClr val="FFFF00"/>
                </a:solidFill>
                <a:latin typeface="Calibri" panose="020F0502020204030204" pitchFamily="34" charset="0"/>
              </a:rPr>
              <a:t>Climate Change</a:t>
            </a:r>
          </a:p>
        </p:txBody>
      </p:sp>
      <p:sp>
        <p:nvSpPr>
          <p:cNvPr id="58371" name="Content Placeholder 7"/>
          <p:cNvSpPr>
            <a:spLocks noGrp="1"/>
          </p:cNvSpPr>
          <p:nvPr>
            <p:ph idx="1"/>
          </p:nvPr>
        </p:nvSpPr>
        <p:spPr>
          <a:xfrm>
            <a:off x="914400" y="1329267"/>
            <a:ext cx="3318933" cy="880533"/>
          </a:xfrm>
        </p:spPr>
        <p:txBody>
          <a:bodyPr/>
          <a:lstStyle/>
          <a:p>
            <a:pPr eaLnBrk="1" hangingPunct="1">
              <a:buFont typeface="Wingdings 2" panose="05020102010507070707" pitchFamily="18" charset="2"/>
              <a:buNone/>
            </a:pPr>
            <a:r>
              <a:rPr lang="en-US" altLang="en-US" u="sng">
                <a:solidFill>
                  <a:schemeClr val="bg1"/>
                </a:solidFill>
                <a:latin typeface="Calibri" panose="020F0502020204030204" pitchFamily="34" charset="0"/>
              </a:rPr>
              <a:t>Temperatures </a:t>
            </a:r>
          </a:p>
          <a:p>
            <a:pPr eaLnBrk="1" hangingPunct="1">
              <a:buFont typeface="Wingdings 2" panose="05020102010507070707" pitchFamily="18" charset="2"/>
              <a:buNone/>
            </a:pPr>
            <a:endParaRPr lang="en-US" altLang="en-US"/>
          </a:p>
          <a:p>
            <a:pPr eaLnBrk="1" hangingPunct="1">
              <a:buFont typeface="Wingdings 2" panose="05020102010507070707" pitchFamily="18" charset="2"/>
              <a:buNone/>
            </a:pPr>
            <a:endParaRPr lang="en-US" altLang="en-US"/>
          </a:p>
          <a:p>
            <a:pPr eaLnBrk="1" hangingPunct="1"/>
            <a:endParaRPr lang="en-US" altLang="en-US"/>
          </a:p>
          <a:p>
            <a:pPr eaLnBrk="1" hangingPunct="1"/>
            <a:endParaRPr lang="en-US" altLang="en-US"/>
          </a:p>
          <a:p>
            <a:pPr eaLnBrk="1" hangingPunct="1"/>
            <a:endParaRPr lang="en-US" altLang="en-US"/>
          </a:p>
        </p:txBody>
      </p:sp>
      <p:sp>
        <p:nvSpPr>
          <p:cNvPr id="58372" name="Up Arrow 5"/>
          <p:cNvSpPr>
            <a:spLocks noChangeArrowheads="1"/>
          </p:cNvSpPr>
          <p:nvPr/>
        </p:nvSpPr>
        <p:spPr bwMode="auto">
          <a:xfrm>
            <a:off x="575734" y="1329267"/>
            <a:ext cx="268111" cy="541867"/>
          </a:xfrm>
          <a:prstGeom prst="upArrow">
            <a:avLst>
              <a:gd name="adj1" fmla="val 50000"/>
              <a:gd name="adj2" fmla="val 50058"/>
            </a:avLst>
          </a:prstGeom>
          <a:solidFill>
            <a:srgbClr val="FFFF00"/>
          </a:solidFill>
          <a:ln w="9525" algn="ctr">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altLang="en-US" sz="177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8373" name="Group 41"/>
          <p:cNvGrpSpPr>
            <a:grpSpLocks/>
          </p:cNvGrpSpPr>
          <p:nvPr/>
        </p:nvGrpSpPr>
        <p:grpSpPr bwMode="auto">
          <a:xfrm>
            <a:off x="598311" y="2157590"/>
            <a:ext cx="3589867" cy="880533"/>
            <a:chOff x="734784" y="2242458"/>
            <a:chExt cx="4038600" cy="990600"/>
          </a:xfrm>
        </p:grpSpPr>
        <p:sp>
          <p:nvSpPr>
            <p:cNvPr id="7" name="Content Placeholder 7"/>
            <p:cNvSpPr txBox="1">
              <a:spLocks/>
            </p:cNvSpPr>
            <p:nvPr/>
          </p:nvSpPr>
          <p:spPr bwMode="auto">
            <a:xfrm>
              <a:off x="1039584" y="2242458"/>
              <a:ext cx="3733800" cy="990600"/>
            </a:xfrm>
            <a:prstGeom prst="rect">
              <a:avLst/>
            </a:prstGeom>
            <a:noFill/>
            <a:ln w="9525">
              <a:noFill/>
              <a:miter lim="800000"/>
              <a:headEnd/>
              <a:tailEnd/>
            </a:ln>
          </p:spPr>
          <p:txBody>
            <a:bodyPr/>
            <a:lstStyle/>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r>
                <a:rPr kumimoji="1" lang="en-US" sz="2844" b="0" i="0" u="sng" strike="noStrike" kern="0" cap="none" spc="0" normalizeH="0" baseline="0" noProof="0" dirty="0">
                  <a:ln>
                    <a:noFill/>
                  </a:ln>
                  <a:solidFill>
                    <a:prstClr val="white"/>
                  </a:solidFill>
                  <a:effectLst/>
                  <a:uLnTx/>
                  <a:uFillTx/>
                  <a:latin typeface="Calibri" pitchFamily="34" charset="0"/>
                  <a:ea typeface="+mn-ea"/>
                  <a:cs typeface="Arial" charset="0"/>
                </a:rPr>
                <a:t>Precipitation</a:t>
              </a: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p:txBody>
        </p:sp>
        <p:sp>
          <p:nvSpPr>
            <p:cNvPr id="58390" name="Up Arrow 7"/>
            <p:cNvSpPr>
              <a:spLocks noChangeArrowheads="1"/>
            </p:cNvSpPr>
            <p:nvPr/>
          </p:nvSpPr>
          <p:spPr bwMode="auto">
            <a:xfrm>
              <a:off x="734784" y="2394858"/>
              <a:ext cx="301951" cy="609600"/>
            </a:xfrm>
            <a:prstGeom prst="upArrow">
              <a:avLst>
                <a:gd name="adj1" fmla="val 50000"/>
                <a:gd name="adj2" fmla="val 50004"/>
              </a:avLst>
            </a:prstGeom>
            <a:solidFill>
              <a:srgbClr val="FFFF00"/>
            </a:solidFill>
            <a:ln w="9525" algn="ctr">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altLang="en-US" sz="177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8374" name="Group 40"/>
          <p:cNvGrpSpPr>
            <a:grpSpLocks/>
          </p:cNvGrpSpPr>
          <p:nvPr/>
        </p:nvGrpSpPr>
        <p:grpSpPr bwMode="auto">
          <a:xfrm>
            <a:off x="613834" y="3042356"/>
            <a:ext cx="3589867" cy="880533"/>
            <a:chOff x="752928" y="3443514"/>
            <a:chExt cx="4038600" cy="990600"/>
          </a:xfrm>
        </p:grpSpPr>
        <p:sp>
          <p:nvSpPr>
            <p:cNvPr id="9" name="Content Placeholder 7"/>
            <p:cNvSpPr txBox="1">
              <a:spLocks/>
            </p:cNvSpPr>
            <p:nvPr/>
          </p:nvSpPr>
          <p:spPr bwMode="auto">
            <a:xfrm>
              <a:off x="1057728" y="3443514"/>
              <a:ext cx="3733800" cy="990600"/>
            </a:xfrm>
            <a:prstGeom prst="rect">
              <a:avLst/>
            </a:prstGeom>
            <a:noFill/>
            <a:ln w="9525">
              <a:noFill/>
              <a:miter lim="800000"/>
              <a:headEnd/>
              <a:tailEnd/>
            </a:ln>
          </p:spPr>
          <p:txBody>
            <a:bodyPr/>
            <a:lstStyle/>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r>
                <a:rPr kumimoji="1" lang="en-US" sz="2844" b="0" i="0" u="sng" strike="noStrike" kern="0" cap="none" spc="0" normalizeH="0" baseline="0" noProof="0" dirty="0">
                  <a:ln>
                    <a:noFill/>
                  </a:ln>
                  <a:solidFill>
                    <a:prstClr val="white"/>
                  </a:solidFill>
                  <a:effectLst/>
                  <a:uLnTx/>
                  <a:uFillTx/>
                  <a:latin typeface="Calibri" pitchFamily="34" charset="0"/>
                  <a:ea typeface="+mn-ea"/>
                  <a:cs typeface="Arial" charset="0"/>
                </a:rPr>
                <a:t>Sea Level</a:t>
              </a: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p:txBody>
        </p:sp>
        <p:sp>
          <p:nvSpPr>
            <p:cNvPr id="58388" name="Up Arrow 9"/>
            <p:cNvSpPr>
              <a:spLocks noChangeArrowheads="1"/>
            </p:cNvSpPr>
            <p:nvPr/>
          </p:nvSpPr>
          <p:spPr bwMode="auto">
            <a:xfrm>
              <a:off x="752928" y="3595914"/>
              <a:ext cx="301951" cy="609600"/>
            </a:xfrm>
            <a:prstGeom prst="upArrow">
              <a:avLst>
                <a:gd name="adj1" fmla="val 50000"/>
                <a:gd name="adj2" fmla="val 50004"/>
              </a:avLst>
            </a:prstGeom>
            <a:solidFill>
              <a:srgbClr val="FFFF00"/>
            </a:solidFill>
            <a:ln w="9525" algn="ctr">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altLang="en-US" sz="177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8375" name="Group 39"/>
          <p:cNvGrpSpPr>
            <a:grpSpLocks/>
          </p:cNvGrpSpPr>
          <p:nvPr/>
        </p:nvGrpSpPr>
        <p:grpSpPr bwMode="auto">
          <a:xfrm>
            <a:off x="640645" y="4068234"/>
            <a:ext cx="3644900" cy="609600"/>
            <a:chOff x="723900" y="4572000"/>
            <a:chExt cx="4100286" cy="685800"/>
          </a:xfrm>
        </p:grpSpPr>
        <p:sp>
          <p:nvSpPr>
            <p:cNvPr id="32" name="Content Placeholder 7"/>
            <p:cNvSpPr txBox="1">
              <a:spLocks/>
            </p:cNvSpPr>
            <p:nvPr/>
          </p:nvSpPr>
          <p:spPr bwMode="auto">
            <a:xfrm>
              <a:off x="1090593" y="4572000"/>
              <a:ext cx="3733593" cy="685800"/>
            </a:xfrm>
            <a:prstGeom prst="rect">
              <a:avLst/>
            </a:prstGeom>
            <a:noFill/>
            <a:ln w="9525">
              <a:noFill/>
              <a:miter lim="800000"/>
              <a:headEnd/>
              <a:tailEnd/>
            </a:ln>
          </p:spPr>
          <p:txBody>
            <a:bodyPr/>
            <a:lstStyle/>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r>
                <a:rPr kumimoji="1" lang="en-US" sz="2844" b="0" i="0" u="sng" strike="noStrike" kern="0" cap="none" spc="0" normalizeH="0" baseline="0" noProof="0" dirty="0">
                  <a:ln>
                    <a:noFill/>
                  </a:ln>
                  <a:solidFill>
                    <a:prstClr val="white"/>
                  </a:solidFill>
                  <a:effectLst/>
                  <a:uLnTx/>
                  <a:uFillTx/>
                  <a:latin typeface="Calibri" pitchFamily="34" charset="0"/>
                  <a:ea typeface="+mn-ea"/>
                  <a:cs typeface="Arial" charset="0"/>
                </a:rPr>
                <a:t>Salinity</a:t>
              </a: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p:txBody>
        </p:sp>
        <p:sp>
          <p:nvSpPr>
            <p:cNvPr id="58386" name="Up Arrow 32"/>
            <p:cNvSpPr>
              <a:spLocks noChangeArrowheads="1"/>
            </p:cNvSpPr>
            <p:nvPr/>
          </p:nvSpPr>
          <p:spPr bwMode="auto">
            <a:xfrm>
              <a:off x="723900" y="4572000"/>
              <a:ext cx="301951" cy="609600"/>
            </a:xfrm>
            <a:prstGeom prst="upArrow">
              <a:avLst>
                <a:gd name="adj1" fmla="val 50000"/>
                <a:gd name="adj2" fmla="val 50004"/>
              </a:avLst>
            </a:prstGeom>
            <a:solidFill>
              <a:srgbClr val="FFFF00"/>
            </a:solidFill>
            <a:ln w="9525" algn="ctr">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altLang="en-US" sz="177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8376" name="Group 37"/>
          <p:cNvGrpSpPr>
            <a:grpSpLocks/>
          </p:cNvGrpSpPr>
          <p:nvPr/>
        </p:nvGrpSpPr>
        <p:grpSpPr bwMode="auto">
          <a:xfrm>
            <a:off x="605367" y="4899378"/>
            <a:ext cx="3644900" cy="609600"/>
            <a:chOff x="738414" y="6019800"/>
            <a:chExt cx="4100286" cy="685800"/>
          </a:xfrm>
        </p:grpSpPr>
        <p:sp>
          <p:nvSpPr>
            <p:cNvPr id="36" name="Content Placeholder 7"/>
            <p:cNvSpPr txBox="1">
              <a:spLocks/>
            </p:cNvSpPr>
            <p:nvPr/>
          </p:nvSpPr>
          <p:spPr bwMode="auto">
            <a:xfrm>
              <a:off x="1105106" y="6019800"/>
              <a:ext cx="3733594" cy="685800"/>
            </a:xfrm>
            <a:prstGeom prst="rect">
              <a:avLst/>
            </a:prstGeom>
            <a:noFill/>
            <a:ln w="9525">
              <a:noFill/>
              <a:miter lim="800000"/>
              <a:headEnd/>
              <a:tailEnd/>
            </a:ln>
          </p:spPr>
          <p:txBody>
            <a:bodyPr/>
            <a:lstStyle/>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r>
                <a:rPr kumimoji="1" lang="en-US" sz="2844" b="0" i="0" u="sng" strike="noStrike" kern="0" cap="none" spc="0" normalizeH="0" baseline="0" noProof="0" dirty="0">
                  <a:ln>
                    <a:noFill/>
                  </a:ln>
                  <a:solidFill>
                    <a:prstClr val="white"/>
                  </a:solidFill>
                  <a:effectLst/>
                  <a:uLnTx/>
                  <a:uFillTx/>
                  <a:latin typeface="Calibri" pitchFamily="34" charset="0"/>
                  <a:ea typeface="+mn-ea"/>
                  <a:cs typeface="Arial" charset="0"/>
                </a:rPr>
                <a:t>Growing</a:t>
              </a: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p:txBody>
        </p:sp>
        <p:sp>
          <p:nvSpPr>
            <p:cNvPr id="58384" name="Up Arrow 36"/>
            <p:cNvSpPr>
              <a:spLocks noChangeArrowheads="1"/>
            </p:cNvSpPr>
            <p:nvPr/>
          </p:nvSpPr>
          <p:spPr bwMode="auto">
            <a:xfrm>
              <a:off x="738414" y="6019800"/>
              <a:ext cx="301951" cy="609600"/>
            </a:xfrm>
            <a:prstGeom prst="upArrow">
              <a:avLst>
                <a:gd name="adj1" fmla="val 50000"/>
                <a:gd name="adj2" fmla="val 50004"/>
              </a:avLst>
            </a:prstGeom>
            <a:solidFill>
              <a:srgbClr val="FFFF00"/>
            </a:solidFill>
            <a:ln w="9525" algn="ctr">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altLang="en-US" sz="177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8378" name="Group 38"/>
          <p:cNvGrpSpPr>
            <a:grpSpLocks/>
          </p:cNvGrpSpPr>
          <p:nvPr/>
        </p:nvGrpSpPr>
        <p:grpSpPr bwMode="auto">
          <a:xfrm>
            <a:off x="613834" y="5661378"/>
            <a:ext cx="3644900" cy="609600"/>
            <a:chOff x="738414" y="5304972"/>
            <a:chExt cx="4100286" cy="685800"/>
          </a:xfrm>
        </p:grpSpPr>
        <p:sp>
          <p:nvSpPr>
            <p:cNvPr id="22" name="Content Placeholder 7"/>
            <p:cNvSpPr txBox="1">
              <a:spLocks/>
            </p:cNvSpPr>
            <p:nvPr/>
          </p:nvSpPr>
          <p:spPr bwMode="auto">
            <a:xfrm>
              <a:off x="1105106" y="5304972"/>
              <a:ext cx="3733594" cy="685800"/>
            </a:xfrm>
            <a:prstGeom prst="rect">
              <a:avLst/>
            </a:prstGeom>
            <a:noFill/>
            <a:ln w="9525">
              <a:noFill/>
              <a:miter lim="800000"/>
              <a:headEnd/>
              <a:tailEnd/>
            </a:ln>
          </p:spPr>
          <p:txBody>
            <a:bodyPr/>
            <a:lstStyle/>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r>
                <a:rPr kumimoji="1" lang="en-US" sz="2844" b="1" i="0" u="sng" strike="noStrike" kern="0" cap="none" spc="0" normalizeH="0" baseline="0" noProof="0" dirty="0">
                  <a:ln>
                    <a:noFill/>
                  </a:ln>
                  <a:solidFill>
                    <a:prstClr val="white"/>
                  </a:solidFill>
                  <a:effectLst/>
                  <a:uLnTx/>
                  <a:uFillTx/>
                  <a:latin typeface="Calibri" pitchFamily="34" charset="0"/>
                  <a:ea typeface="+mn-ea"/>
                  <a:cs typeface="Arial" charset="0"/>
                </a:rPr>
                <a:t>Storms</a:t>
              </a:r>
              <a:endParaRPr kumimoji="1" lang="en-US" sz="2844" b="1" i="0" u="none" strike="noStrike" kern="0" cap="none" spc="0" normalizeH="0" baseline="0" noProof="0" dirty="0">
                <a:ln>
                  <a:noFill/>
                </a:ln>
                <a:solidFill>
                  <a:prstClr val="white"/>
                </a:solidFill>
                <a:effectLst/>
                <a:uLnTx/>
                <a:uFillTx/>
                <a:latin typeface="Calibri" pitchFamily="34" charset="0"/>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Tx/>
                <a:buNone/>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a:p>
              <a:pPr marL="304804" marR="0" lvl="0" indent="-304804" algn="l" defTabSz="812810" rtl="0" eaLnBrk="1" fontAlgn="base" latinLnBrk="0" hangingPunct="1">
                <a:lnSpc>
                  <a:spcPct val="100000"/>
                </a:lnSpc>
                <a:spcBef>
                  <a:spcPct val="20000"/>
                </a:spcBef>
                <a:spcAft>
                  <a:spcPct val="0"/>
                </a:spcAft>
                <a:buClr>
                  <a:srgbClr val="E3DED1"/>
                </a:buClr>
                <a:buSzTx/>
                <a:buFont typeface="Monotype Sorts" pitchFamily="2" charset="2"/>
                <a:buChar char="§"/>
                <a:tabLst/>
                <a:defRPr/>
              </a:pPr>
              <a:endParaRPr kumimoji="1" lang="en-US" sz="2844" b="0" i="0" u="none" strike="noStrike" kern="0" cap="none" spc="0" normalizeH="0" baseline="0" noProof="0" dirty="0">
                <a:ln>
                  <a:noFill/>
                </a:ln>
                <a:solidFill>
                  <a:prstClr val="black"/>
                </a:solidFill>
                <a:effectLst/>
                <a:uLnTx/>
                <a:uFillTx/>
                <a:latin typeface="Arial"/>
                <a:ea typeface="+mn-ea"/>
                <a:cs typeface="Arial" charset="0"/>
              </a:endParaRPr>
            </a:p>
          </p:txBody>
        </p:sp>
        <p:sp>
          <p:nvSpPr>
            <p:cNvPr id="58382" name="Up Arrow 34"/>
            <p:cNvSpPr>
              <a:spLocks noChangeArrowheads="1"/>
            </p:cNvSpPr>
            <p:nvPr/>
          </p:nvSpPr>
          <p:spPr bwMode="auto">
            <a:xfrm>
              <a:off x="738414" y="5304972"/>
              <a:ext cx="301951" cy="609600"/>
            </a:xfrm>
            <a:prstGeom prst="upArrow">
              <a:avLst>
                <a:gd name="adj1" fmla="val 50000"/>
                <a:gd name="adj2" fmla="val 50004"/>
              </a:avLst>
            </a:prstGeom>
            <a:solidFill>
              <a:srgbClr val="FFFF00"/>
            </a:solidFill>
            <a:ln w="9525" algn="ctr">
              <a:solidFill>
                <a:schemeClr val="tx1"/>
              </a:solidFill>
              <a:miter lim="800000"/>
              <a:headEnd/>
              <a:tailEnd/>
            </a:ln>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endParaRPr kumimoji="0" lang="en-US" altLang="en-US" sz="1778"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58379" name="Picture 2" descr="http://i.livescience.com/images/i/000/034/542/i02/SP_121029_hurricane_sandy_growth.jpg?13555208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4421" y="2743200"/>
            <a:ext cx="675594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30133" y="4445001"/>
            <a:ext cx="4402667" cy="967701"/>
          </a:xfrm>
          <a:prstGeom prst="rect">
            <a:avLst/>
          </a:prstGeom>
          <a:noFill/>
        </p:spPr>
        <p:txBody>
          <a:bodyP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Hurricane Sandy (NASA)</a:t>
            </a:r>
          </a:p>
        </p:txBody>
      </p:sp>
      <p:pic>
        <p:nvPicPr>
          <p:cNvPr id="23" name="Picture 22"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990770" y="110923"/>
            <a:ext cx="884060" cy="1352954"/>
          </a:xfrm>
          <a:prstGeom prst="rect">
            <a:avLst/>
          </a:prstGeom>
        </p:spPr>
      </p:pic>
    </p:spTree>
    <p:extLst>
      <p:ext uri="{BB962C8B-B14F-4D97-AF65-F5344CB8AC3E}">
        <p14:creationId xmlns:p14="http://schemas.microsoft.com/office/powerpoint/2010/main" val="7940534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5086"/>
            <a:ext cx="3231444" cy="643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C4B13461-5894-4ADE-BAB7-518F118E5E1D}"/>
              </a:ext>
            </a:extLst>
          </p:cNvPr>
          <p:cNvSpPr>
            <a:spLocks noChangeArrowheads="1"/>
          </p:cNvSpPr>
          <p:nvPr/>
        </p:nvSpPr>
        <p:spPr bwMode="auto">
          <a:xfrm>
            <a:off x="197556" y="195846"/>
            <a:ext cx="4267200"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12810" eaLnBrk="1" fontAlgn="base" hangingPunct="1">
              <a:spcBef>
                <a:spcPct val="0"/>
              </a:spcBef>
              <a:spcAft>
                <a:spcPct val="0"/>
              </a:spcAft>
            </a:pPr>
            <a:r>
              <a:rPr lang="en-US" altLang="en-US" sz="4267" b="1" dirty="0">
                <a:solidFill>
                  <a:srgbClr val="FFFF00"/>
                </a:solidFill>
                <a:latin typeface="Calibri" panose="020F0502020204030204" pitchFamily="34" charset="0"/>
                <a:cs typeface="Calibri" panose="020F0502020204030204" pitchFamily="34" charset="0"/>
              </a:rPr>
              <a:t>The Watershed</a:t>
            </a:r>
            <a:endParaRPr lang="en-US" altLang="en-US" sz="4267" dirty="0">
              <a:solidFill>
                <a:srgbClr val="000000"/>
              </a:solidFill>
              <a:latin typeface="Calibri" panose="020F0502020204030204" pitchFamily="34" charset="0"/>
              <a:cs typeface="Calibri" panose="020F0502020204030204" pitchFamily="34" charset="0"/>
            </a:endParaRPr>
          </a:p>
        </p:txBody>
      </p:sp>
      <p:pic>
        <p:nvPicPr>
          <p:cNvPr id="8" name="Picture 3" descr="River basin image - site monotoring">
            <a:extLst>
              <a:ext uri="{FF2B5EF4-FFF2-40B4-BE49-F238E27FC236}">
                <a16:creationId xmlns:a16="http://schemas.microsoft.com/office/drawing/2014/main" id="{F4F9B982-B5BD-4096-8741-2D5C65180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84552"/>
            <a:ext cx="4343400" cy="54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17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114300"/>
            <a:ext cx="7924800" cy="952500"/>
          </a:xfrm>
        </p:spPr>
        <p:txBody>
          <a:bodyPr>
            <a:normAutofit/>
          </a:bodyPr>
          <a:lstStyle/>
          <a:p>
            <a:r>
              <a:rPr lang="en-US" sz="3600" b="1" dirty="0">
                <a:solidFill>
                  <a:srgbClr val="216A95"/>
                </a:solidFill>
                <a:latin typeface="Arial" pitchFamily="34" charset="0"/>
                <a:cs typeface="Arial" pitchFamily="34" charset="0"/>
              </a:rPr>
              <a:t>Positive Messages</a:t>
            </a:r>
          </a:p>
        </p:txBody>
      </p:sp>
      <p:pic>
        <p:nvPicPr>
          <p:cNvPr id="5" name="Picture 4" descr="Footer Swoosh.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1" name="Picture 10">
            <a:extLst>
              <a:ext uri="{FF2B5EF4-FFF2-40B4-BE49-F238E27FC236}">
                <a16:creationId xmlns:a16="http://schemas.microsoft.com/office/drawing/2014/main" id="{46642C63-CFE7-44BC-AFEF-84968EFA11CE}"/>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753458" y="726314"/>
            <a:ext cx="7682548" cy="55220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35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0"/>
            <a:ext cx="7924800" cy="952500"/>
          </a:xfrm>
        </p:spPr>
        <p:txBody>
          <a:bodyPr>
            <a:normAutofit/>
          </a:bodyPr>
          <a:lstStyle/>
          <a:p>
            <a:r>
              <a:rPr lang="en-US" sz="3600" b="1" dirty="0">
                <a:solidFill>
                  <a:srgbClr val="216A95"/>
                </a:solidFill>
                <a:latin typeface="Arial" pitchFamily="34" charset="0"/>
                <a:cs typeface="Arial" pitchFamily="34" charset="0"/>
              </a:rPr>
              <a:t>Negatives</a:t>
            </a:r>
          </a:p>
        </p:txBody>
      </p:sp>
      <p:pic>
        <p:nvPicPr>
          <p:cNvPr id="5" name="Picture 4" descr="Footer Swoosh.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4" name="Picture 13">
            <a:extLst>
              <a:ext uri="{FF2B5EF4-FFF2-40B4-BE49-F238E27FC236}">
                <a16:creationId xmlns:a16="http://schemas.microsoft.com/office/drawing/2014/main" id="{232D24C8-9D8F-4DBD-AA97-5D4196609943}"/>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0" y="810394"/>
            <a:ext cx="7565257" cy="54239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3173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i.livescience.com/images/i/000/034/542/i02/SP_121029_hurricane_sandy_growth.jpg?1355520873">
            <a:extLst>
              <a:ext uri="{FF2B5EF4-FFF2-40B4-BE49-F238E27FC236}">
                <a16:creationId xmlns:a16="http://schemas.microsoft.com/office/drawing/2014/main" id="{16D71C7F-968E-4592-AD1C-155CAF8106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569390"/>
            <a:ext cx="9144002" cy="556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18362" y="838201"/>
            <a:ext cx="8229600" cy="731190"/>
          </a:xfrm>
        </p:spPr>
        <p:txBody>
          <a:bodyPr>
            <a:normAutofit/>
          </a:bodyPr>
          <a:lstStyle/>
          <a:p>
            <a:r>
              <a:rPr lang="en-US" sz="3000" b="1" dirty="0">
                <a:solidFill>
                  <a:srgbClr val="417764"/>
                </a:solidFill>
                <a:latin typeface="Avenir LT Std 55 Roman" pitchFamily="34" charset="0"/>
                <a:cs typeface="Arial" pitchFamily="34" charset="0"/>
              </a:rPr>
              <a:t>Greater Vulnerability to Flooding</a:t>
            </a:r>
          </a:p>
        </p:txBody>
      </p:sp>
      <p:sp>
        <p:nvSpPr>
          <p:cNvPr id="4" name="Title 1"/>
          <p:cNvSpPr>
            <a:spLocks noGrp="1"/>
          </p:cNvSpPr>
          <p:nvPr>
            <p:ph type="title"/>
          </p:nvPr>
        </p:nvSpPr>
        <p:spPr>
          <a:xfrm>
            <a:off x="206943" y="-47423"/>
            <a:ext cx="8229600" cy="1143000"/>
          </a:xfrm>
        </p:spPr>
        <p:txBody>
          <a:bodyPr>
            <a:normAutofit/>
          </a:bodyPr>
          <a:lstStyle/>
          <a:p>
            <a:pPr algn="l"/>
            <a:r>
              <a:rPr lang="en-US" b="1" dirty="0">
                <a:solidFill>
                  <a:srgbClr val="216A95"/>
                </a:solidFill>
                <a:latin typeface="Avenir LT Std 55 Roman" pitchFamily="34" charset="0"/>
                <a:cs typeface="Arial" pitchFamily="34" charset="0"/>
              </a:rPr>
              <a:t>Loss of Nature’s Benefits</a:t>
            </a:r>
          </a:p>
        </p:txBody>
      </p:sp>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75320" y="103779"/>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fld id="{325FF052-A754-4A75-911C-E4E5EEEC19B0}" type="slidenum">
              <a:rPr lang="en-US" b="1" smtClean="0">
                <a:solidFill>
                  <a:schemeClr val="bg1"/>
                </a:solidFill>
                <a:latin typeface="Arial" pitchFamily="34" charset="0"/>
                <a:cs typeface="Arial" pitchFamily="34" charset="0"/>
              </a:rPr>
              <a:pPr/>
              <a:t>32</a:t>
            </a:fld>
            <a:endParaRPr lang="en-US" b="1" dirty="0">
              <a:solidFill>
                <a:schemeClr val="bg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F5AA4DEA-924A-4F57-AD0A-9D69610CE528}"/>
              </a:ext>
            </a:extLst>
          </p:cNvPr>
          <p:cNvSpPr txBox="1"/>
          <p:nvPr/>
        </p:nvSpPr>
        <p:spPr>
          <a:xfrm>
            <a:off x="3352800" y="2433136"/>
            <a:ext cx="4402667" cy="530017"/>
          </a:xfrm>
          <a:prstGeom prst="rect">
            <a:avLst/>
          </a:prstGeom>
          <a:noFill/>
        </p:spPr>
        <p:txBody>
          <a:bodyPr>
            <a:spAutoFit/>
          </a:bodyPr>
          <a:lstStyle/>
          <a:p>
            <a:pPr eaLnBrk="1" hangingPunct="1">
              <a:defRPr/>
            </a:pPr>
            <a:r>
              <a:rPr lang="en-US" sz="2800" b="1" dirty="0">
                <a:solidFill>
                  <a:srgbClr val="FFFF00"/>
                </a:solidFill>
                <a:effectLst>
                  <a:outerShdw blurRad="38100" dist="38100" dir="2700000" algn="tl">
                    <a:srgbClr val="000000">
                      <a:alpha val="43137"/>
                    </a:srgbClr>
                  </a:outerShdw>
                </a:effectLst>
              </a:rPr>
              <a:t>Hurricane</a:t>
            </a:r>
            <a:r>
              <a:rPr lang="en-US" sz="2844" b="1" dirty="0">
                <a:solidFill>
                  <a:srgbClr val="FFFF00"/>
                </a:solidFill>
                <a:effectLst>
                  <a:outerShdw blurRad="38100" dist="38100" dir="2700000" algn="tl">
                    <a:srgbClr val="000000">
                      <a:alpha val="43137"/>
                    </a:srgbClr>
                  </a:outerShdw>
                </a:effectLst>
              </a:rPr>
              <a:t> Sandy </a:t>
            </a:r>
            <a:r>
              <a:rPr lang="en-US" sz="1600" b="1" dirty="0">
                <a:solidFill>
                  <a:srgbClr val="FFFF00"/>
                </a:solidFill>
                <a:effectLst>
                  <a:outerShdw blurRad="38100" dist="38100" dir="2700000" algn="tl">
                    <a:srgbClr val="000000">
                      <a:alpha val="43137"/>
                    </a:srgbClr>
                  </a:outerShdw>
                </a:effectLst>
              </a:rPr>
              <a:t>(NASA)</a:t>
            </a:r>
          </a:p>
        </p:txBody>
      </p:sp>
      <p:pic>
        <p:nvPicPr>
          <p:cNvPr id="14" name="Picture 2" descr="P8080052">
            <a:extLst>
              <a:ext uri="{FF2B5EF4-FFF2-40B4-BE49-F238E27FC236}">
                <a16:creationId xmlns:a16="http://schemas.microsoft.com/office/drawing/2014/main" id="{77836534-8192-45B3-9F8D-D2A9B97F4CC2}"/>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406" y="4737630"/>
            <a:ext cx="9146406" cy="23695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5B1348D-D261-490E-8982-41428C8D6C34}"/>
              </a:ext>
            </a:extLst>
          </p:cNvPr>
          <p:cNvSpPr/>
          <p:nvPr/>
        </p:nvSpPr>
        <p:spPr>
          <a:xfrm>
            <a:off x="-76200" y="6075052"/>
            <a:ext cx="9067800" cy="395173"/>
          </a:xfrm>
          <a:prstGeom prst="rect">
            <a:avLst/>
          </a:prstGeom>
        </p:spPr>
        <p:txBody>
          <a:bodyPr wrap="square">
            <a:spAutoFit/>
          </a:bodyPr>
          <a:lstStyle/>
          <a:p>
            <a:pPr marL="304804">
              <a:lnSpc>
                <a:spcPct val="80000"/>
              </a:lnSpc>
              <a:spcBef>
                <a:spcPct val="20000"/>
              </a:spcBef>
              <a:buClr>
                <a:srgbClr val="E3DED1"/>
              </a:buClr>
              <a:defRPr/>
            </a:pPr>
            <a:r>
              <a:rPr kumimoji="1" lang="en-US" sz="2400" b="1" kern="0" dirty="0">
                <a:solidFill>
                  <a:schemeClr val="bg1"/>
                </a:solidFill>
                <a:effectLst>
                  <a:outerShdw blurRad="38100" dist="38100" dir="2700000" algn="tl">
                    <a:srgbClr val="000000">
                      <a:alpha val="43137"/>
                    </a:srgbClr>
                  </a:outerShdw>
                </a:effectLst>
                <a:latin typeface="Calibri" pitchFamily="34" charset="0"/>
              </a:rPr>
              <a:t>Flooding and storm damage was reduced near coastal wetlands </a:t>
            </a:r>
          </a:p>
        </p:txBody>
      </p:sp>
    </p:spTree>
    <p:extLst>
      <p:ext uri="{BB962C8B-B14F-4D97-AF65-F5344CB8AC3E}">
        <p14:creationId xmlns:p14="http://schemas.microsoft.com/office/powerpoint/2010/main" val="46670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9874" name="Picture 2" descr="Island_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61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txBox="1">
            <a:spLocks noChangeArrowheads="1"/>
          </p:cNvSpPr>
          <p:nvPr/>
        </p:nvSpPr>
        <p:spPr>
          <a:xfrm>
            <a:off x="522110" y="856585"/>
            <a:ext cx="8263467" cy="1219200"/>
          </a:xfrm>
          <a:prstGeom prst="rect">
            <a:avLst/>
          </a:prstGeom>
        </p:spPr>
        <p:txBody>
          <a:bodyPr/>
          <a:lstStyle/>
          <a:p>
            <a:pPr marL="304804" indent="-304804" defTabSz="812810" fontAlgn="base">
              <a:lnSpc>
                <a:spcPct val="80000"/>
              </a:lnSpc>
              <a:spcBef>
                <a:spcPct val="20000"/>
              </a:spcBef>
              <a:spcAft>
                <a:spcPct val="0"/>
              </a:spcAft>
              <a:buClr>
                <a:srgbClr val="E3DED1"/>
              </a:buClr>
              <a:defRPr/>
            </a:pPr>
            <a:endParaRPr kumimoji="1" lang="en-US" sz="2800" b="1" kern="0" dirty="0">
              <a:solidFill>
                <a:srgbClr val="000000"/>
              </a:solidFill>
              <a:effectLst>
                <a:outerShdw blurRad="38100" dist="38100" dir="2700000" algn="tl">
                  <a:srgbClr val="000000">
                    <a:alpha val="43137"/>
                  </a:srgbClr>
                </a:outerShdw>
              </a:effectLst>
              <a:latin typeface="Calibri" pitchFamily="34" charset="0"/>
              <a:cs typeface="Arial" panose="020B0604020202020204" pitchFamily="34" charset="0"/>
            </a:endParaRPr>
          </a:p>
          <a:p>
            <a:pPr marL="304804" defTabSz="812810" fontAlgn="base">
              <a:lnSpc>
                <a:spcPct val="80000"/>
              </a:lnSpc>
              <a:spcBef>
                <a:spcPct val="20000"/>
              </a:spcBef>
              <a:spcAft>
                <a:spcPct val="0"/>
              </a:spcAft>
              <a:buClr>
                <a:srgbClr val="E3DED1"/>
              </a:buClr>
              <a:defRPr/>
            </a:pPr>
            <a:r>
              <a:rPr kumimoji="1" lang="en-US" sz="2800" b="1" kern="0" dirty="0">
                <a:solidFill>
                  <a:srgbClr val="FF0000"/>
                </a:solidFill>
                <a:effectLst>
                  <a:outerShdw blurRad="38100" dist="38100" dir="2700000" algn="tl">
                    <a:srgbClr val="000000">
                      <a:alpha val="43137"/>
                    </a:srgbClr>
                  </a:outerShdw>
                </a:effectLst>
                <a:latin typeface="Calibri" pitchFamily="34" charset="0"/>
                <a:cs typeface="Arial" panose="020B0604020202020204" pitchFamily="34" charset="0"/>
              </a:rPr>
              <a:t>Flooding and storm damage was lower adjacent to protective coastal wetlands and dunes</a:t>
            </a:r>
          </a:p>
        </p:txBody>
      </p:sp>
      <p:grpSp>
        <p:nvGrpSpPr>
          <p:cNvPr id="79876" name="Group 20"/>
          <p:cNvGrpSpPr>
            <a:grpSpLocks/>
          </p:cNvGrpSpPr>
          <p:nvPr/>
        </p:nvGrpSpPr>
        <p:grpSpPr bwMode="auto">
          <a:xfrm>
            <a:off x="4572000" y="3022600"/>
            <a:ext cx="2912533" cy="2184400"/>
            <a:chOff x="1485900" y="3200400"/>
            <a:chExt cx="3149600" cy="2362200"/>
          </a:xfrm>
        </p:grpSpPr>
        <p:pic>
          <p:nvPicPr>
            <p:cNvPr id="79883"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3200400"/>
              <a:ext cx="3149600" cy="23622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74406" y="4813350"/>
              <a:ext cx="2972589" cy="632373"/>
            </a:xfrm>
            <a:prstGeom prst="rect">
              <a:avLst/>
            </a:prstGeom>
            <a:noFill/>
          </p:spPr>
          <p:txBody>
            <a:bodyPr>
              <a:spAutoFit/>
            </a:bodyPr>
            <a:lstStyle/>
            <a:p>
              <a:pPr algn="ctr" defTabSz="812810" fontAlgn="base">
                <a:spcBef>
                  <a:spcPct val="0"/>
                </a:spcBef>
                <a:spcAft>
                  <a:spcPct val="0"/>
                </a:spcAft>
                <a:defRPr/>
              </a:pPr>
              <a:r>
                <a:rPr lang="en-US" sz="16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Nearby destruction with hard infrastructure</a:t>
              </a:r>
              <a:endParaRPr lang="en-US" sz="1600" dirty="0">
                <a:solidFill>
                  <a:prstClr val="black"/>
                </a:solidFill>
                <a:latin typeface="Arial" panose="020B0604020202020204" pitchFamily="34" charset="0"/>
                <a:cs typeface="Arial" panose="020B0604020202020204" pitchFamily="34" charset="0"/>
              </a:endParaRPr>
            </a:p>
          </p:txBody>
        </p:sp>
      </p:grpSp>
      <p:grpSp>
        <p:nvGrpSpPr>
          <p:cNvPr id="79877" name="Group 19"/>
          <p:cNvGrpSpPr>
            <a:grpSpLocks/>
          </p:cNvGrpSpPr>
          <p:nvPr/>
        </p:nvGrpSpPr>
        <p:grpSpPr bwMode="auto">
          <a:xfrm>
            <a:off x="1320800" y="3022600"/>
            <a:ext cx="2867378" cy="2150533"/>
            <a:chOff x="5753100" y="3200400"/>
            <a:chExt cx="3225800" cy="2419350"/>
          </a:xfrm>
        </p:grpSpPr>
        <p:pic>
          <p:nvPicPr>
            <p:cNvPr id="7988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3200400"/>
              <a:ext cx="3225800" cy="2419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981700" y="4813300"/>
              <a:ext cx="2971800" cy="657872"/>
            </a:xfrm>
            <a:prstGeom prst="rect">
              <a:avLst/>
            </a:prstGeom>
            <a:noFill/>
          </p:spPr>
          <p:txBody>
            <a:bodyPr>
              <a:spAutoFit/>
            </a:bodyPr>
            <a:lstStyle/>
            <a:p>
              <a:pPr algn="ctr" defTabSz="812810" fontAlgn="base">
                <a:spcBef>
                  <a:spcPct val="0"/>
                </a:spcBef>
                <a:spcAft>
                  <a:spcPct val="0"/>
                </a:spcAft>
                <a:defRPr/>
              </a:pPr>
              <a:r>
                <a:rPr lang="en-US" sz="16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PDE-Rutgers Living Shoreline undamaged</a:t>
              </a:r>
              <a:endParaRPr lang="en-US" sz="1600" dirty="0">
                <a:solidFill>
                  <a:prstClr val="black"/>
                </a:solidFill>
                <a:latin typeface="Arial" panose="020B0604020202020204" pitchFamily="34" charset="0"/>
                <a:cs typeface="Arial" panose="020B0604020202020204" pitchFamily="34" charset="0"/>
              </a:endParaRPr>
            </a:p>
          </p:txBody>
        </p:sp>
      </p:grpSp>
      <p:sp>
        <p:nvSpPr>
          <p:cNvPr id="12" name="TextBox 11"/>
          <p:cNvSpPr txBox="1"/>
          <p:nvPr/>
        </p:nvSpPr>
        <p:spPr>
          <a:xfrm>
            <a:off x="218192" y="84770"/>
            <a:ext cx="5892800" cy="694164"/>
          </a:xfrm>
          <a:prstGeom prst="rect">
            <a:avLst/>
          </a:prstGeom>
          <a:noFill/>
        </p:spPr>
        <p:txBody>
          <a:bodyPr>
            <a:spAutoFit/>
          </a:bodyPr>
          <a:lstStyle/>
          <a:p>
            <a:pPr defTabSz="812810">
              <a:defRPr/>
            </a:pPr>
            <a:r>
              <a:rPr lang="en-US" sz="3911" b="1" kern="0" dirty="0">
                <a:solidFill>
                  <a:srgbClr val="FFFF00"/>
                </a:solidFill>
                <a:effectLst>
                  <a:outerShdw blurRad="38100" dist="38100" dir="2700000" algn="tl">
                    <a:srgbClr val="000000">
                      <a:alpha val="43137"/>
                    </a:srgbClr>
                  </a:outerShdw>
                </a:effectLst>
                <a:latin typeface="Calibri"/>
                <a:cs typeface="Arial" panose="020B0604020202020204" pitchFamily="34" charset="0"/>
              </a:rPr>
              <a:t>Post-Sandy Lessons</a:t>
            </a:r>
          </a:p>
        </p:txBody>
      </p:sp>
      <p:pic>
        <p:nvPicPr>
          <p:cNvPr id="79880" name="Picture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9276"/>
            <a:ext cx="2427215" cy="8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292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14" name="Picture 13" descr="PDE_2016_STACKED LOGO_FullColor_RGB_FFF.jpg">
            <a:extLst>
              <a:ext uri="{FF2B5EF4-FFF2-40B4-BE49-F238E27FC236}">
                <a16:creationId xmlns:a16="http://schemas.microsoft.com/office/drawing/2014/main" id="{550EED1F-2D5C-4415-AAFF-02FFF8E5E41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450980" y="559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algn="l"/>
            <a:r>
              <a:rPr lang="en-US" sz="3200" b="1" dirty="0">
                <a:solidFill>
                  <a:srgbClr val="216A95"/>
                </a:solidFill>
                <a:latin typeface="Arial" pitchFamily="34" charset="0"/>
                <a:cs typeface="Arial" pitchFamily="34" charset="0"/>
              </a:rPr>
              <a:t>Future Natural Infrastructure?</a:t>
            </a:r>
            <a:endParaRPr lang="en-US" sz="2000" b="1" i="1" dirty="0">
              <a:solidFill>
                <a:srgbClr val="216A95"/>
              </a:solidFill>
              <a:latin typeface="Arial" pitchFamily="34" charset="0"/>
              <a:cs typeface="Arial" pitchFamily="34" charset="0"/>
            </a:endParaRPr>
          </a:p>
        </p:txBody>
      </p:sp>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77590" y="5337156"/>
            <a:ext cx="914400" cy="1492564"/>
          </a:xfrm>
          <a:prstGeom prst="rect">
            <a:avLst/>
          </a:prstGeom>
        </p:spPr>
      </p:pic>
      <p:pic>
        <p:nvPicPr>
          <p:cNvPr id="3074" name="Picture 2" descr="Image result for crystal ball">
            <a:extLst>
              <a:ext uri="{FF2B5EF4-FFF2-40B4-BE49-F238E27FC236}">
                <a16:creationId xmlns:a16="http://schemas.microsoft.com/office/drawing/2014/main" id="{B8496904-1C2D-4245-9D97-73C16679F5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247" y="1669769"/>
            <a:ext cx="3086100" cy="3888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ami-crystal-ball.jpg">
            <a:extLst>
              <a:ext uri="{FF2B5EF4-FFF2-40B4-BE49-F238E27FC236}">
                <a16:creationId xmlns:a16="http://schemas.microsoft.com/office/drawing/2014/main" id="{90979126-CA99-4405-A802-940485DE33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446" y="1198984"/>
            <a:ext cx="3802385" cy="483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430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14" name="Picture 13" descr="PDE_2016_STACKED LOGO_FullColor_RGB_FFF.jpg">
            <a:extLst>
              <a:ext uri="{FF2B5EF4-FFF2-40B4-BE49-F238E27FC236}">
                <a16:creationId xmlns:a16="http://schemas.microsoft.com/office/drawing/2014/main" id="{550EED1F-2D5C-4415-AAFF-02FFF8E5E41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58" y="5402725"/>
            <a:ext cx="914400" cy="1492564"/>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450980" y="559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Natural Infrastructure and Wealth</a:t>
            </a:r>
            <a:r>
              <a:rPr kumimoji="0" lang="en-US" sz="3200" b="1" i="1" u="none" strike="noStrike" kern="1200" cap="none" spc="0" normalizeH="0" baseline="0" noProof="0" dirty="0">
                <a:ln>
                  <a:noFill/>
                </a:ln>
                <a:solidFill>
                  <a:srgbClr val="216A95"/>
                </a:solidFill>
                <a:effectLst/>
                <a:uLnTx/>
                <a:uFillTx/>
                <a:latin typeface="Arial" pitchFamily="34" charset="0"/>
                <a:ea typeface="+mj-ea"/>
                <a:cs typeface="Arial" pitchFamily="34" charset="0"/>
              </a:rPr>
              <a:t> </a:t>
            </a:r>
          </a:p>
        </p:txBody>
      </p:sp>
      <p:grpSp>
        <p:nvGrpSpPr>
          <p:cNvPr id="3" name="Group 2"/>
          <p:cNvGrpSpPr/>
          <p:nvPr/>
        </p:nvGrpSpPr>
        <p:grpSpPr>
          <a:xfrm>
            <a:off x="1143000" y="1029763"/>
            <a:ext cx="7772400" cy="5250535"/>
            <a:chOff x="1143000" y="1029763"/>
            <a:chExt cx="7772400" cy="5250535"/>
          </a:xfrm>
        </p:grpSpPr>
        <p:pic>
          <p:nvPicPr>
            <p:cNvPr id="2" name="Picture 1">
              <a:extLst>
                <a:ext uri="{FF2B5EF4-FFF2-40B4-BE49-F238E27FC236}">
                  <a16:creationId xmlns:a16="http://schemas.microsoft.com/office/drawing/2014/main" id="{F9E2CF36-1293-4CF9-8DAD-AB813012784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143000" y="1029763"/>
              <a:ext cx="7772400" cy="5197615"/>
            </a:xfrm>
            <a:prstGeom prst="rect">
              <a:avLst/>
            </a:prstGeom>
          </p:spPr>
        </p:pic>
        <p:pic>
          <p:nvPicPr>
            <p:cNvPr id="6" name="Picture 5">
              <a:extLst>
                <a:ext uri="{FF2B5EF4-FFF2-40B4-BE49-F238E27FC236}">
                  <a16:creationId xmlns:a16="http://schemas.microsoft.com/office/drawing/2014/main" id="{F9E2CF36-1293-4CF9-8DAD-AB813012784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620000" y="5936587"/>
              <a:ext cx="862390" cy="343711"/>
            </a:xfrm>
            <a:prstGeom prst="rect">
              <a:avLst/>
            </a:prstGeom>
          </p:spPr>
        </p:pic>
      </p:grpSp>
    </p:spTree>
    <p:extLst>
      <p:ext uri="{BB962C8B-B14F-4D97-AF65-F5344CB8AC3E}">
        <p14:creationId xmlns:p14="http://schemas.microsoft.com/office/powerpoint/2010/main" val="13648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88188"/>
            <a:ext cx="8229600" cy="771878"/>
          </a:xfrm>
        </p:spPr>
        <p:txBody>
          <a:bodyPr rtlCol="0">
            <a:normAutofit/>
          </a:bodyPr>
          <a:lstStyle/>
          <a:p>
            <a:pPr algn="l" eaLnBrk="1" fontAlgn="auto" hangingPunct="1">
              <a:spcAft>
                <a:spcPts val="0"/>
              </a:spcAft>
              <a:defRPr/>
            </a:pPr>
            <a:r>
              <a:rPr lang="en-US" b="1" dirty="0">
                <a:solidFill>
                  <a:srgbClr val="FFFF00"/>
                </a:solidFill>
                <a:effectLst>
                  <a:outerShdw blurRad="38100" dist="38100" dir="2700000" algn="tl">
                    <a:srgbClr val="000000">
                      <a:alpha val="43137"/>
                    </a:srgbClr>
                  </a:outerShdw>
                </a:effectLst>
              </a:rPr>
              <a:t>Overview</a:t>
            </a:r>
          </a:p>
        </p:txBody>
      </p:sp>
      <p:sp>
        <p:nvSpPr>
          <p:cNvPr id="3" name="Content Placeholder 2"/>
          <p:cNvSpPr>
            <a:spLocks noGrp="1"/>
          </p:cNvSpPr>
          <p:nvPr>
            <p:ph idx="1"/>
          </p:nvPr>
        </p:nvSpPr>
        <p:spPr>
          <a:xfrm>
            <a:off x="228600" y="1295400"/>
            <a:ext cx="8229600" cy="4944533"/>
          </a:xfrm>
        </p:spPr>
        <p:txBody>
          <a:bodyPr rtlCol="0">
            <a:normAutofit/>
          </a:bodyPr>
          <a:lstStyle/>
          <a:p>
            <a:pPr eaLnBrk="1" fontAlgn="auto" hangingPunct="1">
              <a:spcAft>
                <a:spcPts val="0"/>
              </a:spcAft>
              <a:buNone/>
              <a:defRPr/>
            </a:pPr>
            <a:r>
              <a:rPr lang="en-US" b="1" dirty="0">
                <a:solidFill>
                  <a:schemeClr val="bg1">
                    <a:lumMod val="75000"/>
                  </a:schemeClr>
                </a:solidFill>
              </a:rPr>
              <a:t>The Delaware Estuary</a:t>
            </a:r>
            <a:endParaRPr lang="en-US" b="1" dirty="0">
              <a:solidFill>
                <a:schemeClr val="bg1">
                  <a:lumMod val="75000"/>
                </a:schemeClr>
              </a:solidFill>
              <a:effectLst>
                <a:outerShdw blurRad="38100" dist="38100" dir="2700000" algn="tl">
                  <a:srgbClr val="000000">
                    <a:alpha val="43137"/>
                  </a:srgbClr>
                </a:outerShdw>
              </a:effectLst>
            </a:endParaRPr>
          </a:p>
          <a:p>
            <a:pPr lvl="2"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lumMod val="75000"/>
                  </a:schemeClr>
                </a:solidFill>
              </a:rPr>
              <a:t>Natural Capital</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dirty="0">
                <a:solidFill>
                  <a:schemeClr val="bg1"/>
                </a:solidFill>
              </a:rPr>
              <a:t>Case </a:t>
            </a:r>
            <a:r>
              <a:rPr lang="en-US" dirty="0">
                <a:solidFill>
                  <a:schemeClr val="bg1">
                    <a:lumMod val="95000"/>
                  </a:schemeClr>
                </a:solidFill>
              </a:rPr>
              <a:t>Study: </a:t>
            </a:r>
            <a:r>
              <a:rPr lang="en-US" b="1" dirty="0">
                <a:solidFill>
                  <a:schemeClr val="bg1">
                    <a:lumMod val="95000"/>
                  </a:schemeClr>
                </a:solidFill>
                <a:effectLst>
                  <a:outerShdw blurRad="38100" dist="38100" dir="2700000" algn="tl">
                    <a:srgbClr val="000000">
                      <a:alpha val="43137"/>
                    </a:srgbClr>
                  </a:outerShdw>
                </a:effectLst>
              </a:rPr>
              <a:t>Coastal Wetlands </a:t>
            </a:r>
          </a:p>
          <a:p>
            <a:pPr eaLnBrk="1" fontAlgn="auto" hangingPunct="1">
              <a:spcAft>
                <a:spcPts val="0"/>
              </a:spcAft>
              <a:buNone/>
              <a:defRPr/>
            </a:pPr>
            <a:r>
              <a:rPr lang="en-US" b="1" dirty="0">
                <a:solidFill>
                  <a:schemeClr val="bg1">
                    <a:lumMod val="95000"/>
                  </a:schemeClr>
                </a:solidFill>
                <a:effectLst>
                  <a:outerShdw blurRad="38100" dist="38100" dir="2700000" algn="tl">
                    <a:srgbClr val="000000">
                      <a:alpha val="43137"/>
                    </a:srgbClr>
                  </a:outerShdw>
                </a:effectLst>
              </a:rPr>
              <a:t>		</a:t>
            </a:r>
            <a:r>
              <a:rPr lang="en-US" sz="2133" b="1" dirty="0">
                <a:solidFill>
                  <a:schemeClr val="bg1">
                    <a:lumMod val="95000"/>
                  </a:schemeClr>
                </a:solidFill>
              </a:rPr>
              <a:t>Types, Values, Trends</a:t>
            </a:r>
          </a:p>
          <a:p>
            <a:pPr eaLnBrk="1" fontAlgn="auto" hangingPunct="1">
              <a:spcAft>
                <a:spcPts val="0"/>
              </a:spcAft>
              <a:buNone/>
              <a:defRPr/>
            </a:pPr>
            <a:endParaRPr lang="en-US" sz="1800" b="1" dirty="0">
              <a:solidFill>
                <a:schemeClr val="bg1">
                  <a:lumMod val="95000"/>
                </a:schemeClr>
              </a:solidFill>
              <a:effectLst>
                <a:outerShdw blurRad="38100" dist="38100" dir="2700000" algn="tl">
                  <a:srgbClr val="000000">
                    <a:alpha val="43137"/>
                  </a:srgbClr>
                </a:outerShdw>
              </a:effectLst>
            </a:endParaRPr>
          </a:p>
          <a:p>
            <a:pPr eaLnBrk="1" fontAlgn="auto" hangingPunct="1">
              <a:spcAft>
                <a:spcPts val="0"/>
              </a:spcAft>
              <a:buNone/>
              <a:defRPr/>
            </a:pPr>
            <a:r>
              <a:rPr lang="en-US" dirty="0">
                <a:solidFill>
                  <a:schemeClr val="bg1">
                    <a:lumMod val="95000"/>
                  </a:schemeClr>
                </a:solidFill>
                <a:effectLst>
                  <a:outerShdw blurRad="38100" dist="38100" dir="2700000" algn="tl">
                    <a:srgbClr val="000000">
                      <a:alpha val="43137"/>
                    </a:srgbClr>
                  </a:outerShdw>
                </a:effectLst>
              </a:rPr>
              <a:t>Case Study:</a:t>
            </a:r>
            <a:r>
              <a:rPr lang="en-US" dirty="0">
                <a:solidFill>
                  <a:schemeClr val="bg1">
                    <a:lumMod val="95000"/>
                  </a:schemeClr>
                </a:solidFill>
              </a:rPr>
              <a:t> </a:t>
            </a:r>
            <a:r>
              <a:rPr lang="en-US" b="1" dirty="0">
                <a:solidFill>
                  <a:schemeClr val="bg1">
                    <a:lumMod val="95000"/>
                  </a:schemeClr>
                </a:solidFill>
              </a:rPr>
              <a:t>She</a:t>
            </a:r>
            <a:r>
              <a:rPr lang="en-US" b="1" dirty="0">
                <a:solidFill>
                  <a:schemeClr val="bg1"/>
                </a:solidFill>
              </a:rPr>
              <a:t>llfish Beds</a:t>
            </a:r>
          </a:p>
          <a:p>
            <a:pPr eaLnBrk="1" fontAlgn="auto" hangingPunct="1">
              <a:spcAft>
                <a:spcPts val="0"/>
              </a:spcAft>
              <a:buNone/>
              <a:defRPr/>
            </a:pPr>
            <a:r>
              <a:rPr lang="en-US" sz="1867" b="1" dirty="0">
                <a:solidFill>
                  <a:schemeClr val="bg1">
                    <a:lumMod val="95000"/>
                  </a:schemeClr>
                </a:solidFill>
              </a:rPr>
              <a:t>		Types, Values, Trends</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solidFill>
              </a:rPr>
              <a:t>Future Solutions</a:t>
            </a:r>
          </a:p>
          <a:p>
            <a:pPr eaLnBrk="1" fontAlgn="auto" hangingPunct="1">
              <a:spcAft>
                <a:spcPts val="0"/>
              </a:spcAft>
              <a:buNone/>
              <a:defRPr/>
            </a:pPr>
            <a:endParaRPr lang="en-US" b="1" dirty="0">
              <a:solidFill>
                <a:schemeClr val="bg1"/>
              </a:solidFill>
            </a:endParaRPr>
          </a:p>
        </p:txBody>
      </p:sp>
      <p:sp>
        <p:nvSpPr>
          <p:cNvPr id="4" name="Rounded Rectangle 3"/>
          <p:cNvSpPr/>
          <p:nvPr/>
        </p:nvSpPr>
        <p:spPr bwMode="auto">
          <a:xfrm>
            <a:off x="192944" y="4267200"/>
            <a:ext cx="5445856" cy="1223273"/>
          </a:xfrm>
          <a:prstGeom prst="roundRect">
            <a:avLst/>
          </a:prstGeom>
          <a:noFill/>
          <a:ln w="53975" cap="flat" cmpd="sng" algn="ctr">
            <a:solidFill>
              <a:srgbClr val="FF0000"/>
            </a:solidFill>
            <a:prstDash val="solid"/>
            <a:round/>
            <a:headEnd type="none" w="med" len="med"/>
            <a:tailEnd type="none" w="med" len="med"/>
          </a:ln>
          <a:effectLst/>
        </p:spPr>
        <p:txBody>
          <a:bodyPr vert="horz" wrap="square" lIns="82048" tIns="41025" rIns="82048" bIns="41025"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2" descr="C:\Documents and Settings\Danielle\My Documents\Photos\Career\Research Projects\DELSI - Living Shorelines\2014\DELSI Mispillion Check 10-20-14\IMAG0566.jpg">
            <a:extLst>
              <a:ext uri="{FF2B5EF4-FFF2-40B4-BE49-F238E27FC236}">
                <a16:creationId xmlns:a16="http://schemas.microsoft.com/office/drawing/2014/main" id="{2CB0681C-87DE-4671-BA2B-F3BE09C308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12903" y="288188"/>
            <a:ext cx="3200400" cy="3200400"/>
          </a:xfrm>
          <a:prstGeom prst="rect">
            <a:avLst/>
          </a:prstGeom>
          <a:noFill/>
          <a:ln w="4445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88AFFC-95B1-47A4-B59B-A431D70DB7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28121" y="3725944"/>
            <a:ext cx="3187279" cy="2891406"/>
          </a:xfrm>
          <a:prstGeom prst="rect">
            <a:avLst/>
          </a:prstGeom>
        </p:spPr>
      </p:pic>
    </p:spTree>
    <p:extLst>
      <p:ext uri="{BB962C8B-B14F-4D97-AF65-F5344CB8AC3E}">
        <p14:creationId xmlns:p14="http://schemas.microsoft.com/office/powerpoint/2010/main" val="994393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4724400" cy="35433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70400" y="3352800"/>
            <a:ext cx="4673600" cy="3505200"/>
          </a:xfrm>
          <a:prstGeom prst="rect">
            <a:avLst/>
          </a:prstGeom>
        </p:spPr>
      </p:pic>
      <p:pic>
        <p:nvPicPr>
          <p:cNvPr id="11" name="Picture 10" descr="PDE_2016_STACKED LOGO_FullColor_RGB_FFF.jpg">
            <a:extLst>
              <a:ext uri="{FF2B5EF4-FFF2-40B4-BE49-F238E27FC236}">
                <a16:creationId xmlns:a16="http://schemas.microsoft.com/office/drawing/2014/main" id="{F5C49C9A-6816-4152-AB54-C4F788AFCAF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41667" y="5410200"/>
            <a:ext cx="744994" cy="1216044"/>
          </a:xfrm>
          <a:prstGeom prst="rect">
            <a:avLst/>
          </a:prstGeom>
        </p:spPr>
      </p:pic>
      <p:pic>
        <p:nvPicPr>
          <p:cNvPr id="12" name="Picture 2" descr="C:\Documents and Settings\Danielle\My Documents\Photos\Career\Research Projects\DELSI - Living Shorelines\2014\DELSI Mispillion Check 10-20-14\IMAG0566.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0" y="3429000"/>
            <a:ext cx="4682810" cy="3429000"/>
          </a:xfrm>
          <a:prstGeom prst="rect">
            <a:avLst/>
          </a:prstGeom>
          <a:noFill/>
          <a:ln>
            <a:solidFill>
              <a:srgbClr val="FFFF00"/>
            </a:solidFill>
          </a:ln>
          <a:extLst/>
        </p:spPr>
      </p:pic>
      <p:pic>
        <p:nvPicPr>
          <p:cNvPr id="10" name="Picture 9" descr="M"/>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4592052" y="440"/>
            <a:ext cx="4571999" cy="3428560"/>
          </a:xfrm>
          <a:prstGeom prst="rect">
            <a:avLst/>
          </a:prstGeom>
          <a:noFill/>
          <a:ln w="15875">
            <a:solidFill>
              <a:srgbClr val="FFFF00"/>
            </a:solidFill>
            <a:miter lim="800000"/>
            <a:headEnd/>
            <a:tailEnd/>
          </a:ln>
        </p:spPr>
      </p:pic>
      <p:sp>
        <p:nvSpPr>
          <p:cNvPr id="50182" name="Rectangle 2">
            <a:extLst>
              <a:ext uri="{FF2B5EF4-FFF2-40B4-BE49-F238E27FC236}">
                <a16:creationId xmlns:a16="http://schemas.microsoft.com/office/drawing/2014/main" id="{88F659BD-CF58-434C-87C5-C8211DA0CC32}"/>
              </a:ext>
            </a:extLst>
          </p:cNvPr>
          <p:cNvSpPr>
            <a:spLocks noChangeArrowheads="1"/>
          </p:cNvSpPr>
          <p:nvPr/>
        </p:nvSpPr>
        <p:spPr bwMode="auto">
          <a:xfrm>
            <a:off x="2784513" y="3143199"/>
            <a:ext cx="3796594" cy="74506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FFFF00"/>
                </a:solidFill>
                <a:effectLst/>
                <a:uLnTx/>
                <a:uFillTx/>
                <a:latin typeface="Arial"/>
                <a:ea typeface="+mn-ea"/>
                <a:cs typeface="Arial" panose="020B0604020202020204" pitchFamily="34" charset="0"/>
              </a:rPr>
              <a:t>Hidden Gardens</a:t>
            </a:r>
          </a:p>
        </p:txBody>
      </p:sp>
    </p:spTree>
    <p:extLst>
      <p:ext uri="{BB962C8B-B14F-4D97-AF65-F5344CB8AC3E}">
        <p14:creationId xmlns:p14="http://schemas.microsoft.com/office/powerpoint/2010/main" val="289741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49884" y="157632"/>
            <a:ext cx="8229600" cy="1143000"/>
          </a:xfrm>
        </p:spPr>
        <p:txBody>
          <a:bodyPr>
            <a:normAutofit/>
          </a:bodyPr>
          <a:lstStyle/>
          <a:p>
            <a:r>
              <a:rPr lang="en-US" sz="4000" b="1" dirty="0">
                <a:solidFill>
                  <a:srgbClr val="FFFF00"/>
                </a:solidFill>
                <a:latin typeface="Arial" pitchFamily="34" charset="0"/>
                <a:cs typeface="Arial" pitchFamily="34" charset="0"/>
              </a:rPr>
              <a:t>Blue Collar Bivalves</a:t>
            </a:r>
          </a:p>
        </p:txBody>
      </p:sp>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9" name="Picture 6" descr="Oyster Canary Creek Nov 2001B d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43800" y="128808"/>
            <a:ext cx="1286934" cy="1130192"/>
          </a:xfrm>
          <a:prstGeom prst="rect">
            <a:avLst/>
          </a:prstGeom>
          <a:solidFill>
            <a:schemeClr val="bg1">
              <a:lumMod val="85000"/>
            </a:schemeClr>
          </a:solidFill>
          <a:ln w="9525">
            <a:solidFill>
              <a:schemeClr val="tx1"/>
            </a:solidFill>
            <a:miter lim="800000"/>
            <a:headEnd/>
            <a:tailEnd/>
          </a:ln>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8634" y="301444"/>
            <a:ext cx="1639262" cy="917756"/>
          </a:xfrm>
          <a:prstGeom prst="rect">
            <a:avLst/>
          </a:prstGeom>
        </p:spPr>
      </p:pic>
      <p:pic>
        <p:nvPicPr>
          <p:cNvPr id="11" name="Picture 2" descr="C:\Documents and Settings\Danielle\My Documents\Photos\Career\Research Projects\DELSI - Living Shorelines\2014\DELSI Mispillion Check 10-20-14\IMAG056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29266"/>
            <a:ext cx="9131938" cy="516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8"/>
          <p:cNvSpPr txBox="1">
            <a:spLocks noChangeArrowheads="1"/>
          </p:cNvSpPr>
          <p:nvPr/>
        </p:nvSpPr>
        <p:spPr bwMode="auto">
          <a:xfrm>
            <a:off x="76200" y="1444444"/>
            <a:ext cx="7699022" cy="584775"/>
          </a:xfrm>
          <a:prstGeom prst="rect">
            <a:avLst/>
          </a:prstGeom>
          <a:noFill/>
          <a:ln w="9525">
            <a:noFill/>
            <a:miter lim="800000"/>
            <a:headEnd/>
            <a:tailEnd/>
          </a:ln>
        </p:spPr>
        <p:txBody>
          <a:bodyPr>
            <a:spAutoFit/>
          </a:bodyPr>
          <a:lstStyle/>
          <a:p>
            <a:pPr marL="406405" marR="0" lvl="1" indent="0" algn="l" defTabSz="812810" rtl="0" eaLnBrk="1" fontAlgn="base" latinLnBrk="0" hangingPunct="1">
              <a:lnSpc>
                <a:spcPct val="100000"/>
              </a:lnSpc>
              <a:spcBef>
                <a:spcPct val="0"/>
              </a:spcBef>
              <a:spcAft>
                <a:spcPts val="1778"/>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Arial" charset="0"/>
              </a:rPr>
              <a:t>Ecosystem Engineers</a:t>
            </a:r>
          </a:p>
        </p:txBody>
      </p:sp>
      <p:pic>
        <p:nvPicPr>
          <p:cNvPr id="13" name="Picture 9" descr="M"/>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58933" y="1532467"/>
            <a:ext cx="2844800" cy="1152878"/>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0" y="6019800"/>
            <a:ext cx="9144000" cy="838200"/>
            <a:chOff x="1828799" y="1828801"/>
            <a:chExt cx="5920510" cy="3886199"/>
          </a:xfrm>
        </p:grpSpPr>
        <p:pic>
          <p:nvPicPr>
            <p:cNvPr id="5" name="Picture 4" descr="Footer Swoosh.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28799" y="1905000"/>
              <a:ext cx="5911037" cy="3810000"/>
            </a:xfrm>
            <a:prstGeom prst="rect">
              <a:avLst/>
            </a:prstGeom>
          </p:spPr>
        </p:pic>
        <p:sp>
          <p:nvSpPr>
            <p:cNvPr id="2" name="Freeform: Shape 1"/>
            <p:cNvSpPr/>
            <p:nvPr/>
          </p:nvSpPr>
          <p:spPr>
            <a:xfrm>
              <a:off x="1828800" y="1828801"/>
              <a:ext cx="5920509" cy="2059708"/>
            </a:xfrm>
            <a:custGeom>
              <a:avLst/>
              <a:gdLst>
                <a:gd name="connsiteX0" fmla="*/ 0 w 5920509"/>
                <a:gd name="connsiteY0" fmla="*/ 9236 h 1995054"/>
                <a:gd name="connsiteX1" fmla="*/ 295564 w 5920509"/>
                <a:gd name="connsiteY1" fmla="*/ 332509 h 1995054"/>
                <a:gd name="connsiteX2" fmla="*/ 646545 w 5920509"/>
                <a:gd name="connsiteY2" fmla="*/ 692727 h 1995054"/>
                <a:gd name="connsiteX3" fmla="*/ 1071418 w 5920509"/>
                <a:gd name="connsiteY3" fmla="*/ 979054 h 1995054"/>
                <a:gd name="connsiteX4" fmla="*/ 1681018 w 5920509"/>
                <a:gd name="connsiteY4" fmla="*/ 1357745 h 1995054"/>
                <a:gd name="connsiteX5" fmla="*/ 2272145 w 5920509"/>
                <a:gd name="connsiteY5" fmla="*/ 1662545 h 1995054"/>
                <a:gd name="connsiteX6" fmla="*/ 2983345 w 5920509"/>
                <a:gd name="connsiteY6" fmla="*/ 1884218 h 1995054"/>
                <a:gd name="connsiteX7" fmla="*/ 3426691 w 5920509"/>
                <a:gd name="connsiteY7" fmla="*/ 1985818 h 1995054"/>
                <a:gd name="connsiteX8" fmla="*/ 3703782 w 5920509"/>
                <a:gd name="connsiteY8" fmla="*/ 1995054 h 1995054"/>
                <a:gd name="connsiteX9" fmla="*/ 4119418 w 5920509"/>
                <a:gd name="connsiteY9" fmla="*/ 1958109 h 1995054"/>
                <a:gd name="connsiteX10" fmla="*/ 4387273 w 5920509"/>
                <a:gd name="connsiteY10" fmla="*/ 1884218 h 1995054"/>
                <a:gd name="connsiteX11" fmla="*/ 4756727 w 5920509"/>
                <a:gd name="connsiteY11" fmla="*/ 1727200 h 1995054"/>
                <a:gd name="connsiteX12" fmla="*/ 5061527 w 5920509"/>
                <a:gd name="connsiteY12" fmla="*/ 1514763 h 1995054"/>
                <a:gd name="connsiteX13" fmla="*/ 5347855 w 5920509"/>
                <a:gd name="connsiteY13" fmla="*/ 1265381 h 1995054"/>
                <a:gd name="connsiteX14" fmla="*/ 5615709 w 5920509"/>
                <a:gd name="connsiteY14" fmla="*/ 951345 h 1995054"/>
                <a:gd name="connsiteX15" fmla="*/ 5828145 w 5920509"/>
                <a:gd name="connsiteY15" fmla="*/ 628072 h 1995054"/>
                <a:gd name="connsiteX16" fmla="*/ 5920509 w 5920509"/>
                <a:gd name="connsiteY16" fmla="*/ 406400 h 1995054"/>
                <a:gd name="connsiteX17" fmla="*/ 5911273 w 5920509"/>
                <a:gd name="connsiteY17" fmla="*/ 0 h 1995054"/>
                <a:gd name="connsiteX18" fmla="*/ 0 w 5920509"/>
                <a:gd name="connsiteY18" fmla="*/ 9236 h 19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509" h="1995054">
                  <a:moveTo>
                    <a:pt x="0" y="9236"/>
                  </a:moveTo>
                  <a:lnTo>
                    <a:pt x="295564" y="332509"/>
                  </a:lnTo>
                  <a:lnTo>
                    <a:pt x="646545" y="692727"/>
                  </a:lnTo>
                  <a:lnTo>
                    <a:pt x="1071418" y="979054"/>
                  </a:lnTo>
                  <a:lnTo>
                    <a:pt x="1681018" y="1357745"/>
                  </a:lnTo>
                  <a:lnTo>
                    <a:pt x="2272145" y="1662545"/>
                  </a:lnTo>
                  <a:lnTo>
                    <a:pt x="2983345" y="1884218"/>
                  </a:lnTo>
                  <a:lnTo>
                    <a:pt x="3426691" y="1985818"/>
                  </a:lnTo>
                  <a:lnTo>
                    <a:pt x="3703782" y="1995054"/>
                  </a:lnTo>
                  <a:lnTo>
                    <a:pt x="4119418" y="1958109"/>
                  </a:lnTo>
                  <a:lnTo>
                    <a:pt x="4387273" y="1884218"/>
                  </a:lnTo>
                  <a:lnTo>
                    <a:pt x="4756727" y="1727200"/>
                  </a:lnTo>
                  <a:lnTo>
                    <a:pt x="5061527" y="1514763"/>
                  </a:lnTo>
                  <a:lnTo>
                    <a:pt x="5347855" y="1265381"/>
                  </a:lnTo>
                  <a:lnTo>
                    <a:pt x="5615709" y="951345"/>
                  </a:lnTo>
                  <a:lnTo>
                    <a:pt x="5828145" y="628072"/>
                  </a:lnTo>
                  <a:lnTo>
                    <a:pt x="5920509" y="406400"/>
                  </a:lnTo>
                  <a:lnTo>
                    <a:pt x="5911273" y="0"/>
                  </a:lnTo>
                  <a:lnTo>
                    <a:pt x="0" y="92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Picture 5" descr="PDE_2016_STACKED LOGO_FullColor_RGB_FFF.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229600" y="5562600"/>
            <a:ext cx="914400" cy="1295400"/>
          </a:xfrm>
          <a:prstGeom prst="rect">
            <a:avLst/>
          </a:prstGeom>
        </p:spPr>
      </p:pic>
    </p:spTree>
    <p:extLst>
      <p:ext uri="{BB962C8B-B14F-4D97-AF65-F5344CB8AC3E}">
        <p14:creationId xmlns:p14="http://schemas.microsoft.com/office/powerpoint/2010/main" val="1197555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49884" y="157632"/>
            <a:ext cx="8229600" cy="1143000"/>
          </a:xfrm>
        </p:spPr>
        <p:txBody>
          <a:bodyPr>
            <a:normAutofit/>
          </a:bodyPr>
          <a:lstStyle/>
          <a:p>
            <a:r>
              <a:rPr lang="en-US" sz="4000" b="1" dirty="0">
                <a:solidFill>
                  <a:srgbClr val="FFFF00"/>
                </a:solidFill>
                <a:latin typeface="Arial" pitchFamily="34" charset="0"/>
                <a:cs typeface="Arial" pitchFamily="34" charset="0"/>
              </a:rPr>
              <a:t>Blue Collar Bivalves</a:t>
            </a:r>
          </a:p>
        </p:txBody>
      </p:sp>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9" name="Picture 6" descr="Oyster Canary Creek Nov 2001B d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43800" y="128808"/>
            <a:ext cx="1286934" cy="1130192"/>
          </a:xfrm>
          <a:prstGeom prst="rect">
            <a:avLst/>
          </a:prstGeom>
          <a:solidFill>
            <a:schemeClr val="bg1">
              <a:lumMod val="85000"/>
            </a:schemeClr>
          </a:solidFill>
          <a:ln w="9525">
            <a:solidFill>
              <a:schemeClr val="tx1"/>
            </a:solidFill>
            <a:miter lim="800000"/>
            <a:headEnd/>
            <a:tailEnd/>
          </a:ln>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8634" y="301444"/>
            <a:ext cx="1639262" cy="917756"/>
          </a:xfrm>
          <a:prstGeom prst="rect">
            <a:avLst/>
          </a:prstGeom>
        </p:spPr>
      </p:pic>
      <p:sp>
        <p:nvSpPr>
          <p:cNvPr id="12" name="TextBox 8"/>
          <p:cNvSpPr txBox="1">
            <a:spLocks noChangeArrowheads="1"/>
          </p:cNvSpPr>
          <p:nvPr/>
        </p:nvSpPr>
        <p:spPr bwMode="auto">
          <a:xfrm>
            <a:off x="0" y="1737959"/>
            <a:ext cx="7699022" cy="584775"/>
          </a:xfrm>
          <a:prstGeom prst="rect">
            <a:avLst/>
          </a:prstGeom>
          <a:noFill/>
          <a:ln w="9525">
            <a:noFill/>
            <a:miter lim="800000"/>
            <a:headEnd/>
            <a:tailEnd/>
          </a:ln>
        </p:spPr>
        <p:txBody>
          <a:bodyPr>
            <a:spAutoFit/>
          </a:bodyPr>
          <a:lstStyle/>
          <a:p>
            <a:pPr marL="406405" marR="0" lvl="1" indent="0" algn="l" defTabSz="812810" rtl="0" eaLnBrk="1" fontAlgn="base" latinLnBrk="0" hangingPunct="1">
              <a:lnSpc>
                <a:spcPct val="100000"/>
              </a:lnSpc>
              <a:spcBef>
                <a:spcPct val="0"/>
              </a:spcBef>
              <a:spcAft>
                <a:spcPts val="1778"/>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charset="0"/>
                <a:ea typeface="+mn-ea"/>
                <a:cs typeface="Arial" charset="0"/>
              </a:rPr>
              <a:t>Clean the Water</a:t>
            </a:r>
          </a:p>
        </p:txBody>
      </p:sp>
      <p:grpSp>
        <p:nvGrpSpPr>
          <p:cNvPr id="3" name="Group 2"/>
          <p:cNvGrpSpPr/>
          <p:nvPr/>
        </p:nvGrpSpPr>
        <p:grpSpPr>
          <a:xfrm>
            <a:off x="0" y="6019800"/>
            <a:ext cx="9144000" cy="838200"/>
            <a:chOff x="1828799" y="1828801"/>
            <a:chExt cx="5920510" cy="3886199"/>
          </a:xfrm>
        </p:grpSpPr>
        <p:pic>
          <p:nvPicPr>
            <p:cNvPr id="5" name="Picture 4" descr="Footer Swoosh.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828799" y="1905000"/>
              <a:ext cx="5911037" cy="3810000"/>
            </a:xfrm>
            <a:prstGeom prst="rect">
              <a:avLst/>
            </a:prstGeom>
          </p:spPr>
        </p:pic>
        <p:sp>
          <p:nvSpPr>
            <p:cNvPr id="2" name="Freeform: Shape 1"/>
            <p:cNvSpPr/>
            <p:nvPr/>
          </p:nvSpPr>
          <p:spPr>
            <a:xfrm>
              <a:off x="1828800" y="1828801"/>
              <a:ext cx="5920509" cy="2059708"/>
            </a:xfrm>
            <a:custGeom>
              <a:avLst/>
              <a:gdLst>
                <a:gd name="connsiteX0" fmla="*/ 0 w 5920509"/>
                <a:gd name="connsiteY0" fmla="*/ 9236 h 1995054"/>
                <a:gd name="connsiteX1" fmla="*/ 295564 w 5920509"/>
                <a:gd name="connsiteY1" fmla="*/ 332509 h 1995054"/>
                <a:gd name="connsiteX2" fmla="*/ 646545 w 5920509"/>
                <a:gd name="connsiteY2" fmla="*/ 692727 h 1995054"/>
                <a:gd name="connsiteX3" fmla="*/ 1071418 w 5920509"/>
                <a:gd name="connsiteY3" fmla="*/ 979054 h 1995054"/>
                <a:gd name="connsiteX4" fmla="*/ 1681018 w 5920509"/>
                <a:gd name="connsiteY4" fmla="*/ 1357745 h 1995054"/>
                <a:gd name="connsiteX5" fmla="*/ 2272145 w 5920509"/>
                <a:gd name="connsiteY5" fmla="*/ 1662545 h 1995054"/>
                <a:gd name="connsiteX6" fmla="*/ 2983345 w 5920509"/>
                <a:gd name="connsiteY6" fmla="*/ 1884218 h 1995054"/>
                <a:gd name="connsiteX7" fmla="*/ 3426691 w 5920509"/>
                <a:gd name="connsiteY7" fmla="*/ 1985818 h 1995054"/>
                <a:gd name="connsiteX8" fmla="*/ 3703782 w 5920509"/>
                <a:gd name="connsiteY8" fmla="*/ 1995054 h 1995054"/>
                <a:gd name="connsiteX9" fmla="*/ 4119418 w 5920509"/>
                <a:gd name="connsiteY9" fmla="*/ 1958109 h 1995054"/>
                <a:gd name="connsiteX10" fmla="*/ 4387273 w 5920509"/>
                <a:gd name="connsiteY10" fmla="*/ 1884218 h 1995054"/>
                <a:gd name="connsiteX11" fmla="*/ 4756727 w 5920509"/>
                <a:gd name="connsiteY11" fmla="*/ 1727200 h 1995054"/>
                <a:gd name="connsiteX12" fmla="*/ 5061527 w 5920509"/>
                <a:gd name="connsiteY12" fmla="*/ 1514763 h 1995054"/>
                <a:gd name="connsiteX13" fmla="*/ 5347855 w 5920509"/>
                <a:gd name="connsiteY13" fmla="*/ 1265381 h 1995054"/>
                <a:gd name="connsiteX14" fmla="*/ 5615709 w 5920509"/>
                <a:gd name="connsiteY14" fmla="*/ 951345 h 1995054"/>
                <a:gd name="connsiteX15" fmla="*/ 5828145 w 5920509"/>
                <a:gd name="connsiteY15" fmla="*/ 628072 h 1995054"/>
                <a:gd name="connsiteX16" fmla="*/ 5920509 w 5920509"/>
                <a:gd name="connsiteY16" fmla="*/ 406400 h 1995054"/>
                <a:gd name="connsiteX17" fmla="*/ 5911273 w 5920509"/>
                <a:gd name="connsiteY17" fmla="*/ 0 h 1995054"/>
                <a:gd name="connsiteX18" fmla="*/ 0 w 5920509"/>
                <a:gd name="connsiteY18" fmla="*/ 9236 h 19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509" h="1995054">
                  <a:moveTo>
                    <a:pt x="0" y="9236"/>
                  </a:moveTo>
                  <a:lnTo>
                    <a:pt x="295564" y="332509"/>
                  </a:lnTo>
                  <a:lnTo>
                    <a:pt x="646545" y="692727"/>
                  </a:lnTo>
                  <a:lnTo>
                    <a:pt x="1071418" y="979054"/>
                  </a:lnTo>
                  <a:lnTo>
                    <a:pt x="1681018" y="1357745"/>
                  </a:lnTo>
                  <a:lnTo>
                    <a:pt x="2272145" y="1662545"/>
                  </a:lnTo>
                  <a:lnTo>
                    <a:pt x="2983345" y="1884218"/>
                  </a:lnTo>
                  <a:lnTo>
                    <a:pt x="3426691" y="1985818"/>
                  </a:lnTo>
                  <a:lnTo>
                    <a:pt x="3703782" y="1995054"/>
                  </a:lnTo>
                  <a:lnTo>
                    <a:pt x="4119418" y="1958109"/>
                  </a:lnTo>
                  <a:lnTo>
                    <a:pt x="4387273" y="1884218"/>
                  </a:lnTo>
                  <a:lnTo>
                    <a:pt x="4756727" y="1727200"/>
                  </a:lnTo>
                  <a:lnTo>
                    <a:pt x="5061527" y="1514763"/>
                  </a:lnTo>
                  <a:lnTo>
                    <a:pt x="5347855" y="1265381"/>
                  </a:lnTo>
                  <a:lnTo>
                    <a:pt x="5615709" y="951345"/>
                  </a:lnTo>
                  <a:lnTo>
                    <a:pt x="5828145" y="628072"/>
                  </a:lnTo>
                  <a:lnTo>
                    <a:pt x="5920509" y="406400"/>
                  </a:lnTo>
                  <a:lnTo>
                    <a:pt x="5911273" y="0"/>
                  </a:lnTo>
                  <a:lnTo>
                    <a:pt x="0" y="92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8"/>
          <p:cNvSpPr>
            <a:spLocks noChangeArrowheads="1"/>
          </p:cNvSpPr>
          <p:nvPr/>
        </p:nvSpPr>
        <p:spPr bwMode="auto">
          <a:xfrm>
            <a:off x="393597" y="2402672"/>
            <a:ext cx="3465689" cy="239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276" tIns="40638" rIns="81276" bIns="4063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81281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133"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sym typeface="Symbol" panose="05050102010706020507" pitchFamily="18" charset="2"/>
            </a:endParaRPr>
          </a:p>
          <a:p>
            <a:pPr marL="0" marR="0" lvl="0" indent="0" algn="l" defTabSz="81281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44"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sym typeface="Symbol" panose="05050102010706020507" pitchFamily="18" charset="2"/>
              </a:rPr>
              <a:t>Each adult filters </a:t>
            </a:r>
          </a:p>
          <a:p>
            <a:pPr marL="0" marR="0" lvl="0" indent="0" algn="l" defTabSz="81281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44"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sym typeface="Symbol" panose="05050102010706020507" pitchFamily="18" charset="2"/>
              </a:rPr>
              <a:t>&gt; 10 gallons of water per day</a:t>
            </a:r>
            <a:endParaRPr kumimoji="0" lang="en-US" altLang="en-US" sz="2489" b="0"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sym typeface="Symbol" panose="05050102010706020507" pitchFamily="18" charset="2"/>
            </a:endParaRPr>
          </a:p>
          <a:p>
            <a:pPr marL="0" marR="0" lvl="0" indent="0" algn="l" defTabSz="81281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133" b="1" i="1"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sym typeface="Symbol" panose="05050102010706020507" pitchFamily="18" charset="2"/>
            </a:endParaRPr>
          </a:p>
        </p:txBody>
      </p:sp>
      <p:pic>
        <p:nvPicPr>
          <p:cNvPr id="15" name="Picture 2" descr="G:\May 19 P\IMAG6730.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7064" y="1518100"/>
            <a:ext cx="4704644" cy="212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p:cNvSpPr txBox="1">
            <a:spLocks noChangeArrowheads="1"/>
          </p:cNvSpPr>
          <p:nvPr/>
        </p:nvSpPr>
        <p:spPr bwMode="auto">
          <a:xfrm>
            <a:off x="5914397" y="1550556"/>
            <a:ext cx="787708" cy="410301"/>
          </a:xfrm>
          <a:prstGeom prst="rect">
            <a:avLst/>
          </a:prstGeom>
          <a:noFill/>
          <a:ln w="9525">
            <a:noFill/>
            <a:miter lim="800000"/>
            <a:headEnd/>
            <a:tailEnd/>
          </a:ln>
          <a:effectLst/>
        </p:spPr>
        <p:txBody>
          <a:bodyPr wrap="none" lIns="81276" tIns="40638" rIns="81276" bIns="40638">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Start</a:t>
            </a:r>
          </a:p>
        </p:txBody>
      </p:sp>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67064" y="3952267"/>
            <a:ext cx="4704644" cy="196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
          <p:cNvSpPr txBox="1">
            <a:spLocks noChangeArrowheads="1"/>
          </p:cNvSpPr>
          <p:nvPr/>
        </p:nvSpPr>
        <p:spPr bwMode="auto">
          <a:xfrm>
            <a:off x="5732362" y="4000245"/>
            <a:ext cx="1180443" cy="410301"/>
          </a:xfrm>
          <a:prstGeom prst="rect">
            <a:avLst/>
          </a:prstGeom>
          <a:noFill/>
          <a:ln w="9525">
            <a:noFill/>
            <a:miter lim="800000"/>
            <a:headEnd/>
            <a:tailEnd/>
          </a:ln>
          <a:effectLst/>
        </p:spPr>
        <p:txBody>
          <a:bodyPr wrap="none" lIns="81276" tIns="40638" rIns="81276" bIns="40638">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charset="0"/>
                <a:ea typeface="+mn-ea"/>
                <a:cs typeface="Arial" panose="020B0604020202020204" pitchFamily="34" charset="0"/>
              </a:rPr>
              <a:t>3 Hours</a:t>
            </a:r>
          </a:p>
        </p:txBody>
      </p:sp>
      <p:pic>
        <p:nvPicPr>
          <p:cNvPr id="6" name="Picture 5" descr="PDE_2016_STACKED LOGO_FullColor_RGB_FFF.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229600" y="5562600"/>
            <a:ext cx="914400" cy="1295400"/>
          </a:xfrm>
          <a:prstGeom prst="rect">
            <a:avLst/>
          </a:prstGeom>
        </p:spPr>
      </p:pic>
      <p:pic>
        <p:nvPicPr>
          <p:cNvPr id="19" name="Picture 10" descr="BM1_1 Detritus Bacteria dk"/>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03667" y="4620533"/>
            <a:ext cx="1363555" cy="1081441"/>
          </a:xfrm>
          <a:prstGeom prst="rect">
            <a:avLst/>
          </a:prstGeom>
          <a:noFill/>
          <a:ln w="9525">
            <a:noFill/>
            <a:miter lim="800000"/>
            <a:headEnd/>
            <a:tailEnd/>
          </a:ln>
        </p:spPr>
      </p:pic>
      <p:pic>
        <p:nvPicPr>
          <p:cNvPr id="20" name="Picture 11" descr="BM12_16 rthomas"/>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887607" y="4620533"/>
            <a:ext cx="1269517" cy="108144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30927140-4E9C-4508-A930-7CA70D480244}"/>
              </a:ext>
            </a:extLst>
          </p:cNvPr>
          <p:cNvSpPr txBox="1"/>
          <p:nvPr/>
        </p:nvSpPr>
        <p:spPr>
          <a:xfrm>
            <a:off x="6477000" y="2325471"/>
            <a:ext cx="15119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With Shellfish</a:t>
            </a:r>
          </a:p>
        </p:txBody>
      </p:sp>
      <p:sp>
        <p:nvSpPr>
          <p:cNvPr id="22" name="TextBox 21">
            <a:extLst>
              <a:ext uri="{FF2B5EF4-FFF2-40B4-BE49-F238E27FC236}">
                <a16:creationId xmlns:a16="http://schemas.microsoft.com/office/drawing/2014/main" id="{30927140-4E9C-4508-A930-7CA70D480244}"/>
              </a:ext>
            </a:extLst>
          </p:cNvPr>
          <p:cNvSpPr txBox="1"/>
          <p:nvPr/>
        </p:nvSpPr>
        <p:spPr>
          <a:xfrm>
            <a:off x="4473144" y="2341260"/>
            <a:ext cx="13179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No Shellfish</a:t>
            </a:r>
          </a:p>
        </p:txBody>
      </p:sp>
      <p:sp>
        <p:nvSpPr>
          <p:cNvPr id="8" name="Down Arrow 7"/>
          <p:cNvSpPr/>
          <p:nvPr/>
        </p:nvSpPr>
        <p:spPr>
          <a:xfrm>
            <a:off x="6172200" y="3640411"/>
            <a:ext cx="484632"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1624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70400" y="3352800"/>
            <a:ext cx="4673600" cy="3505200"/>
          </a:xfrm>
          <a:prstGeom prst="rect">
            <a:avLst/>
          </a:prstGeom>
          <a:ln w="22225">
            <a:solidFill>
              <a:srgbClr val="FFFF00"/>
            </a:solidFill>
          </a:ln>
        </p:spPr>
      </p:pic>
      <p:pic>
        <p:nvPicPr>
          <p:cNvPr id="9" name="Picture 8">
            <a:extLst>
              <a:ext uri="{FF2B5EF4-FFF2-40B4-BE49-F238E27FC236}">
                <a16:creationId xmlns:a16="http://schemas.microsoft.com/office/drawing/2014/main" id="{46E9A68F-0FB3-4B39-BA7B-BE34A076679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993" y="3530471"/>
            <a:ext cx="4516261" cy="3387196"/>
          </a:xfrm>
          <a:prstGeom prst="rect">
            <a:avLst/>
          </a:prstGeom>
          <a:ln w="22225">
            <a:solidFill>
              <a:srgbClr val="FFFF00"/>
            </a:solidFill>
          </a:ln>
        </p:spPr>
      </p:pic>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4724400" cy="3543300"/>
          </a:xfrm>
          <a:prstGeom prst="rect">
            <a:avLst/>
          </a:prstGeom>
          <a:ln w="22225">
            <a:solidFill>
              <a:srgbClr val="FFFF00"/>
            </a:solidFill>
          </a:ln>
        </p:spPr>
      </p:pic>
      <p:pic>
        <p:nvPicPr>
          <p:cNvPr id="50180" name="Picture 4" descr="Marsh">
            <a:extLst>
              <a:ext uri="{FF2B5EF4-FFF2-40B4-BE49-F238E27FC236}">
                <a16:creationId xmlns:a16="http://schemas.microsoft.com/office/drawing/2014/main" id="{C45DE296-407C-40F6-B670-52AC6F2CE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8254" y="-12904"/>
            <a:ext cx="4656667" cy="3528637"/>
          </a:xfrm>
          <a:prstGeom prst="rect">
            <a:avLst/>
          </a:prstGeom>
          <a:noFill/>
          <a:ln w="222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0182" name="Rectangle 2">
            <a:extLst>
              <a:ext uri="{FF2B5EF4-FFF2-40B4-BE49-F238E27FC236}">
                <a16:creationId xmlns:a16="http://schemas.microsoft.com/office/drawing/2014/main" id="{88F659BD-CF58-434C-87C5-C8211DA0CC32}"/>
              </a:ext>
            </a:extLst>
          </p:cNvPr>
          <p:cNvSpPr>
            <a:spLocks noChangeArrowheads="1"/>
          </p:cNvSpPr>
          <p:nvPr/>
        </p:nvSpPr>
        <p:spPr bwMode="auto">
          <a:xfrm>
            <a:off x="1891594" y="3091946"/>
            <a:ext cx="5105400" cy="74506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FFFF00"/>
                </a:solidFill>
                <a:effectLst/>
                <a:uLnTx/>
                <a:uFillTx/>
                <a:latin typeface="Arial"/>
                <a:ea typeface="+mn-ea"/>
                <a:cs typeface="Arial" panose="020B0604020202020204" pitchFamily="34" charset="0"/>
              </a:rPr>
              <a:t>Natural Infrastructure</a:t>
            </a:r>
          </a:p>
        </p:txBody>
      </p:sp>
      <p:pic>
        <p:nvPicPr>
          <p:cNvPr id="11" name="Picture 10" descr="PDE_2016_STACKED LOGO_FullColor_RGB_FFF.jpg">
            <a:extLst>
              <a:ext uri="{FF2B5EF4-FFF2-40B4-BE49-F238E27FC236}">
                <a16:creationId xmlns:a16="http://schemas.microsoft.com/office/drawing/2014/main" id="{F5C49C9A-6816-4152-AB54-C4F788AFCAF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41667" y="5410200"/>
            <a:ext cx="744994" cy="1216044"/>
          </a:xfrm>
          <a:prstGeom prst="rect">
            <a:avLst/>
          </a:prstGeom>
        </p:spPr>
      </p:pic>
    </p:spTree>
    <p:extLst>
      <p:ext uri="{BB962C8B-B14F-4D97-AF65-F5344CB8AC3E}">
        <p14:creationId xmlns:p14="http://schemas.microsoft.com/office/powerpoint/2010/main" val="3277351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Delaware River Basin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89"/>
          <a:stretch/>
        </p:blipFill>
        <p:spPr bwMode="auto">
          <a:xfrm>
            <a:off x="2417388" y="1397720"/>
            <a:ext cx="3187700" cy="4876800"/>
          </a:xfrm>
          <a:prstGeom prst="rect">
            <a:avLst/>
          </a:prstGeom>
          <a:noFill/>
          <a:ln w="9525">
            <a:solidFill>
              <a:schemeClr val="tx1"/>
            </a:solidFill>
            <a:miter lim="800000"/>
            <a:headEnd/>
            <a:tailEnd/>
          </a:ln>
        </p:spPr>
      </p:pic>
      <p:sp>
        <p:nvSpPr>
          <p:cNvPr id="9219" name="Rectangle 3"/>
          <p:cNvSpPr>
            <a:spLocks noChangeArrowheads="1"/>
          </p:cNvSpPr>
          <p:nvPr/>
        </p:nvSpPr>
        <p:spPr bwMode="auto">
          <a:xfrm>
            <a:off x="328570" y="170039"/>
            <a:ext cx="5615388" cy="677333"/>
          </a:xfrm>
          <a:prstGeom prst="rect">
            <a:avLst/>
          </a:prstGeom>
          <a:noFill/>
          <a:ln w="9525">
            <a:noFill/>
            <a:miter lim="800000"/>
            <a:headEnd/>
            <a:tailEnd/>
          </a:ln>
        </p:spPr>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itchFamily="34" charset="0"/>
                <a:ea typeface="+mn-ea"/>
                <a:cs typeface="+mn-cs"/>
              </a:rPr>
              <a:t>Bivalves of the Delaware</a:t>
            </a:r>
            <a:endParaRPr kumimoji="0" lang="en-US" sz="3600" b="0" i="0" u="none" strike="noStrike" kern="1200" cap="none" spc="0" normalizeH="0" baseline="0" noProof="0" dirty="0">
              <a:ln>
                <a:noFill/>
              </a:ln>
              <a:solidFill>
                <a:srgbClr val="FFFF00"/>
              </a:solidFill>
              <a:effectLst/>
              <a:uLnTx/>
              <a:uFillTx/>
              <a:latin typeface="Calibri" pitchFamily="34" charset="0"/>
              <a:ea typeface="+mn-ea"/>
              <a:cs typeface="+mn-cs"/>
            </a:endParaRPr>
          </a:p>
        </p:txBody>
      </p:sp>
      <p:grpSp>
        <p:nvGrpSpPr>
          <p:cNvPr id="2" name="Group 35"/>
          <p:cNvGrpSpPr>
            <a:grpSpLocks/>
          </p:cNvGrpSpPr>
          <p:nvPr/>
        </p:nvGrpSpPr>
        <p:grpSpPr bwMode="auto">
          <a:xfrm>
            <a:off x="304801" y="4580467"/>
            <a:ext cx="2573866" cy="1897944"/>
            <a:chOff x="216" y="2976"/>
            <a:chExt cx="1824" cy="1345"/>
          </a:xfrm>
        </p:grpSpPr>
        <p:pic>
          <p:nvPicPr>
            <p:cNvPr id="9251" name="Picture 4" descr="Oyster Canary Creek Nov 2001B dk"/>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0" y="2976"/>
              <a:ext cx="1200" cy="1053"/>
            </a:xfrm>
            <a:prstGeom prst="rect">
              <a:avLst/>
            </a:prstGeom>
            <a:noFill/>
            <a:ln w="9525">
              <a:solidFill>
                <a:schemeClr val="tx1"/>
              </a:solidFill>
              <a:miter lim="800000"/>
              <a:headEnd/>
              <a:tailEnd/>
            </a:ln>
          </p:spPr>
        </p:pic>
        <p:sp>
          <p:nvSpPr>
            <p:cNvPr id="9252" name="Text Box 6"/>
            <p:cNvSpPr txBox="1">
              <a:spLocks noChangeArrowheads="1"/>
            </p:cNvSpPr>
            <p:nvPr/>
          </p:nvSpPr>
          <p:spPr bwMode="auto">
            <a:xfrm>
              <a:off x="216" y="4107"/>
              <a:ext cx="1824" cy="214"/>
            </a:xfrm>
            <a:prstGeom prst="rect">
              <a:avLst/>
            </a:prstGeom>
            <a:noFill/>
            <a:ln w="9525">
              <a:noFill/>
              <a:miter lim="800000"/>
              <a:headEnd/>
              <a:tailEnd/>
            </a:ln>
          </p:spPr>
          <p:txBody>
            <a:bodyPr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Arial" charset="0"/>
                  <a:ea typeface="+mn-ea"/>
                  <a:cs typeface="+mn-cs"/>
                </a:rPr>
                <a:t>Crassostrea virginica</a:t>
              </a:r>
            </a:p>
          </p:txBody>
        </p:sp>
      </p:grpSp>
      <p:grpSp>
        <p:nvGrpSpPr>
          <p:cNvPr id="3" name="Group 7"/>
          <p:cNvGrpSpPr>
            <a:grpSpLocks/>
          </p:cNvGrpSpPr>
          <p:nvPr/>
        </p:nvGrpSpPr>
        <p:grpSpPr bwMode="auto">
          <a:xfrm>
            <a:off x="304801" y="1329267"/>
            <a:ext cx="2573866" cy="1384300"/>
            <a:chOff x="216" y="672"/>
            <a:chExt cx="1824" cy="981"/>
          </a:xfrm>
        </p:grpSpPr>
        <p:pic>
          <p:nvPicPr>
            <p:cNvPr id="9249" name="Picture 8" descr="Elliptio pic"/>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2" y="672"/>
              <a:ext cx="1152" cy="709"/>
            </a:xfrm>
            <a:prstGeom prst="rect">
              <a:avLst/>
            </a:prstGeom>
            <a:noFill/>
            <a:ln w="9525">
              <a:solidFill>
                <a:schemeClr val="tx1"/>
              </a:solidFill>
              <a:miter lim="800000"/>
              <a:headEnd/>
              <a:tailEnd/>
            </a:ln>
          </p:spPr>
        </p:pic>
        <p:sp>
          <p:nvSpPr>
            <p:cNvPr id="9250" name="Text Box 9"/>
            <p:cNvSpPr txBox="1">
              <a:spLocks noChangeArrowheads="1"/>
            </p:cNvSpPr>
            <p:nvPr/>
          </p:nvSpPr>
          <p:spPr bwMode="auto">
            <a:xfrm>
              <a:off x="216" y="1439"/>
              <a:ext cx="1824" cy="214"/>
            </a:xfrm>
            <a:prstGeom prst="rect">
              <a:avLst/>
            </a:prstGeom>
            <a:noFill/>
            <a:ln w="9525">
              <a:noFill/>
              <a:miter lim="800000"/>
              <a:headEnd/>
              <a:tailEnd/>
            </a:ln>
          </p:spPr>
          <p:txBody>
            <a:bodyPr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Arial" charset="0"/>
                  <a:ea typeface="+mn-ea"/>
                  <a:cs typeface="+mn-cs"/>
                </a:rPr>
                <a:t>Elliptio complanata</a:t>
              </a:r>
            </a:p>
          </p:txBody>
        </p:sp>
      </p:grpSp>
      <p:grpSp>
        <p:nvGrpSpPr>
          <p:cNvPr id="4" name="Group 10"/>
          <p:cNvGrpSpPr>
            <a:grpSpLocks/>
          </p:cNvGrpSpPr>
          <p:nvPr/>
        </p:nvGrpSpPr>
        <p:grpSpPr bwMode="auto">
          <a:xfrm>
            <a:off x="372535" y="2887133"/>
            <a:ext cx="2573866" cy="1519767"/>
            <a:chOff x="264" y="1776"/>
            <a:chExt cx="1824" cy="1077"/>
          </a:xfrm>
        </p:grpSpPr>
        <p:pic>
          <p:nvPicPr>
            <p:cNvPr id="9247" name="Picture 11" descr="Mussel Shell"/>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4" y="1776"/>
              <a:ext cx="1296" cy="859"/>
            </a:xfrm>
            <a:prstGeom prst="rect">
              <a:avLst/>
            </a:prstGeom>
            <a:noFill/>
            <a:ln w="9525">
              <a:noFill/>
              <a:miter lim="800000"/>
              <a:headEnd/>
              <a:tailEnd/>
            </a:ln>
          </p:spPr>
        </p:pic>
        <p:sp>
          <p:nvSpPr>
            <p:cNvPr id="9248" name="Text Box 12"/>
            <p:cNvSpPr txBox="1">
              <a:spLocks noChangeArrowheads="1"/>
            </p:cNvSpPr>
            <p:nvPr/>
          </p:nvSpPr>
          <p:spPr bwMode="auto">
            <a:xfrm>
              <a:off x="264" y="2639"/>
              <a:ext cx="1824" cy="214"/>
            </a:xfrm>
            <a:prstGeom prst="rect">
              <a:avLst/>
            </a:prstGeom>
            <a:noFill/>
            <a:ln w="9525">
              <a:noFill/>
              <a:miter lim="800000"/>
              <a:headEnd/>
              <a:tailEnd/>
            </a:ln>
          </p:spPr>
          <p:txBody>
            <a:bodyPr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Arial" charset="0"/>
                  <a:ea typeface="+mn-ea"/>
                  <a:cs typeface="+mn-cs"/>
                </a:rPr>
                <a:t>Geukensia demissa</a:t>
              </a:r>
            </a:p>
          </p:txBody>
        </p:sp>
      </p:grpSp>
      <p:pic>
        <p:nvPicPr>
          <p:cNvPr id="9245" name="Picture 14" descr="Dwwm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723466" y="434088"/>
            <a:ext cx="1151467" cy="651934"/>
          </a:xfrm>
          <a:prstGeom prst="rect">
            <a:avLst/>
          </a:prstGeom>
          <a:noFill/>
          <a:ln w="9525">
            <a:solidFill>
              <a:schemeClr val="tx1"/>
            </a:solidFill>
            <a:miter lim="800000"/>
            <a:headEnd/>
            <a:tailEnd/>
          </a:ln>
        </p:spPr>
      </p:pic>
      <p:sp>
        <p:nvSpPr>
          <p:cNvPr id="9246" name="Text Box 15"/>
          <p:cNvSpPr txBox="1">
            <a:spLocks noChangeArrowheads="1"/>
          </p:cNvSpPr>
          <p:nvPr/>
        </p:nvSpPr>
        <p:spPr bwMode="auto">
          <a:xfrm>
            <a:off x="6874934" y="523766"/>
            <a:ext cx="2269066" cy="522992"/>
          </a:xfrm>
          <a:prstGeom prst="rect">
            <a:avLst/>
          </a:prstGeom>
          <a:noFill/>
          <a:ln w="9525">
            <a:noFill/>
            <a:miter lim="800000"/>
            <a:headEnd/>
            <a:tailEnd/>
          </a:ln>
        </p:spPr>
        <p:txBody>
          <a:bodyPr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Alasmidonta</a:t>
            </a:r>
            <a:r>
              <a:rPr kumimoji="0" lang="en-US" sz="1600" b="0" i="1"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heterodon</a:t>
            </a:r>
            <a:endParaRPr kumimoji="0" lang="en-US" sz="1600" b="0" i="1" u="none" strike="noStrike" kern="1200" cap="none" spc="0" normalizeH="0" baseline="0" noProof="0" dirty="0">
              <a:ln>
                <a:noFill/>
              </a:ln>
              <a:solidFill>
                <a:prstClr val="white"/>
              </a:solidFill>
              <a:effectLst/>
              <a:uLnTx/>
              <a:uFillTx/>
              <a:latin typeface="Arial" charset="0"/>
              <a:ea typeface="+mn-ea"/>
              <a:cs typeface="+mn-cs"/>
            </a:endParaRPr>
          </a:p>
        </p:txBody>
      </p:sp>
      <p:grpSp>
        <p:nvGrpSpPr>
          <p:cNvPr id="6" name="Group 16"/>
          <p:cNvGrpSpPr>
            <a:grpSpLocks/>
          </p:cNvGrpSpPr>
          <p:nvPr/>
        </p:nvGrpSpPr>
        <p:grpSpPr bwMode="auto">
          <a:xfrm>
            <a:off x="5829300" y="3022604"/>
            <a:ext cx="2942166" cy="839612"/>
            <a:chOff x="4131" y="1872"/>
            <a:chExt cx="2085" cy="595"/>
          </a:xfrm>
        </p:grpSpPr>
        <p:pic>
          <p:nvPicPr>
            <p:cNvPr id="9243" name="Picture 17" descr="1a18">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400" y="1872"/>
              <a:ext cx="816" cy="595"/>
            </a:xfrm>
            <a:prstGeom prst="rect">
              <a:avLst/>
            </a:prstGeom>
            <a:noFill/>
            <a:ln w="9525">
              <a:noFill/>
              <a:miter lim="800000"/>
              <a:headEnd/>
              <a:tailEnd/>
            </a:ln>
          </p:spPr>
        </p:pic>
        <p:sp>
          <p:nvSpPr>
            <p:cNvPr id="9244" name="Text Box 18"/>
            <p:cNvSpPr txBox="1">
              <a:spLocks noChangeArrowheads="1"/>
            </p:cNvSpPr>
            <p:nvPr/>
          </p:nvSpPr>
          <p:spPr bwMode="auto">
            <a:xfrm>
              <a:off x="4131" y="2064"/>
              <a:ext cx="1269" cy="214"/>
            </a:xfrm>
            <a:prstGeom prst="rect">
              <a:avLst/>
            </a:prstGeom>
            <a:noFill/>
            <a:ln w="9525">
              <a:noFill/>
              <a:miter lim="800000"/>
              <a:headEnd/>
              <a:tailEnd/>
            </a:ln>
          </p:spPr>
          <p:txBody>
            <a:bodyPr wrap="square" lIns="80433" tIns="39511" rIns="80433" bIns="39511" anchor="ctr">
              <a:spAutoFit/>
            </a:bodyPr>
            <a:lstStyle/>
            <a:p>
              <a:pPr marL="0" marR="0" lvl="0" indent="0" algn="r"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Mya</a:t>
              </a:r>
              <a:r>
                <a:rPr kumimoji="0" lang="en-US" sz="1600" b="0" i="1" u="none" strike="noStrike" kern="1200" cap="none" spc="0" normalizeH="0" baseline="0" noProof="0" dirty="0">
                  <a:ln>
                    <a:noFill/>
                  </a:ln>
                  <a:solidFill>
                    <a:prstClr val="white"/>
                  </a:solidFill>
                  <a:effectLst/>
                  <a:uLnTx/>
                  <a:uFillTx/>
                  <a:latin typeface="Arial" charset="0"/>
                  <a:ea typeface="+mn-ea"/>
                  <a:cs typeface="+mn-cs"/>
                </a:rPr>
                <a:t> </a:t>
              </a: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arenaria</a:t>
              </a:r>
              <a:endParaRPr kumimoji="0" lang="en-US" sz="1600" b="0" i="1" u="none" strike="noStrike" kern="1200" cap="none" spc="0" normalizeH="0" baseline="0" noProof="0" dirty="0">
                <a:ln>
                  <a:noFill/>
                </a:ln>
                <a:solidFill>
                  <a:prstClr val="white"/>
                </a:solidFill>
                <a:effectLst/>
                <a:uLnTx/>
                <a:uFillTx/>
                <a:latin typeface="Arial" charset="0"/>
                <a:ea typeface="+mn-ea"/>
                <a:cs typeface="+mn-cs"/>
              </a:endParaRPr>
            </a:p>
          </p:txBody>
        </p:sp>
      </p:grpSp>
      <p:sp>
        <p:nvSpPr>
          <p:cNvPr id="9241" name="Text Box 20"/>
          <p:cNvSpPr txBox="1">
            <a:spLocks noChangeArrowheads="1"/>
          </p:cNvSpPr>
          <p:nvPr/>
        </p:nvSpPr>
        <p:spPr bwMode="auto">
          <a:xfrm>
            <a:off x="6997700" y="2404322"/>
            <a:ext cx="1896534" cy="301978"/>
          </a:xfrm>
          <a:prstGeom prst="rect">
            <a:avLst/>
          </a:prstGeom>
          <a:noFill/>
          <a:ln w="9525">
            <a:noFill/>
            <a:miter lim="800000"/>
            <a:headEnd/>
            <a:tailEnd/>
          </a:ln>
        </p:spPr>
        <p:txBody>
          <a:bodyPr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Anodonta</a:t>
            </a:r>
            <a:r>
              <a:rPr kumimoji="0" lang="en-US" sz="1600" b="0" i="1" u="none" strike="noStrike" kern="1200" cap="none" spc="0" normalizeH="0" baseline="0" noProof="0" dirty="0">
                <a:ln>
                  <a:noFill/>
                </a:ln>
                <a:solidFill>
                  <a:prstClr val="white"/>
                </a:solidFill>
                <a:effectLst/>
                <a:uLnTx/>
                <a:uFillTx/>
                <a:latin typeface="Arial" charset="0"/>
                <a:ea typeface="+mn-ea"/>
                <a:cs typeface="+mn-cs"/>
              </a:rPr>
              <a:t> implicata</a:t>
            </a:r>
          </a:p>
        </p:txBody>
      </p:sp>
      <p:grpSp>
        <p:nvGrpSpPr>
          <p:cNvPr id="9" name="Group 25"/>
          <p:cNvGrpSpPr>
            <a:grpSpLocks/>
          </p:cNvGrpSpPr>
          <p:nvPr/>
        </p:nvGrpSpPr>
        <p:grpSpPr bwMode="auto">
          <a:xfrm>
            <a:off x="5994401" y="3970867"/>
            <a:ext cx="2819400" cy="632178"/>
            <a:chOff x="4248" y="2544"/>
            <a:chExt cx="1998" cy="448"/>
          </a:xfrm>
        </p:grpSpPr>
        <p:sp>
          <p:nvSpPr>
            <p:cNvPr id="9237" name="Text Box 26"/>
            <p:cNvSpPr txBox="1">
              <a:spLocks noChangeArrowheads="1"/>
            </p:cNvSpPr>
            <p:nvPr/>
          </p:nvSpPr>
          <p:spPr bwMode="auto">
            <a:xfrm>
              <a:off x="5016" y="2688"/>
              <a:ext cx="1230" cy="214"/>
            </a:xfrm>
            <a:prstGeom prst="rect">
              <a:avLst/>
            </a:prstGeom>
            <a:noFill/>
            <a:ln w="9525">
              <a:noFill/>
              <a:miter lim="800000"/>
              <a:headEnd/>
              <a:tailEnd/>
            </a:ln>
          </p:spPr>
          <p:txBody>
            <a:bodyPr wrap="square"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Mytilus</a:t>
              </a:r>
              <a:r>
                <a:rPr kumimoji="0" lang="en-US" sz="1600" b="0" i="1" u="none" strike="noStrike" kern="1200" cap="none" spc="0" normalizeH="0" baseline="0" noProof="0" dirty="0">
                  <a:ln>
                    <a:noFill/>
                  </a:ln>
                  <a:solidFill>
                    <a:prstClr val="white"/>
                  </a:solidFill>
                  <a:effectLst/>
                  <a:uLnTx/>
                  <a:uFillTx/>
                  <a:latin typeface="Arial" charset="0"/>
                  <a:ea typeface="+mn-ea"/>
                  <a:cs typeface="+mn-cs"/>
                </a:rPr>
                <a:t> </a:t>
              </a: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edulis</a:t>
              </a:r>
              <a:endParaRPr kumimoji="0" lang="en-US" sz="1600" b="0"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9238" name="Picture 27" descr="23220001">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248" y="2544"/>
              <a:ext cx="768" cy="448"/>
            </a:xfrm>
            <a:prstGeom prst="rect">
              <a:avLst/>
            </a:prstGeom>
            <a:noFill/>
            <a:ln w="9525">
              <a:noFill/>
              <a:miter lim="800000"/>
              <a:headEnd/>
              <a:tailEnd/>
            </a:ln>
          </p:spPr>
        </p:pic>
      </p:grpSp>
      <p:grpSp>
        <p:nvGrpSpPr>
          <p:cNvPr id="10" name="Group 28"/>
          <p:cNvGrpSpPr>
            <a:grpSpLocks/>
          </p:cNvGrpSpPr>
          <p:nvPr/>
        </p:nvGrpSpPr>
        <p:grpSpPr bwMode="auto">
          <a:xfrm>
            <a:off x="5520267" y="4580471"/>
            <a:ext cx="3623733" cy="917222"/>
            <a:chOff x="3912" y="2976"/>
            <a:chExt cx="2568" cy="650"/>
          </a:xfrm>
        </p:grpSpPr>
        <p:sp>
          <p:nvSpPr>
            <p:cNvPr id="9235" name="Text Box 29"/>
            <p:cNvSpPr txBox="1">
              <a:spLocks noChangeArrowheads="1"/>
            </p:cNvSpPr>
            <p:nvPr/>
          </p:nvSpPr>
          <p:spPr bwMode="auto">
            <a:xfrm>
              <a:off x="3912" y="3167"/>
              <a:ext cx="1200" cy="214"/>
            </a:xfrm>
            <a:prstGeom prst="rect">
              <a:avLst/>
            </a:prstGeom>
            <a:noFill/>
            <a:ln w="9525">
              <a:noFill/>
              <a:miter lim="800000"/>
              <a:headEnd/>
              <a:tailEnd/>
            </a:ln>
          </p:spPr>
          <p:txBody>
            <a:bodyPr lIns="80433" tIns="39511" rIns="80433" bIns="39511" anchor="ctr">
              <a:spAutoFit/>
            </a:bodyPr>
            <a:lstStyle/>
            <a:p>
              <a:pPr marL="0" marR="0" lvl="0" indent="0" algn="r"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Arial" charset="0"/>
                  <a:ea typeface="+mn-ea"/>
                  <a:cs typeface="+mn-cs"/>
                </a:rPr>
                <a:t>Ensis directus</a:t>
              </a:r>
            </a:p>
          </p:txBody>
        </p:sp>
        <p:pic>
          <p:nvPicPr>
            <p:cNvPr id="9236" name="Picture 30" descr="335149">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064" y="2976"/>
              <a:ext cx="1416" cy="650"/>
            </a:xfrm>
            <a:prstGeom prst="rect">
              <a:avLst/>
            </a:prstGeom>
            <a:noFill/>
            <a:ln w="9525">
              <a:noFill/>
              <a:miter lim="800000"/>
              <a:headEnd/>
              <a:tailEnd/>
            </a:ln>
          </p:spPr>
        </p:pic>
      </p:grpSp>
      <p:grpSp>
        <p:nvGrpSpPr>
          <p:cNvPr id="11" name="Group 31"/>
          <p:cNvGrpSpPr>
            <a:grpSpLocks/>
          </p:cNvGrpSpPr>
          <p:nvPr/>
        </p:nvGrpSpPr>
        <p:grpSpPr bwMode="auto">
          <a:xfrm>
            <a:off x="6129867" y="5325537"/>
            <a:ext cx="2641600" cy="975078"/>
            <a:chOff x="4344" y="3504"/>
            <a:chExt cx="1872" cy="691"/>
          </a:xfrm>
        </p:grpSpPr>
        <p:sp>
          <p:nvSpPr>
            <p:cNvPr id="9233" name="Text Box 32"/>
            <p:cNvSpPr txBox="1">
              <a:spLocks noChangeArrowheads="1"/>
            </p:cNvSpPr>
            <p:nvPr/>
          </p:nvSpPr>
          <p:spPr bwMode="auto">
            <a:xfrm>
              <a:off x="5208" y="3695"/>
              <a:ext cx="1008" cy="371"/>
            </a:xfrm>
            <a:prstGeom prst="rect">
              <a:avLst/>
            </a:prstGeom>
            <a:noFill/>
            <a:ln w="9525">
              <a:noFill/>
              <a:miter lim="800000"/>
              <a:headEnd/>
              <a:tailEnd/>
            </a:ln>
          </p:spPr>
          <p:txBody>
            <a:bodyPr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Arial" charset="0"/>
                  <a:ea typeface="+mn-ea"/>
                  <a:cs typeface="+mn-cs"/>
                </a:rPr>
                <a:t>Mercenaria mercenaria</a:t>
              </a:r>
            </a:p>
          </p:txBody>
        </p:sp>
        <p:pic>
          <p:nvPicPr>
            <p:cNvPr id="9234" name="Picture 33" descr="clam-top"/>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344" y="3504"/>
              <a:ext cx="768" cy="691"/>
            </a:xfrm>
            <a:prstGeom prst="rect">
              <a:avLst/>
            </a:prstGeom>
            <a:noFill/>
            <a:ln w="9525">
              <a:noFill/>
              <a:miter lim="800000"/>
              <a:headEnd/>
              <a:tailEnd/>
            </a:ln>
          </p:spPr>
        </p:pic>
      </p:grpSp>
      <p:sp>
        <p:nvSpPr>
          <p:cNvPr id="273444" name="Oval 36"/>
          <p:cNvSpPr>
            <a:spLocks noChangeArrowheads="1"/>
          </p:cNvSpPr>
          <p:nvPr/>
        </p:nvSpPr>
        <p:spPr bwMode="auto">
          <a:xfrm rot="674706">
            <a:off x="3527846" y="1464996"/>
            <a:ext cx="1347141" cy="3470738"/>
          </a:xfrm>
          <a:prstGeom prst="ellipse">
            <a:avLst/>
          </a:prstGeom>
          <a:noFill/>
          <a:ln w="38100">
            <a:solidFill>
              <a:srgbClr val="0000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73445" name="Oval 37"/>
          <p:cNvSpPr>
            <a:spLocks noChangeArrowheads="1"/>
          </p:cNvSpPr>
          <p:nvPr/>
        </p:nvSpPr>
        <p:spPr bwMode="auto">
          <a:xfrm rot="-1594257">
            <a:off x="3623735" y="4783667"/>
            <a:ext cx="1020234" cy="1354667"/>
          </a:xfrm>
          <a:prstGeom prst="ellipse">
            <a:avLst/>
          </a:prstGeom>
          <a:noFill/>
          <a:ln w="38100">
            <a:solidFill>
              <a:srgbClr val="0000FF"/>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B050"/>
              </a:solidFill>
              <a:effectLst/>
              <a:uLnTx/>
              <a:uFillTx/>
              <a:latin typeface="Calibri"/>
              <a:ea typeface="+mn-ea"/>
              <a:cs typeface="+mn-cs"/>
            </a:endParaRPr>
          </a:p>
        </p:txBody>
      </p:sp>
      <p:sp>
        <p:nvSpPr>
          <p:cNvPr id="38" name="Text Box 15"/>
          <p:cNvSpPr txBox="1">
            <a:spLocks noChangeArrowheads="1"/>
          </p:cNvSpPr>
          <p:nvPr/>
        </p:nvSpPr>
        <p:spPr bwMode="auto">
          <a:xfrm>
            <a:off x="5812374" y="1490715"/>
            <a:ext cx="2269066" cy="301393"/>
          </a:xfrm>
          <a:prstGeom prst="rect">
            <a:avLst/>
          </a:prstGeom>
          <a:noFill/>
          <a:ln w="9525">
            <a:noFill/>
            <a:miter lim="800000"/>
            <a:headEnd/>
            <a:tailEnd/>
          </a:ln>
        </p:spPr>
        <p:txBody>
          <a:bodyPr lIns="80433" tIns="39511" rIns="80433" bIns="39511" anchor="ctr">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Leptodea</a:t>
            </a:r>
            <a:r>
              <a:rPr kumimoji="0" lang="en-US" sz="1600" b="0" i="1" u="none" strike="noStrike" kern="1200" cap="none" spc="0" normalizeH="0" baseline="0" noProof="0" dirty="0">
                <a:ln>
                  <a:noFill/>
                </a:ln>
                <a:solidFill>
                  <a:prstClr val="white"/>
                </a:solidFill>
                <a:effectLst/>
                <a:uLnTx/>
                <a:uFillTx/>
                <a:latin typeface="Arial" charset="0"/>
                <a:ea typeface="+mn-ea"/>
                <a:cs typeface="+mn-cs"/>
              </a:rPr>
              <a:t> </a:t>
            </a:r>
            <a:r>
              <a:rPr kumimoji="0" lang="en-US" sz="1600" b="0" i="1" u="none" strike="noStrike" kern="1200" cap="none" spc="0" normalizeH="0" baseline="0" noProof="0" dirty="0" err="1">
                <a:ln>
                  <a:noFill/>
                </a:ln>
                <a:solidFill>
                  <a:prstClr val="white"/>
                </a:solidFill>
                <a:effectLst/>
                <a:uLnTx/>
                <a:uFillTx/>
                <a:latin typeface="Arial" charset="0"/>
                <a:ea typeface="+mn-ea"/>
                <a:cs typeface="+mn-cs"/>
              </a:rPr>
              <a:t>ochracea</a:t>
            </a:r>
            <a:endParaRPr kumimoji="0" lang="en-US" sz="1600" b="0"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12" name="Picture 11"/>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740555" y="2223736"/>
            <a:ext cx="1210454" cy="677684"/>
          </a:xfrm>
          <a:prstGeom prst="rect">
            <a:avLst/>
          </a:prstGeom>
        </p:spPr>
      </p:pic>
      <p:pic>
        <p:nvPicPr>
          <p:cNvPr id="13" name="Picture 12"/>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7717675" y="1141553"/>
            <a:ext cx="1148596" cy="829216"/>
          </a:xfrm>
          <a:prstGeom prst="rect">
            <a:avLst/>
          </a:prstGeom>
        </p:spPr>
      </p:pic>
      <p:pic>
        <p:nvPicPr>
          <p:cNvPr id="41" name="Picture 40" descr="PDE_2016_STACKED LOGO_FullColor_RGB_FFF.jp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8382000" y="111904"/>
            <a:ext cx="592667" cy="793602"/>
          </a:xfrm>
          <a:prstGeom prst="rect">
            <a:avLst/>
          </a:prstGeom>
        </p:spPr>
      </p:pic>
    </p:spTree>
    <p:extLst>
      <p:ext uri="{BB962C8B-B14F-4D97-AF65-F5344CB8AC3E}">
        <p14:creationId xmlns:p14="http://schemas.microsoft.com/office/powerpoint/2010/main" val="4273422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5" descr="bivalvenatcap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0268" y="392289"/>
            <a:ext cx="8331200" cy="6108700"/>
          </a:xfrm>
          <a:prstGeom prst="rect">
            <a:avLst/>
          </a:prstGeom>
          <a:noFill/>
          <a:ln w="9525">
            <a:noFill/>
            <a:miter lim="800000"/>
            <a:headEnd/>
            <a:tailEnd/>
          </a:ln>
        </p:spPr>
      </p:pic>
      <p:sp>
        <p:nvSpPr>
          <p:cNvPr id="41987" name="TextBox 3"/>
          <p:cNvSpPr txBox="1">
            <a:spLocks noChangeArrowheads="1"/>
          </p:cNvSpPr>
          <p:nvPr/>
        </p:nvSpPr>
        <p:spPr bwMode="auto">
          <a:xfrm>
            <a:off x="704145" y="458613"/>
            <a:ext cx="4358557" cy="465123"/>
          </a:xfrm>
          <a:prstGeom prst="rect">
            <a:avLst/>
          </a:prstGeom>
          <a:solidFill>
            <a:srgbClr val="FFFFFF"/>
          </a:solidFill>
          <a:ln w="9525">
            <a:noFill/>
            <a:miter lim="800000"/>
            <a:headEnd/>
            <a:tailEnd/>
          </a:ln>
        </p:spPr>
        <p:txBody>
          <a:bodyPr wrap="none" lIns="81276" tIns="40638" rIns="81276" bIns="40638">
            <a:spAutoFit/>
          </a:bodyPr>
          <a:lstStyle/>
          <a:p>
            <a:pPr defTabSz="812810" eaLnBrk="0" fontAlgn="base" hangingPunct="0">
              <a:spcBef>
                <a:spcPct val="0"/>
              </a:spcBef>
              <a:spcAft>
                <a:spcPct val="0"/>
              </a:spcAft>
            </a:pPr>
            <a:r>
              <a:rPr lang="en-US" sz="2489" b="1" dirty="0">
                <a:solidFill>
                  <a:prstClr val="black"/>
                </a:solidFill>
                <a:latin typeface="Arial" charset="0"/>
              </a:rPr>
              <a:t>Nature’s Benefits </a:t>
            </a:r>
            <a:r>
              <a:rPr lang="en-US" sz="1600" dirty="0">
                <a:solidFill>
                  <a:prstClr val="black"/>
                </a:solidFill>
                <a:latin typeface="Arial" charset="0"/>
              </a:rPr>
              <a:t>(Natural Capital)</a:t>
            </a:r>
          </a:p>
        </p:txBody>
      </p:sp>
      <p:sp>
        <p:nvSpPr>
          <p:cNvPr id="5" name="TextBox 4"/>
          <p:cNvSpPr txBox="1">
            <a:spLocks noChangeArrowheads="1"/>
          </p:cNvSpPr>
          <p:nvPr/>
        </p:nvSpPr>
        <p:spPr bwMode="auto">
          <a:xfrm>
            <a:off x="4639743" y="2209813"/>
            <a:ext cx="696336" cy="355671"/>
          </a:xfrm>
          <a:prstGeom prst="rect">
            <a:avLst/>
          </a:prstGeom>
          <a:solidFill>
            <a:srgbClr val="000000"/>
          </a:solidFill>
          <a:ln w="9525">
            <a:noFill/>
            <a:miter lim="800000"/>
            <a:headEnd/>
            <a:tailEnd/>
          </a:ln>
        </p:spPr>
        <p:txBody>
          <a:bodyPr wrap="none" lIns="81276" tIns="40638" rIns="81276" bIns="40638">
            <a:spAutoFit/>
          </a:bodyPr>
          <a:lstStyle/>
          <a:p>
            <a:pPr defTabSz="812810" eaLnBrk="0" fontAlgn="base" hangingPunct="0">
              <a:spcBef>
                <a:spcPct val="0"/>
              </a:spcBef>
              <a:spcAft>
                <a:spcPct val="0"/>
              </a:spcAft>
            </a:pPr>
            <a:r>
              <a:rPr lang="en-US" sz="1778">
                <a:solidFill>
                  <a:srgbClr val="FF0000"/>
                </a:solidFill>
                <a:latin typeface="Arial" charset="0"/>
              </a:rPr>
              <a:t>Lives</a:t>
            </a:r>
          </a:p>
        </p:txBody>
      </p:sp>
      <p:sp>
        <p:nvSpPr>
          <p:cNvPr id="6" name="TextBox 5"/>
          <p:cNvSpPr txBox="1">
            <a:spLocks noChangeArrowheads="1"/>
          </p:cNvSpPr>
          <p:nvPr/>
        </p:nvSpPr>
        <p:spPr bwMode="auto">
          <a:xfrm>
            <a:off x="4368801" y="1652426"/>
            <a:ext cx="1305478" cy="355671"/>
          </a:xfrm>
          <a:prstGeom prst="rect">
            <a:avLst/>
          </a:prstGeom>
          <a:solidFill>
            <a:srgbClr val="000000"/>
          </a:solidFill>
          <a:ln w="9525">
            <a:noFill/>
            <a:miter lim="800000"/>
            <a:headEnd/>
            <a:tailEnd/>
          </a:ln>
        </p:spPr>
        <p:txBody>
          <a:bodyPr wrap="none" lIns="81276" tIns="40638" rIns="81276" bIns="40638">
            <a:spAutoFit/>
          </a:bodyPr>
          <a:lstStyle/>
          <a:p>
            <a:pPr defTabSz="812810" eaLnBrk="0" fontAlgn="base" hangingPunct="0">
              <a:spcBef>
                <a:spcPct val="0"/>
              </a:spcBef>
              <a:spcAft>
                <a:spcPct val="0"/>
              </a:spcAft>
            </a:pPr>
            <a:r>
              <a:rPr lang="en-US" sz="1778">
                <a:solidFill>
                  <a:srgbClr val="FF0000"/>
                </a:solidFill>
                <a:latin typeface="Arial" charset="0"/>
              </a:rPr>
              <a:t>Livelihoods</a:t>
            </a:r>
          </a:p>
        </p:txBody>
      </p:sp>
      <p:sp>
        <p:nvSpPr>
          <p:cNvPr id="7" name="TextBox 6"/>
          <p:cNvSpPr txBox="1">
            <a:spLocks noChangeArrowheads="1"/>
          </p:cNvSpPr>
          <p:nvPr/>
        </p:nvSpPr>
        <p:spPr bwMode="auto">
          <a:xfrm>
            <a:off x="4436542" y="3564467"/>
            <a:ext cx="824577" cy="355671"/>
          </a:xfrm>
          <a:prstGeom prst="rect">
            <a:avLst/>
          </a:prstGeom>
          <a:solidFill>
            <a:srgbClr val="000000"/>
          </a:solidFill>
          <a:ln w="9525">
            <a:noFill/>
            <a:miter lim="800000"/>
            <a:headEnd/>
            <a:tailEnd/>
          </a:ln>
        </p:spPr>
        <p:txBody>
          <a:bodyPr wrap="none" lIns="81276" tIns="40638" rIns="81276" bIns="40638">
            <a:spAutoFit/>
          </a:bodyPr>
          <a:lstStyle/>
          <a:p>
            <a:pPr defTabSz="812810" eaLnBrk="0" fontAlgn="base" hangingPunct="0">
              <a:spcBef>
                <a:spcPct val="0"/>
              </a:spcBef>
              <a:spcAft>
                <a:spcPct val="0"/>
              </a:spcAft>
            </a:pPr>
            <a:r>
              <a:rPr lang="en-US" sz="1778">
                <a:solidFill>
                  <a:srgbClr val="FF0000"/>
                </a:solidFill>
                <a:latin typeface="Arial" charset="0"/>
              </a:rPr>
              <a:t>Health</a:t>
            </a:r>
          </a:p>
        </p:txBody>
      </p:sp>
      <p:sp>
        <p:nvSpPr>
          <p:cNvPr id="8" name="TextBox 7"/>
          <p:cNvSpPr txBox="1">
            <a:spLocks noChangeArrowheads="1"/>
          </p:cNvSpPr>
          <p:nvPr/>
        </p:nvSpPr>
        <p:spPr bwMode="auto">
          <a:xfrm>
            <a:off x="4097869" y="4919149"/>
            <a:ext cx="1305478" cy="355671"/>
          </a:xfrm>
          <a:prstGeom prst="rect">
            <a:avLst/>
          </a:prstGeom>
          <a:solidFill>
            <a:srgbClr val="000000"/>
          </a:solidFill>
          <a:ln w="9525">
            <a:noFill/>
            <a:miter lim="800000"/>
            <a:headEnd/>
            <a:tailEnd/>
          </a:ln>
        </p:spPr>
        <p:txBody>
          <a:bodyPr wrap="none" lIns="81276" tIns="40638" rIns="81276" bIns="40638">
            <a:spAutoFit/>
          </a:bodyPr>
          <a:lstStyle/>
          <a:p>
            <a:pPr defTabSz="812810" eaLnBrk="0" fontAlgn="base" hangingPunct="0">
              <a:spcBef>
                <a:spcPct val="0"/>
              </a:spcBef>
              <a:spcAft>
                <a:spcPct val="0"/>
              </a:spcAft>
            </a:pPr>
            <a:r>
              <a:rPr lang="en-US" sz="1778">
                <a:solidFill>
                  <a:srgbClr val="FF0000"/>
                </a:solidFill>
                <a:latin typeface="Arial" charset="0"/>
              </a:rPr>
              <a:t>Livelihoods</a:t>
            </a:r>
          </a:p>
        </p:txBody>
      </p:sp>
      <p:sp>
        <p:nvSpPr>
          <p:cNvPr id="9" name="TextBox 8"/>
          <p:cNvSpPr txBox="1">
            <a:spLocks noChangeArrowheads="1"/>
          </p:cNvSpPr>
          <p:nvPr/>
        </p:nvSpPr>
        <p:spPr bwMode="auto">
          <a:xfrm>
            <a:off x="4436542" y="5935149"/>
            <a:ext cx="824577" cy="355671"/>
          </a:xfrm>
          <a:prstGeom prst="rect">
            <a:avLst/>
          </a:prstGeom>
          <a:solidFill>
            <a:srgbClr val="000000"/>
          </a:solidFill>
          <a:ln w="9525">
            <a:noFill/>
            <a:miter lim="800000"/>
            <a:headEnd/>
            <a:tailEnd/>
          </a:ln>
        </p:spPr>
        <p:txBody>
          <a:bodyPr wrap="none" lIns="81276" tIns="40638" rIns="81276" bIns="40638">
            <a:spAutoFit/>
          </a:bodyPr>
          <a:lstStyle/>
          <a:p>
            <a:pPr defTabSz="812810" eaLnBrk="0" fontAlgn="base" hangingPunct="0">
              <a:spcBef>
                <a:spcPct val="0"/>
              </a:spcBef>
              <a:spcAft>
                <a:spcPct val="0"/>
              </a:spcAft>
            </a:pPr>
            <a:r>
              <a:rPr lang="en-US" sz="1778">
                <a:solidFill>
                  <a:srgbClr val="FF0000"/>
                </a:solidFill>
                <a:latin typeface="Arial" charset="0"/>
              </a:rPr>
              <a:t>Health</a:t>
            </a:r>
          </a:p>
        </p:txBody>
      </p:sp>
    </p:spTree>
    <p:extLst>
      <p:ext uri="{BB962C8B-B14F-4D97-AF65-F5344CB8AC3E}">
        <p14:creationId xmlns:p14="http://schemas.microsoft.com/office/powerpoint/2010/main" val="30776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2933" y="7235"/>
            <a:ext cx="8229600" cy="966706"/>
          </a:xfrm>
        </p:spPr>
        <p:txBody>
          <a:bodyPr>
            <a:normAutofit/>
          </a:bodyPr>
          <a:lstStyle/>
          <a:p>
            <a:pPr algn="l"/>
            <a:r>
              <a:rPr lang="en-US" b="1" dirty="0">
                <a:solidFill>
                  <a:srgbClr val="216A95"/>
                </a:solidFill>
                <a:latin typeface="Arial" pitchFamily="34" charset="0"/>
                <a:cs typeface="Arial" pitchFamily="34" charset="0"/>
              </a:rPr>
              <a:t>Clearance Rates </a:t>
            </a:r>
            <a:r>
              <a:rPr lang="en-US" sz="2700" dirty="0">
                <a:solidFill>
                  <a:srgbClr val="216A95"/>
                </a:solidFill>
                <a:latin typeface="Arial" pitchFamily="34" charset="0"/>
                <a:cs typeface="Arial" pitchFamily="34" charset="0"/>
              </a:rPr>
              <a:t>Temperatures &gt;20</a:t>
            </a:r>
            <a:r>
              <a:rPr lang="en-US" sz="2700" baseline="30000" dirty="0">
                <a:solidFill>
                  <a:srgbClr val="216A95"/>
                </a:solidFill>
                <a:latin typeface="Arial" pitchFamily="34" charset="0"/>
                <a:cs typeface="Arial" pitchFamily="34" charset="0"/>
              </a:rPr>
              <a:t>o</a:t>
            </a:r>
            <a:r>
              <a:rPr lang="en-US" sz="2700" dirty="0">
                <a:solidFill>
                  <a:srgbClr val="216A95"/>
                </a:solidFill>
                <a:latin typeface="Arial" pitchFamily="34" charset="0"/>
                <a:cs typeface="Arial" pitchFamily="34" charset="0"/>
              </a:rPr>
              <a:t>C</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8354"/>
          <a:stretch>
            <a:fillRect/>
          </a:stretch>
        </p:blipFill>
        <p:spPr bwMode="auto">
          <a:xfrm>
            <a:off x="615515" y="950794"/>
            <a:ext cx="8099277" cy="4978455"/>
          </a:xfrm>
          <a:prstGeom prst="rect">
            <a:avLst/>
          </a:prstGeom>
          <a:noFill/>
          <a:ln w="9525">
            <a:noFill/>
            <a:miter lim="800000"/>
            <a:headEnd/>
            <a:tailEnd/>
          </a:ln>
          <a:effectLst/>
        </p:spPr>
      </p:pic>
      <p:pic>
        <p:nvPicPr>
          <p:cNvPr id="6" name="Picture 5" descr="PDE_2016_STACKED LOGO_FullColor_RGB_FFF.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
        <p:nvSpPr>
          <p:cNvPr id="21" name="Content Placeholder 2"/>
          <p:cNvSpPr txBox="1">
            <a:spLocks/>
          </p:cNvSpPr>
          <p:nvPr/>
        </p:nvSpPr>
        <p:spPr bwMode="auto">
          <a:xfrm>
            <a:off x="2438400" y="5952396"/>
            <a:ext cx="4695009" cy="4811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mn-cs"/>
              </a:rPr>
              <a:t>9 Species: 0.5 - 1.6 L/</a:t>
            </a:r>
            <a:r>
              <a:rPr kumimoji="0" lang="en-US" sz="2800" b="1" i="0" u="none" strike="noStrike" kern="1200" cap="none" spc="0" normalizeH="0" baseline="0" noProof="0" dirty="0" err="1">
                <a:ln>
                  <a:noFill/>
                </a:ln>
                <a:solidFill>
                  <a:prstClr val="black"/>
                </a:solidFill>
                <a:effectLst/>
                <a:uLnTx/>
                <a:uFillTx/>
                <a:latin typeface="Calibri" pitchFamily="34" charset="0"/>
                <a:ea typeface="+mn-ea"/>
                <a:cs typeface="+mn-cs"/>
              </a:rPr>
              <a:t>hr</a:t>
            </a:r>
            <a:r>
              <a:rPr kumimoji="0" lang="en-US" sz="2800" b="1" i="0" u="none" strike="noStrike" kern="1200" cap="none" spc="0" normalizeH="0" baseline="0" noProof="0" dirty="0">
                <a:ln>
                  <a:noFill/>
                </a:ln>
                <a:solidFill>
                  <a:prstClr val="black"/>
                </a:solidFill>
                <a:effectLst/>
                <a:uLnTx/>
                <a:uFillTx/>
                <a:latin typeface="Calibri" pitchFamily="34" charset="0"/>
                <a:ea typeface="+mn-ea"/>
                <a:cs typeface="+mn-cs"/>
              </a:rPr>
              <a:t>/g</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7964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35939" y="241946"/>
            <a:ext cx="3011832" cy="1296958"/>
          </a:xfrm>
        </p:spPr>
        <p:txBody>
          <a:bodyPr>
            <a:normAutofit fontScale="90000"/>
          </a:bodyPr>
          <a:lstStyle/>
          <a:p>
            <a:pPr algn="l"/>
            <a:r>
              <a:rPr lang="en-US" b="1" dirty="0">
                <a:solidFill>
                  <a:srgbClr val="FFFF00"/>
                </a:solidFill>
                <a:latin typeface="Arial" pitchFamily="34" charset="0"/>
                <a:cs typeface="Arial" pitchFamily="34" charset="0"/>
              </a:rPr>
              <a:t>Mussel Surveys</a:t>
            </a:r>
          </a:p>
        </p:txBody>
      </p:sp>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TextBox 8"/>
          <p:cNvSpPr txBox="1"/>
          <p:nvPr/>
        </p:nvSpPr>
        <p:spPr>
          <a:xfrm>
            <a:off x="428320" y="1839751"/>
            <a:ext cx="84281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Tidal Delaware River</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1619" y="427263"/>
            <a:ext cx="1527841" cy="855376"/>
          </a:xfrm>
          <a:prstGeom prst="rect">
            <a:avLst/>
          </a:prstGeom>
        </p:spPr>
      </p:pic>
      <p:grpSp>
        <p:nvGrpSpPr>
          <p:cNvPr id="15" name="Group 14"/>
          <p:cNvGrpSpPr/>
          <p:nvPr/>
        </p:nvGrpSpPr>
        <p:grpSpPr>
          <a:xfrm>
            <a:off x="565255" y="3026221"/>
            <a:ext cx="3276600" cy="3089277"/>
            <a:chOff x="4572000" y="1752601"/>
            <a:chExt cx="3352800" cy="3276600"/>
          </a:xfrm>
        </p:grpSpPr>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572000" y="1752601"/>
              <a:ext cx="3352800" cy="3276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4765186" y="2934389"/>
              <a:ext cx="128855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Anodonta</a:t>
              </a:r>
              <a:r>
                <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implicata</a:t>
              </a:r>
            </a:p>
          </p:txBody>
        </p:sp>
      </p:grpSp>
      <p:sp>
        <p:nvSpPr>
          <p:cNvPr id="14" name="TextBox 13"/>
          <p:cNvSpPr txBox="1"/>
          <p:nvPr/>
        </p:nvSpPr>
        <p:spPr>
          <a:xfrm>
            <a:off x="601827" y="2488878"/>
            <a:ext cx="3055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Population Biomass by Species</a:t>
            </a:r>
          </a:p>
        </p:txBody>
      </p:sp>
      <p:grpSp>
        <p:nvGrpSpPr>
          <p:cNvPr id="16" name="Group 15"/>
          <p:cNvGrpSpPr/>
          <p:nvPr/>
        </p:nvGrpSpPr>
        <p:grpSpPr>
          <a:xfrm>
            <a:off x="4684445" y="3230248"/>
            <a:ext cx="3894300" cy="3298379"/>
            <a:chOff x="4876800" y="1863443"/>
            <a:chExt cx="3925713" cy="3324985"/>
          </a:xfrm>
        </p:grpSpPr>
        <p:pic>
          <p:nvPicPr>
            <p:cNvPr id="18" name="Picture 2" descr="C:\Users\dkreeger\AppData\Local\Microsoft\Windows\Temporary Internet Files\Content.Outlook\CPYIWL8J\2013 BetsyRoss_Density (2).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76800" y="1863443"/>
              <a:ext cx="2895600" cy="3324985"/>
            </a:xfrm>
            <a:prstGeom prst="rect">
              <a:avLst/>
            </a:prstGeom>
            <a:noFill/>
          </p:spPr>
        </p:pic>
        <p:pic>
          <p:nvPicPr>
            <p:cNvPr id="19" name="Picture 2" descr="C:\Users\dkreeger\AppData\Local\Microsoft\Windows\Temporary Internet Files\Content.Outlook\CPYIWL8J\2013 BetsyRoss_Density (2).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710313" y="1873923"/>
              <a:ext cx="1092200" cy="3314505"/>
            </a:xfrm>
            <a:prstGeom prst="rect">
              <a:avLst/>
            </a:prstGeom>
            <a:noFill/>
          </p:spPr>
        </p:pic>
      </p:grpSp>
      <p:sp>
        <p:nvSpPr>
          <p:cNvPr id="20" name="TextBox 19"/>
          <p:cNvSpPr txBox="1"/>
          <p:nvPr/>
        </p:nvSpPr>
        <p:spPr>
          <a:xfrm>
            <a:off x="4753315" y="2841555"/>
            <a:ext cx="37888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Densities up to 100 per square meter</a:t>
            </a:r>
          </a:p>
        </p:txBody>
      </p:sp>
      <p:pic>
        <p:nvPicPr>
          <p:cNvPr id="21" name="Picture 20" descr="PDE_2016_STACKED LOGO_FullColor_RGB_FFF.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382000" y="111904"/>
            <a:ext cx="592667" cy="793602"/>
          </a:xfrm>
          <a:prstGeom prst="rect">
            <a:avLst/>
          </a:prstGeom>
        </p:spPr>
      </p:pic>
      <p:pic>
        <p:nvPicPr>
          <p:cNvPr id="3" name="Picture 2">
            <a:extLst>
              <a:ext uri="{FF2B5EF4-FFF2-40B4-BE49-F238E27FC236}">
                <a16:creationId xmlns:a16="http://schemas.microsoft.com/office/drawing/2014/main" id="{2915FFA3-548A-478F-B041-938940F344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9099" y="366487"/>
            <a:ext cx="3055772" cy="2291830"/>
          </a:xfrm>
          <a:prstGeom prst="rect">
            <a:avLst/>
          </a:prstGeom>
        </p:spPr>
      </p:pic>
    </p:spTree>
    <p:extLst>
      <p:ext uri="{BB962C8B-B14F-4D97-AF65-F5344CB8AC3E}">
        <p14:creationId xmlns:p14="http://schemas.microsoft.com/office/powerpoint/2010/main" val="3541308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5" name="Rectangle 5"/>
          <p:cNvSpPr>
            <a:spLocks noChangeArrowheads="1"/>
          </p:cNvSpPr>
          <p:nvPr/>
        </p:nvSpPr>
        <p:spPr bwMode="auto">
          <a:xfrm>
            <a:off x="6400800" y="4267217"/>
            <a:ext cx="32060" cy="169277"/>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6196" name="Rectangle 7"/>
          <p:cNvSpPr>
            <a:spLocks noChangeArrowheads="1"/>
          </p:cNvSpPr>
          <p:nvPr/>
        </p:nvSpPr>
        <p:spPr bwMode="auto">
          <a:xfrm>
            <a:off x="6865056" y="5351480"/>
            <a:ext cx="32060" cy="169277"/>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Content Placeholder 2"/>
          <p:cNvSpPr txBox="1">
            <a:spLocks/>
          </p:cNvSpPr>
          <p:nvPr/>
        </p:nvSpPr>
        <p:spPr bwMode="auto">
          <a:xfrm>
            <a:off x="191673" y="6069621"/>
            <a:ext cx="6380533" cy="5334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857215" marR="0" lvl="2" indent="-457182" algn="l"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0" cap="none" spc="0" normalizeH="0" baseline="0" noProof="0" dirty="0">
                <a:ln>
                  <a:noFill/>
                </a:ln>
                <a:solidFill>
                  <a:srgbClr val="C00000"/>
                </a:solidFill>
                <a:effectLst/>
                <a:uLnTx/>
                <a:uFillTx/>
                <a:latin typeface="Arial"/>
                <a:ea typeface="+mn-ea"/>
                <a:cs typeface="+mn-cs"/>
              </a:rPr>
              <a:t>=10 tons dry TSS per hectare per year</a:t>
            </a:r>
          </a:p>
        </p:txBody>
      </p:sp>
      <p:sp>
        <p:nvSpPr>
          <p:cNvPr id="187" name="Rectangle 186"/>
          <p:cNvSpPr/>
          <p:nvPr/>
        </p:nvSpPr>
        <p:spPr bwMode="auto">
          <a:xfrm>
            <a:off x="1" y="1332"/>
            <a:ext cx="9144000" cy="889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endParaRPr>
          </a:p>
        </p:txBody>
      </p:sp>
      <p:sp>
        <p:nvSpPr>
          <p:cNvPr id="188" name="TextBox 187"/>
          <p:cNvSpPr txBox="1"/>
          <p:nvPr/>
        </p:nvSpPr>
        <p:spPr bwMode="auto">
          <a:xfrm>
            <a:off x="280856" y="65311"/>
            <a:ext cx="8610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Physiologically-Based </a:t>
            </a: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a:ea typeface="+mn-ea"/>
                <a:cs typeface="+mn-cs"/>
              </a:rPr>
              <a:t>BioFiltration</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 Estimates</a:t>
            </a:r>
          </a:p>
        </p:txBody>
      </p:sp>
      <p:pic>
        <p:nvPicPr>
          <p:cNvPr id="10241"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708375"/>
            <a:ext cx="9144000" cy="1349025"/>
          </a:xfrm>
          <a:prstGeom prst="rect">
            <a:avLst/>
          </a:prstGeom>
          <a:noFill/>
          <a:ln w="9525">
            <a:noFill/>
            <a:miter lim="800000"/>
            <a:headEnd/>
            <a:tailEnd/>
          </a:ln>
          <a:effectLst/>
        </p:spPr>
      </p:pic>
      <p:grpSp>
        <p:nvGrpSpPr>
          <p:cNvPr id="2" name="Group 4"/>
          <p:cNvGrpSpPr>
            <a:grpSpLocks noChangeAspect="1"/>
          </p:cNvGrpSpPr>
          <p:nvPr/>
        </p:nvGrpSpPr>
        <p:grpSpPr bwMode="auto">
          <a:xfrm>
            <a:off x="-1" y="2286000"/>
            <a:ext cx="9014691" cy="3537126"/>
            <a:chOff x="72" y="1452"/>
            <a:chExt cx="6296" cy="2433"/>
          </a:xfrm>
        </p:grpSpPr>
        <p:sp>
          <p:nvSpPr>
            <p:cNvPr id="349187" name="AutoShape 3"/>
            <p:cNvSpPr>
              <a:spLocks noChangeAspect="1" noChangeArrowheads="1" noTextEdit="1"/>
            </p:cNvSpPr>
            <p:nvPr/>
          </p:nvSpPr>
          <p:spPr bwMode="auto">
            <a:xfrm>
              <a:off x="72" y="1452"/>
              <a:ext cx="6288" cy="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189" name="Rectangle 5"/>
            <p:cNvSpPr>
              <a:spLocks noChangeArrowheads="1"/>
            </p:cNvSpPr>
            <p:nvPr/>
          </p:nvSpPr>
          <p:spPr bwMode="auto">
            <a:xfrm>
              <a:off x="72" y="1452"/>
              <a:ext cx="6288" cy="927"/>
            </a:xfrm>
            <a:prstGeom prst="rect">
              <a:avLst/>
            </a:prstGeom>
            <a:solidFill>
              <a:srgbClr val="DBE5F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190" name="Rectangle 6"/>
            <p:cNvSpPr>
              <a:spLocks noChangeArrowheads="1"/>
            </p:cNvSpPr>
            <p:nvPr/>
          </p:nvSpPr>
          <p:spPr bwMode="auto">
            <a:xfrm>
              <a:off x="72" y="3562"/>
              <a:ext cx="6288" cy="315"/>
            </a:xfrm>
            <a:prstGeom prst="rect">
              <a:avLst/>
            </a:prstGeom>
            <a:solidFill>
              <a:srgbClr val="DBE5F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191" name="Rectangle 7"/>
            <p:cNvSpPr>
              <a:spLocks noChangeArrowheads="1"/>
            </p:cNvSpPr>
            <p:nvPr/>
          </p:nvSpPr>
          <p:spPr bwMode="auto">
            <a:xfrm>
              <a:off x="4815" y="1469"/>
              <a:ext cx="333"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Bed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2" name="Rectangle 8"/>
            <p:cNvSpPr>
              <a:spLocks noChangeArrowheads="1"/>
            </p:cNvSpPr>
            <p:nvPr/>
          </p:nvSpPr>
          <p:spPr bwMode="auto">
            <a:xfrm>
              <a:off x="4617" y="1675"/>
              <a:ext cx="780"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Clearance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3" name="Rectangle 9"/>
            <p:cNvSpPr>
              <a:spLocks noChangeArrowheads="1"/>
            </p:cNvSpPr>
            <p:nvPr/>
          </p:nvSpPr>
          <p:spPr bwMode="auto">
            <a:xfrm>
              <a:off x="4790" y="1882"/>
              <a:ext cx="343"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Rate</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4" name="Rectangle 10"/>
            <p:cNvSpPr>
              <a:spLocks noChangeArrowheads="1"/>
            </p:cNvSpPr>
            <p:nvPr/>
          </p:nvSpPr>
          <p:spPr bwMode="auto">
            <a:xfrm>
              <a:off x="5455" y="1540"/>
              <a:ext cx="783" cy="42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TSS Filtration</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5" name="Rectangle 11"/>
            <p:cNvSpPr>
              <a:spLocks noChangeArrowheads="1"/>
            </p:cNvSpPr>
            <p:nvPr/>
          </p:nvSpPr>
          <p:spPr bwMode="auto">
            <a:xfrm>
              <a:off x="3352" y="1973"/>
              <a:ext cx="281"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(L hr</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6" name="Rectangle 12"/>
            <p:cNvSpPr>
              <a:spLocks noChangeArrowheads="1"/>
            </p:cNvSpPr>
            <p:nvPr/>
          </p:nvSpPr>
          <p:spPr bwMode="auto">
            <a:xfrm>
              <a:off x="3592" y="1949"/>
              <a:ext cx="82"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7" name="Rectangle 13"/>
            <p:cNvSpPr>
              <a:spLocks noChangeArrowheads="1"/>
            </p:cNvSpPr>
            <p:nvPr/>
          </p:nvSpPr>
          <p:spPr bwMode="auto">
            <a:xfrm>
              <a:off x="3666" y="1973"/>
              <a:ext cx="214"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 g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8" name="Rectangle 14"/>
            <p:cNvSpPr>
              <a:spLocks noChangeArrowheads="1"/>
            </p:cNvSpPr>
            <p:nvPr/>
          </p:nvSpPr>
          <p:spPr bwMode="auto">
            <a:xfrm>
              <a:off x="3369" y="2172"/>
              <a:ext cx="306"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DTW</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199" name="Rectangle 15"/>
            <p:cNvSpPr>
              <a:spLocks noChangeArrowheads="1"/>
            </p:cNvSpPr>
            <p:nvPr/>
          </p:nvSpPr>
          <p:spPr bwMode="auto">
            <a:xfrm>
              <a:off x="3633" y="2147"/>
              <a:ext cx="82"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0" name="Rectangle 16"/>
            <p:cNvSpPr>
              <a:spLocks noChangeArrowheads="1"/>
            </p:cNvSpPr>
            <p:nvPr/>
          </p:nvSpPr>
          <p:spPr bwMode="auto">
            <a:xfrm>
              <a:off x="3708" y="2172"/>
              <a:ext cx="47"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1" name="Rectangle 17"/>
            <p:cNvSpPr>
              <a:spLocks noChangeArrowheads="1"/>
            </p:cNvSpPr>
            <p:nvPr/>
          </p:nvSpPr>
          <p:spPr bwMode="auto">
            <a:xfrm>
              <a:off x="3922" y="1973"/>
              <a:ext cx="519"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 (gal day</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2" name="Rectangle 18"/>
            <p:cNvSpPr>
              <a:spLocks noChangeArrowheads="1"/>
            </p:cNvSpPr>
            <p:nvPr/>
          </p:nvSpPr>
          <p:spPr bwMode="auto">
            <a:xfrm>
              <a:off x="4385" y="1949"/>
              <a:ext cx="105"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-1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3" name="Rectangle 19"/>
            <p:cNvSpPr>
              <a:spLocks noChangeArrowheads="1"/>
            </p:cNvSpPr>
            <p:nvPr/>
          </p:nvSpPr>
          <p:spPr bwMode="auto">
            <a:xfrm>
              <a:off x="3956" y="2172"/>
              <a:ext cx="414"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g DTW</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4" name="Rectangle 20"/>
            <p:cNvSpPr>
              <a:spLocks noChangeArrowheads="1"/>
            </p:cNvSpPr>
            <p:nvPr/>
          </p:nvSpPr>
          <p:spPr bwMode="auto">
            <a:xfrm>
              <a:off x="4319" y="2147"/>
              <a:ext cx="82"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5" name="Rectangle 21"/>
            <p:cNvSpPr>
              <a:spLocks noChangeArrowheads="1"/>
            </p:cNvSpPr>
            <p:nvPr/>
          </p:nvSpPr>
          <p:spPr bwMode="auto">
            <a:xfrm>
              <a:off x="4393" y="2172"/>
              <a:ext cx="47"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6" name="Rectangle 22"/>
            <p:cNvSpPr>
              <a:spLocks noChangeArrowheads="1"/>
            </p:cNvSpPr>
            <p:nvPr/>
          </p:nvSpPr>
          <p:spPr bwMode="auto">
            <a:xfrm>
              <a:off x="4666" y="2073"/>
              <a:ext cx="484"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(gal day</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7" name="Rectangle 23"/>
            <p:cNvSpPr>
              <a:spLocks noChangeArrowheads="1"/>
            </p:cNvSpPr>
            <p:nvPr/>
          </p:nvSpPr>
          <p:spPr bwMode="auto">
            <a:xfrm>
              <a:off x="5096" y="2048"/>
              <a:ext cx="82"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8" name="Rectangle 24"/>
            <p:cNvSpPr>
              <a:spLocks noChangeArrowheads="1"/>
            </p:cNvSpPr>
            <p:nvPr/>
          </p:nvSpPr>
          <p:spPr bwMode="auto">
            <a:xfrm>
              <a:off x="5170" y="2073"/>
              <a:ext cx="47"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09" name="Rectangle 25"/>
            <p:cNvSpPr>
              <a:spLocks noChangeArrowheads="1"/>
            </p:cNvSpPr>
            <p:nvPr/>
          </p:nvSpPr>
          <p:spPr bwMode="auto">
            <a:xfrm>
              <a:off x="5610" y="1979"/>
              <a:ext cx="492"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(kg DW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0" name="Rectangle 26"/>
            <p:cNvSpPr>
              <a:spLocks noChangeArrowheads="1"/>
            </p:cNvSpPr>
            <p:nvPr/>
          </p:nvSpPr>
          <p:spPr bwMode="auto">
            <a:xfrm>
              <a:off x="5724" y="2155"/>
              <a:ext cx="222"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day</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1" name="Rectangle 27"/>
            <p:cNvSpPr>
              <a:spLocks noChangeArrowheads="1"/>
            </p:cNvSpPr>
            <p:nvPr/>
          </p:nvSpPr>
          <p:spPr bwMode="auto">
            <a:xfrm>
              <a:off x="5914" y="2131"/>
              <a:ext cx="82" cy="10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itchFamily="34" charset="0"/>
                  <a:ea typeface="+mn-ea"/>
                  <a:cs typeface="+mn-cs"/>
                </a:rPr>
                <a:t>-1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2" name="Rectangle 28"/>
            <p:cNvSpPr>
              <a:spLocks noChangeArrowheads="1"/>
            </p:cNvSpPr>
            <p:nvPr/>
          </p:nvSpPr>
          <p:spPr bwMode="auto">
            <a:xfrm>
              <a:off x="5988" y="2155"/>
              <a:ext cx="47" cy="16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3" name="Rectangle 29"/>
            <p:cNvSpPr>
              <a:spLocks noChangeArrowheads="1"/>
            </p:cNvSpPr>
            <p:nvPr/>
          </p:nvSpPr>
          <p:spPr bwMode="auto">
            <a:xfrm>
              <a:off x="411" y="2445"/>
              <a:ext cx="41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Site 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4" name="Rectangle 30"/>
            <p:cNvSpPr>
              <a:spLocks noChangeArrowheads="1"/>
            </p:cNvSpPr>
            <p:nvPr/>
          </p:nvSpPr>
          <p:spPr bwMode="auto">
            <a:xfrm>
              <a:off x="1237" y="2445"/>
              <a:ext cx="413"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4,230</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5" name="Rectangle 31"/>
            <p:cNvSpPr>
              <a:spLocks noChangeArrowheads="1"/>
            </p:cNvSpPr>
            <p:nvPr/>
          </p:nvSpPr>
          <p:spPr bwMode="auto">
            <a:xfrm>
              <a:off x="1865" y="2445"/>
              <a:ext cx="50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23,163</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6" name="Rectangle 32"/>
            <p:cNvSpPr>
              <a:spLocks noChangeArrowheads="1"/>
            </p:cNvSpPr>
            <p:nvPr/>
          </p:nvSpPr>
          <p:spPr bwMode="auto">
            <a:xfrm>
              <a:off x="2609" y="2445"/>
              <a:ext cx="50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74,210</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7" name="Rectangle 33"/>
            <p:cNvSpPr>
              <a:spLocks noChangeArrowheads="1"/>
            </p:cNvSpPr>
            <p:nvPr/>
          </p:nvSpPr>
          <p:spPr bwMode="auto">
            <a:xfrm>
              <a:off x="4674" y="2445"/>
              <a:ext cx="598"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411,867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8" name="Rectangle 34"/>
            <p:cNvSpPr>
              <a:spLocks noChangeArrowheads="1"/>
            </p:cNvSpPr>
            <p:nvPr/>
          </p:nvSpPr>
          <p:spPr bwMode="auto">
            <a:xfrm>
              <a:off x="5732" y="2445"/>
              <a:ext cx="229"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7.8</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19" name="Rectangle 35"/>
            <p:cNvSpPr>
              <a:spLocks noChangeArrowheads="1"/>
            </p:cNvSpPr>
            <p:nvPr/>
          </p:nvSpPr>
          <p:spPr bwMode="auto">
            <a:xfrm>
              <a:off x="411" y="2751"/>
              <a:ext cx="41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Site 2</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0" name="Rectangle 36"/>
            <p:cNvSpPr>
              <a:spLocks noChangeArrowheads="1"/>
            </p:cNvSpPr>
            <p:nvPr/>
          </p:nvSpPr>
          <p:spPr bwMode="auto">
            <a:xfrm>
              <a:off x="1195" y="2751"/>
              <a:ext cx="50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18,648</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1" name="Rectangle 37"/>
            <p:cNvSpPr>
              <a:spLocks noChangeArrowheads="1"/>
            </p:cNvSpPr>
            <p:nvPr/>
          </p:nvSpPr>
          <p:spPr bwMode="auto">
            <a:xfrm>
              <a:off x="1824" y="2751"/>
              <a:ext cx="598"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477,389</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2" name="Rectangle 38"/>
            <p:cNvSpPr>
              <a:spLocks noChangeArrowheads="1"/>
            </p:cNvSpPr>
            <p:nvPr/>
          </p:nvSpPr>
          <p:spPr bwMode="auto">
            <a:xfrm>
              <a:off x="2567" y="2751"/>
              <a:ext cx="598"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992,074</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3" name="Rectangle 39"/>
            <p:cNvSpPr>
              <a:spLocks noChangeArrowheads="1"/>
            </p:cNvSpPr>
            <p:nvPr/>
          </p:nvSpPr>
          <p:spPr bwMode="auto">
            <a:xfrm>
              <a:off x="4617" y="2751"/>
              <a:ext cx="735"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5,506,008</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4" name="Rectangle 40"/>
            <p:cNvSpPr>
              <a:spLocks noChangeArrowheads="1"/>
            </p:cNvSpPr>
            <p:nvPr/>
          </p:nvSpPr>
          <p:spPr bwMode="auto">
            <a:xfrm>
              <a:off x="5667" y="2751"/>
              <a:ext cx="409"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104.2</a:t>
              </a:r>
            </a:p>
          </p:txBody>
        </p:sp>
        <p:sp>
          <p:nvSpPr>
            <p:cNvPr id="349225" name="Rectangle 41"/>
            <p:cNvSpPr>
              <a:spLocks noChangeArrowheads="1"/>
            </p:cNvSpPr>
            <p:nvPr/>
          </p:nvSpPr>
          <p:spPr bwMode="auto">
            <a:xfrm>
              <a:off x="411" y="3033"/>
              <a:ext cx="41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Site 3</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6" name="Rectangle 42"/>
            <p:cNvSpPr>
              <a:spLocks noChangeArrowheads="1"/>
            </p:cNvSpPr>
            <p:nvPr/>
          </p:nvSpPr>
          <p:spPr bwMode="auto">
            <a:xfrm>
              <a:off x="1196" y="3033"/>
              <a:ext cx="50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13,983</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7" name="Rectangle 43"/>
            <p:cNvSpPr>
              <a:spLocks noChangeArrowheads="1"/>
            </p:cNvSpPr>
            <p:nvPr/>
          </p:nvSpPr>
          <p:spPr bwMode="auto">
            <a:xfrm>
              <a:off x="1824" y="3033"/>
              <a:ext cx="598"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256,560</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8" name="Rectangle 44"/>
            <p:cNvSpPr>
              <a:spLocks noChangeArrowheads="1"/>
            </p:cNvSpPr>
            <p:nvPr/>
          </p:nvSpPr>
          <p:spPr bwMode="auto">
            <a:xfrm>
              <a:off x="2567" y="3033"/>
              <a:ext cx="598"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241,151</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29" name="Rectangle 45"/>
            <p:cNvSpPr>
              <a:spLocks noChangeArrowheads="1"/>
            </p:cNvSpPr>
            <p:nvPr/>
          </p:nvSpPr>
          <p:spPr bwMode="auto">
            <a:xfrm>
              <a:off x="4617" y="3033"/>
              <a:ext cx="735"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1,338,387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0" name="Rectangle 46"/>
            <p:cNvSpPr>
              <a:spLocks noChangeArrowheads="1"/>
            </p:cNvSpPr>
            <p:nvPr/>
          </p:nvSpPr>
          <p:spPr bwMode="auto">
            <a:xfrm>
              <a:off x="5679" y="3033"/>
              <a:ext cx="321"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25.3</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1" name="Rectangle 47"/>
            <p:cNvSpPr>
              <a:spLocks noChangeArrowheads="1"/>
            </p:cNvSpPr>
            <p:nvPr/>
          </p:nvSpPr>
          <p:spPr bwMode="auto">
            <a:xfrm>
              <a:off x="411" y="3322"/>
              <a:ext cx="41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Site 4</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2" name="Rectangle 48"/>
            <p:cNvSpPr>
              <a:spLocks noChangeArrowheads="1"/>
            </p:cNvSpPr>
            <p:nvPr/>
          </p:nvSpPr>
          <p:spPr bwMode="auto">
            <a:xfrm>
              <a:off x="1196" y="3322"/>
              <a:ext cx="50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35,525</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3" name="Rectangle 49"/>
            <p:cNvSpPr>
              <a:spLocks noChangeArrowheads="1"/>
            </p:cNvSpPr>
            <p:nvPr/>
          </p:nvSpPr>
          <p:spPr bwMode="auto">
            <a:xfrm>
              <a:off x="1765" y="3322"/>
              <a:ext cx="735"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1,662,570</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4" name="Rectangle 50"/>
            <p:cNvSpPr>
              <a:spLocks noChangeArrowheads="1"/>
            </p:cNvSpPr>
            <p:nvPr/>
          </p:nvSpPr>
          <p:spPr bwMode="auto">
            <a:xfrm>
              <a:off x="2567" y="3322"/>
              <a:ext cx="598"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586,163</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5" name="Rectangle 51"/>
            <p:cNvSpPr>
              <a:spLocks noChangeArrowheads="1"/>
            </p:cNvSpPr>
            <p:nvPr/>
          </p:nvSpPr>
          <p:spPr bwMode="auto">
            <a:xfrm>
              <a:off x="4621" y="3322"/>
              <a:ext cx="735"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3,253,202</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6" name="Rectangle 52"/>
            <p:cNvSpPr>
              <a:spLocks noChangeArrowheads="1"/>
            </p:cNvSpPr>
            <p:nvPr/>
          </p:nvSpPr>
          <p:spPr bwMode="auto">
            <a:xfrm>
              <a:off x="5679" y="3316"/>
              <a:ext cx="321"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61.6</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7" name="Rectangle 53"/>
            <p:cNvSpPr>
              <a:spLocks noChangeArrowheads="1"/>
            </p:cNvSpPr>
            <p:nvPr/>
          </p:nvSpPr>
          <p:spPr bwMode="auto">
            <a:xfrm>
              <a:off x="427" y="3629"/>
              <a:ext cx="36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Total</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8" name="Rectangle 54"/>
            <p:cNvSpPr>
              <a:spLocks noChangeArrowheads="1"/>
            </p:cNvSpPr>
            <p:nvPr/>
          </p:nvSpPr>
          <p:spPr bwMode="auto">
            <a:xfrm>
              <a:off x="1196" y="3629"/>
              <a:ext cx="507"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72,386</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39" name="Rectangle 55"/>
            <p:cNvSpPr>
              <a:spLocks noChangeArrowheads="1"/>
            </p:cNvSpPr>
            <p:nvPr/>
          </p:nvSpPr>
          <p:spPr bwMode="auto">
            <a:xfrm>
              <a:off x="1759" y="3629"/>
              <a:ext cx="737"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2,419,682</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0" name="Rectangle 56"/>
            <p:cNvSpPr>
              <a:spLocks noChangeArrowheads="1"/>
            </p:cNvSpPr>
            <p:nvPr/>
          </p:nvSpPr>
          <p:spPr bwMode="auto">
            <a:xfrm>
              <a:off x="2510" y="3629"/>
              <a:ext cx="737"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1,893,597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1" name="Rectangle 57"/>
            <p:cNvSpPr>
              <a:spLocks noChangeArrowheads="1"/>
            </p:cNvSpPr>
            <p:nvPr/>
          </p:nvSpPr>
          <p:spPr bwMode="auto">
            <a:xfrm>
              <a:off x="4569" y="3629"/>
              <a:ext cx="829"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10,509,464</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2" name="Rectangle 58"/>
            <p:cNvSpPr>
              <a:spLocks noChangeArrowheads="1"/>
            </p:cNvSpPr>
            <p:nvPr/>
          </p:nvSpPr>
          <p:spPr bwMode="auto">
            <a:xfrm>
              <a:off x="5649" y="3623"/>
              <a:ext cx="417"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198.9</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3" name="Rectangle 59"/>
            <p:cNvSpPr>
              <a:spLocks noChangeArrowheads="1"/>
            </p:cNvSpPr>
            <p:nvPr/>
          </p:nvSpPr>
          <p:spPr bwMode="auto">
            <a:xfrm>
              <a:off x="3377" y="2876"/>
              <a:ext cx="413"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0.875</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4" name="Rectangle 60"/>
            <p:cNvSpPr>
              <a:spLocks noChangeArrowheads="1"/>
            </p:cNvSpPr>
            <p:nvPr/>
          </p:nvSpPr>
          <p:spPr bwMode="auto">
            <a:xfrm>
              <a:off x="4046" y="2876"/>
              <a:ext cx="321"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5.55</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5" name="Rectangle 61"/>
            <p:cNvSpPr>
              <a:spLocks noChangeArrowheads="1"/>
            </p:cNvSpPr>
            <p:nvPr/>
          </p:nvSpPr>
          <p:spPr bwMode="auto">
            <a:xfrm>
              <a:off x="312" y="1816"/>
              <a:ext cx="640"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Location</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6" name="Rectangle 62"/>
            <p:cNvSpPr>
              <a:spLocks noChangeArrowheads="1"/>
            </p:cNvSpPr>
            <p:nvPr/>
          </p:nvSpPr>
          <p:spPr bwMode="auto">
            <a:xfrm>
              <a:off x="1262" y="1700"/>
              <a:ext cx="39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Area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7" name="Rectangle 63"/>
            <p:cNvSpPr>
              <a:spLocks noChangeArrowheads="1"/>
            </p:cNvSpPr>
            <p:nvPr/>
          </p:nvSpPr>
          <p:spPr bwMode="auto">
            <a:xfrm>
              <a:off x="1278" y="1932"/>
              <a:ext cx="201"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(m</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8" name="Rectangle 64"/>
            <p:cNvSpPr>
              <a:spLocks noChangeArrowheads="1"/>
            </p:cNvSpPr>
            <p:nvPr/>
          </p:nvSpPr>
          <p:spPr bwMode="auto">
            <a:xfrm>
              <a:off x="1452" y="1907"/>
              <a:ext cx="65" cy="13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itchFamily="34" charset="0"/>
                  <a:ea typeface="+mn-ea"/>
                  <a:cs typeface="+mn-cs"/>
                </a:rPr>
                <a:t>2</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49" name="Rectangle 65"/>
            <p:cNvSpPr>
              <a:spLocks noChangeArrowheads="1"/>
            </p:cNvSpPr>
            <p:nvPr/>
          </p:nvSpPr>
          <p:spPr bwMode="auto">
            <a:xfrm>
              <a:off x="1510" y="1932"/>
              <a:ext cx="56"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50" name="Rectangle 66"/>
            <p:cNvSpPr>
              <a:spLocks noChangeArrowheads="1"/>
            </p:cNvSpPr>
            <p:nvPr/>
          </p:nvSpPr>
          <p:spPr bwMode="auto">
            <a:xfrm>
              <a:off x="1815" y="1816"/>
              <a:ext cx="619"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Number</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51" name="Rectangle 67"/>
            <p:cNvSpPr>
              <a:spLocks noChangeArrowheads="1"/>
            </p:cNvSpPr>
            <p:nvPr/>
          </p:nvSpPr>
          <p:spPr bwMode="auto">
            <a:xfrm>
              <a:off x="2633" y="1717"/>
              <a:ext cx="510"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Tissue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52" name="Rectangle 68"/>
            <p:cNvSpPr>
              <a:spLocks noChangeArrowheads="1"/>
            </p:cNvSpPr>
            <p:nvPr/>
          </p:nvSpPr>
          <p:spPr bwMode="auto">
            <a:xfrm>
              <a:off x="2493" y="1924"/>
              <a:ext cx="580"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Weight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53" name="Rectangle 69"/>
            <p:cNvSpPr>
              <a:spLocks noChangeArrowheads="1"/>
            </p:cNvSpPr>
            <p:nvPr/>
          </p:nvSpPr>
          <p:spPr bwMode="auto">
            <a:xfrm>
              <a:off x="3005" y="1924"/>
              <a:ext cx="197"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(g)</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54" name="Rectangle 70"/>
            <p:cNvSpPr>
              <a:spLocks noChangeArrowheads="1"/>
            </p:cNvSpPr>
            <p:nvPr/>
          </p:nvSpPr>
          <p:spPr bwMode="auto">
            <a:xfrm>
              <a:off x="3361" y="1576"/>
              <a:ext cx="1163"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mn-ea"/>
                  <a:cs typeface="+mn-cs"/>
                </a:rPr>
                <a:t>Clearance Rate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49255" name="Rectangle 71"/>
            <p:cNvSpPr>
              <a:spLocks noChangeArrowheads="1"/>
            </p:cNvSpPr>
            <p:nvPr/>
          </p:nvSpPr>
          <p:spPr bwMode="auto">
            <a:xfrm>
              <a:off x="72" y="1452"/>
              <a:ext cx="8"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56" name="Rectangle 72"/>
            <p:cNvSpPr>
              <a:spLocks noChangeArrowheads="1"/>
            </p:cNvSpPr>
            <p:nvPr/>
          </p:nvSpPr>
          <p:spPr bwMode="auto">
            <a:xfrm>
              <a:off x="1105" y="1452"/>
              <a:ext cx="8"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57" name="Rectangle 73"/>
            <p:cNvSpPr>
              <a:spLocks noChangeArrowheads="1"/>
            </p:cNvSpPr>
            <p:nvPr/>
          </p:nvSpPr>
          <p:spPr bwMode="auto">
            <a:xfrm>
              <a:off x="1725" y="1452"/>
              <a:ext cx="8"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58" name="Rectangle 74"/>
            <p:cNvSpPr>
              <a:spLocks noChangeArrowheads="1"/>
            </p:cNvSpPr>
            <p:nvPr/>
          </p:nvSpPr>
          <p:spPr bwMode="auto">
            <a:xfrm>
              <a:off x="2443" y="1452"/>
              <a:ext cx="9"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59" name="Rectangle 75"/>
            <p:cNvSpPr>
              <a:spLocks noChangeArrowheads="1"/>
            </p:cNvSpPr>
            <p:nvPr/>
          </p:nvSpPr>
          <p:spPr bwMode="auto">
            <a:xfrm>
              <a:off x="3220" y="1452"/>
              <a:ext cx="8"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0" name="Rectangle 76"/>
            <p:cNvSpPr>
              <a:spLocks noChangeArrowheads="1"/>
            </p:cNvSpPr>
            <p:nvPr/>
          </p:nvSpPr>
          <p:spPr bwMode="auto">
            <a:xfrm>
              <a:off x="4484" y="1452"/>
              <a:ext cx="9"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1" name="Rectangle 77"/>
            <p:cNvSpPr>
              <a:spLocks noChangeArrowheads="1"/>
            </p:cNvSpPr>
            <p:nvPr/>
          </p:nvSpPr>
          <p:spPr bwMode="auto">
            <a:xfrm>
              <a:off x="5393" y="1452"/>
              <a:ext cx="9"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2" name="Line 78"/>
            <p:cNvSpPr>
              <a:spLocks noChangeShapeType="1"/>
            </p:cNvSpPr>
            <p:nvPr/>
          </p:nvSpPr>
          <p:spPr bwMode="auto">
            <a:xfrm>
              <a:off x="80" y="1452"/>
              <a:ext cx="6280"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3" name="Rectangle 79"/>
            <p:cNvSpPr>
              <a:spLocks noChangeArrowheads="1"/>
            </p:cNvSpPr>
            <p:nvPr/>
          </p:nvSpPr>
          <p:spPr bwMode="auto">
            <a:xfrm>
              <a:off x="80" y="1452"/>
              <a:ext cx="6280" cy="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4" name="Rectangle 80"/>
            <p:cNvSpPr>
              <a:spLocks noChangeArrowheads="1"/>
            </p:cNvSpPr>
            <p:nvPr/>
          </p:nvSpPr>
          <p:spPr bwMode="auto">
            <a:xfrm>
              <a:off x="6352" y="1452"/>
              <a:ext cx="8"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5" name="Rectangle 81"/>
            <p:cNvSpPr>
              <a:spLocks noChangeArrowheads="1"/>
            </p:cNvSpPr>
            <p:nvPr/>
          </p:nvSpPr>
          <p:spPr bwMode="auto">
            <a:xfrm>
              <a:off x="3889" y="1452"/>
              <a:ext cx="9" cy="1"/>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6" name="Line 82"/>
            <p:cNvSpPr>
              <a:spLocks noChangeShapeType="1"/>
            </p:cNvSpPr>
            <p:nvPr/>
          </p:nvSpPr>
          <p:spPr bwMode="auto">
            <a:xfrm>
              <a:off x="80" y="2371"/>
              <a:ext cx="6280"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7" name="Rectangle 83"/>
            <p:cNvSpPr>
              <a:spLocks noChangeArrowheads="1"/>
            </p:cNvSpPr>
            <p:nvPr/>
          </p:nvSpPr>
          <p:spPr bwMode="auto">
            <a:xfrm>
              <a:off x="80" y="2371"/>
              <a:ext cx="6280" cy="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8" name="Line 84"/>
            <p:cNvSpPr>
              <a:spLocks noChangeShapeType="1"/>
            </p:cNvSpPr>
            <p:nvPr/>
          </p:nvSpPr>
          <p:spPr bwMode="auto">
            <a:xfrm>
              <a:off x="80" y="2693"/>
              <a:ext cx="1025"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69" name="Rectangle 85"/>
            <p:cNvSpPr>
              <a:spLocks noChangeArrowheads="1"/>
            </p:cNvSpPr>
            <p:nvPr/>
          </p:nvSpPr>
          <p:spPr bwMode="auto">
            <a:xfrm>
              <a:off x="80" y="2693"/>
              <a:ext cx="1025"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0" name="Line 86"/>
            <p:cNvSpPr>
              <a:spLocks noChangeShapeType="1"/>
            </p:cNvSpPr>
            <p:nvPr/>
          </p:nvSpPr>
          <p:spPr bwMode="auto">
            <a:xfrm>
              <a:off x="1113" y="2693"/>
              <a:ext cx="612"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1" name="Rectangle 87"/>
            <p:cNvSpPr>
              <a:spLocks noChangeArrowheads="1"/>
            </p:cNvSpPr>
            <p:nvPr/>
          </p:nvSpPr>
          <p:spPr bwMode="auto">
            <a:xfrm>
              <a:off x="1113" y="2693"/>
              <a:ext cx="612"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2" name="Line 88"/>
            <p:cNvSpPr>
              <a:spLocks noChangeShapeType="1"/>
            </p:cNvSpPr>
            <p:nvPr/>
          </p:nvSpPr>
          <p:spPr bwMode="auto">
            <a:xfrm>
              <a:off x="1733" y="2693"/>
              <a:ext cx="71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3" name="Rectangle 89"/>
            <p:cNvSpPr>
              <a:spLocks noChangeArrowheads="1"/>
            </p:cNvSpPr>
            <p:nvPr/>
          </p:nvSpPr>
          <p:spPr bwMode="auto">
            <a:xfrm>
              <a:off x="1733" y="2693"/>
              <a:ext cx="710"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4" name="Line 90"/>
            <p:cNvSpPr>
              <a:spLocks noChangeShapeType="1"/>
            </p:cNvSpPr>
            <p:nvPr/>
          </p:nvSpPr>
          <p:spPr bwMode="auto">
            <a:xfrm>
              <a:off x="2452" y="2693"/>
              <a:ext cx="768"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5" name="Rectangle 91"/>
            <p:cNvSpPr>
              <a:spLocks noChangeArrowheads="1"/>
            </p:cNvSpPr>
            <p:nvPr/>
          </p:nvSpPr>
          <p:spPr bwMode="auto">
            <a:xfrm>
              <a:off x="2452" y="2693"/>
              <a:ext cx="768"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6" name="Line 92"/>
            <p:cNvSpPr>
              <a:spLocks noChangeShapeType="1"/>
            </p:cNvSpPr>
            <p:nvPr/>
          </p:nvSpPr>
          <p:spPr bwMode="auto">
            <a:xfrm>
              <a:off x="4493" y="2693"/>
              <a:ext cx="90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7" name="Rectangle 93"/>
            <p:cNvSpPr>
              <a:spLocks noChangeArrowheads="1"/>
            </p:cNvSpPr>
            <p:nvPr/>
          </p:nvSpPr>
          <p:spPr bwMode="auto">
            <a:xfrm>
              <a:off x="4493" y="2693"/>
              <a:ext cx="900"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8" name="Line 94"/>
            <p:cNvSpPr>
              <a:spLocks noChangeShapeType="1"/>
            </p:cNvSpPr>
            <p:nvPr/>
          </p:nvSpPr>
          <p:spPr bwMode="auto">
            <a:xfrm>
              <a:off x="5402" y="2693"/>
              <a:ext cx="95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79" name="Rectangle 95"/>
            <p:cNvSpPr>
              <a:spLocks noChangeArrowheads="1"/>
            </p:cNvSpPr>
            <p:nvPr/>
          </p:nvSpPr>
          <p:spPr bwMode="auto">
            <a:xfrm>
              <a:off x="5402" y="2693"/>
              <a:ext cx="950"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0" name="Line 96"/>
            <p:cNvSpPr>
              <a:spLocks noChangeShapeType="1"/>
            </p:cNvSpPr>
            <p:nvPr/>
          </p:nvSpPr>
          <p:spPr bwMode="auto">
            <a:xfrm>
              <a:off x="80" y="2983"/>
              <a:ext cx="1025"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1" name="Rectangle 97"/>
            <p:cNvSpPr>
              <a:spLocks noChangeArrowheads="1"/>
            </p:cNvSpPr>
            <p:nvPr/>
          </p:nvSpPr>
          <p:spPr bwMode="auto">
            <a:xfrm>
              <a:off x="80" y="2983"/>
              <a:ext cx="1025"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2" name="Line 98"/>
            <p:cNvSpPr>
              <a:spLocks noChangeShapeType="1"/>
            </p:cNvSpPr>
            <p:nvPr/>
          </p:nvSpPr>
          <p:spPr bwMode="auto">
            <a:xfrm>
              <a:off x="1113" y="2983"/>
              <a:ext cx="612"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3" name="Rectangle 99"/>
            <p:cNvSpPr>
              <a:spLocks noChangeArrowheads="1"/>
            </p:cNvSpPr>
            <p:nvPr/>
          </p:nvSpPr>
          <p:spPr bwMode="auto">
            <a:xfrm>
              <a:off x="1113" y="2983"/>
              <a:ext cx="612"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4" name="Line 100"/>
            <p:cNvSpPr>
              <a:spLocks noChangeShapeType="1"/>
            </p:cNvSpPr>
            <p:nvPr/>
          </p:nvSpPr>
          <p:spPr bwMode="auto">
            <a:xfrm>
              <a:off x="1733" y="2983"/>
              <a:ext cx="71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5" name="Rectangle 101"/>
            <p:cNvSpPr>
              <a:spLocks noChangeArrowheads="1"/>
            </p:cNvSpPr>
            <p:nvPr/>
          </p:nvSpPr>
          <p:spPr bwMode="auto">
            <a:xfrm>
              <a:off x="1733" y="2983"/>
              <a:ext cx="710"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6" name="Line 102"/>
            <p:cNvSpPr>
              <a:spLocks noChangeShapeType="1"/>
            </p:cNvSpPr>
            <p:nvPr/>
          </p:nvSpPr>
          <p:spPr bwMode="auto">
            <a:xfrm>
              <a:off x="2452" y="2983"/>
              <a:ext cx="768"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7" name="Rectangle 103"/>
            <p:cNvSpPr>
              <a:spLocks noChangeArrowheads="1"/>
            </p:cNvSpPr>
            <p:nvPr/>
          </p:nvSpPr>
          <p:spPr bwMode="auto">
            <a:xfrm>
              <a:off x="2452" y="2983"/>
              <a:ext cx="76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8" name="Line 104"/>
            <p:cNvSpPr>
              <a:spLocks noChangeShapeType="1"/>
            </p:cNvSpPr>
            <p:nvPr/>
          </p:nvSpPr>
          <p:spPr bwMode="auto">
            <a:xfrm>
              <a:off x="4493" y="2983"/>
              <a:ext cx="90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89" name="Rectangle 105"/>
            <p:cNvSpPr>
              <a:spLocks noChangeArrowheads="1"/>
            </p:cNvSpPr>
            <p:nvPr/>
          </p:nvSpPr>
          <p:spPr bwMode="auto">
            <a:xfrm>
              <a:off x="4493" y="2983"/>
              <a:ext cx="900"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0" name="Line 106"/>
            <p:cNvSpPr>
              <a:spLocks noChangeShapeType="1"/>
            </p:cNvSpPr>
            <p:nvPr/>
          </p:nvSpPr>
          <p:spPr bwMode="auto">
            <a:xfrm>
              <a:off x="5402" y="2983"/>
              <a:ext cx="95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1" name="Rectangle 107"/>
            <p:cNvSpPr>
              <a:spLocks noChangeArrowheads="1"/>
            </p:cNvSpPr>
            <p:nvPr/>
          </p:nvSpPr>
          <p:spPr bwMode="auto">
            <a:xfrm>
              <a:off x="5402" y="2983"/>
              <a:ext cx="950"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2" name="Line 108"/>
            <p:cNvSpPr>
              <a:spLocks noChangeShapeType="1"/>
            </p:cNvSpPr>
            <p:nvPr/>
          </p:nvSpPr>
          <p:spPr bwMode="auto">
            <a:xfrm>
              <a:off x="80" y="3265"/>
              <a:ext cx="1025"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3" name="Rectangle 109"/>
            <p:cNvSpPr>
              <a:spLocks noChangeArrowheads="1"/>
            </p:cNvSpPr>
            <p:nvPr/>
          </p:nvSpPr>
          <p:spPr bwMode="auto">
            <a:xfrm>
              <a:off x="80" y="3265"/>
              <a:ext cx="1025"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4" name="Line 110"/>
            <p:cNvSpPr>
              <a:spLocks noChangeShapeType="1"/>
            </p:cNvSpPr>
            <p:nvPr/>
          </p:nvSpPr>
          <p:spPr bwMode="auto">
            <a:xfrm>
              <a:off x="1113" y="3265"/>
              <a:ext cx="612"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5" name="Rectangle 111"/>
            <p:cNvSpPr>
              <a:spLocks noChangeArrowheads="1"/>
            </p:cNvSpPr>
            <p:nvPr/>
          </p:nvSpPr>
          <p:spPr bwMode="auto">
            <a:xfrm>
              <a:off x="1113" y="3265"/>
              <a:ext cx="612"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6" name="Line 112"/>
            <p:cNvSpPr>
              <a:spLocks noChangeShapeType="1"/>
            </p:cNvSpPr>
            <p:nvPr/>
          </p:nvSpPr>
          <p:spPr bwMode="auto">
            <a:xfrm>
              <a:off x="1733" y="3265"/>
              <a:ext cx="71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7" name="Rectangle 113"/>
            <p:cNvSpPr>
              <a:spLocks noChangeArrowheads="1"/>
            </p:cNvSpPr>
            <p:nvPr/>
          </p:nvSpPr>
          <p:spPr bwMode="auto">
            <a:xfrm>
              <a:off x="1733" y="3265"/>
              <a:ext cx="710"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8" name="Line 114"/>
            <p:cNvSpPr>
              <a:spLocks noChangeShapeType="1"/>
            </p:cNvSpPr>
            <p:nvPr/>
          </p:nvSpPr>
          <p:spPr bwMode="auto">
            <a:xfrm>
              <a:off x="2452" y="3265"/>
              <a:ext cx="768"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299" name="Rectangle 115"/>
            <p:cNvSpPr>
              <a:spLocks noChangeArrowheads="1"/>
            </p:cNvSpPr>
            <p:nvPr/>
          </p:nvSpPr>
          <p:spPr bwMode="auto">
            <a:xfrm>
              <a:off x="2452" y="3265"/>
              <a:ext cx="76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0" name="Line 116"/>
            <p:cNvSpPr>
              <a:spLocks noChangeShapeType="1"/>
            </p:cNvSpPr>
            <p:nvPr/>
          </p:nvSpPr>
          <p:spPr bwMode="auto">
            <a:xfrm>
              <a:off x="4493" y="3265"/>
              <a:ext cx="90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1" name="Rectangle 117"/>
            <p:cNvSpPr>
              <a:spLocks noChangeArrowheads="1"/>
            </p:cNvSpPr>
            <p:nvPr/>
          </p:nvSpPr>
          <p:spPr bwMode="auto">
            <a:xfrm>
              <a:off x="4493" y="3265"/>
              <a:ext cx="900"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2" name="Line 118"/>
            <p:cNvSpPr>
              <a:spLocks noChangeShapeType="1"/>
            </p:cNvSpPr>
            <p:nvPr/>
          </p:nvSpPr>
          <p:spPr bwMode="auto">
            <a:xfrm>
              <a:off x="5402" y="3265"/>
              <a:ext cx="950"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3" name="Rectangle 119"/>
            <p:cNvSpPr>
              <a:spLocks noChangeArrowheads="1"/>
            </p:cNvSpPr>
            <p:nvPr/>
          </p:nvSpPr>
          <p:spPr bwMode="auto">
            <a:xfrm>
              <a:off x="5402" y="3265"/>
              <a:ext cx="950"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4" name="Line 120"/>
            <p:cNvSpPr>
              <a:spLocks noChangeShapeType="1"/>
            </p:cNvSpPr>
            <p:nvPr/>
          </p:nvSpPr>
          <p:spPr bwMode="auto">
            <a:xfrm>
              <a:off x="80" y="3562"/>
              <a:ext cx="6280"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5" name="Rectangle 121"/>
            <p:cNvSpPr>
              <a:spLocks noChangeArrowheads="1"/>
            </p:cNvSpPr>
            <p:nvPr/>
          </p:nvSpPr>
          <p:spPr bwMode="auto">
            <a:xfrm>
              <a:off x="80" y="3562"/>
              <a:ext cx="6280" cy="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6" name="Line 122"/>
            <p:cNvSpPr>
              <a:spLocks noChangeShapeType="1"/>
            </p:cNvSpPr>
            <p:nvPr/>
          </p:nvSpPr>
          <p:spPr bwMode="auto">
            <a:xfrm>
              <a:off x="72" y="1452"/>
              <a:ext cx="1" cy="2425"/>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7" name="Rectangle 123"/>
            <p:cNvSpPr>
              <a:spLocks noChangeArrowheads="1"/>
            </p:cNvSpPr>
            <p:nvPr/>
          </p:nvSpPr>
          <p:spPr bwMode="auto">
            <a:xfrm>
              <a:off x="72" y="1452"/>
              <a:ext cx="8" cy="242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8" name="Line 124"/>
            <p:cNvSpPr>
              <a:spLocks noChangeShapeType="1"/>
            </p:cNvSpPr>
            <p:nvPr/>
          </p:nvSpPr>
          <p:spPr bwMode="auto">
            <a:xfrm>
              <a:off x="1105" y="1460"/>
              <a:ext cx="1" cy="241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09" name="Rectangle 125"/>
            <p:cNvSpPr>
              <a:spLocks noChangeArrowheads="1"/>
            </p:cNvSpPr>
            <p:nvPr/>
          </p:nvSpPr>
          <p:spPr bwMode="auto">
            <a:xfrm>
              <a:off x="1105" y="1460"/>
              <a:ext cx="8" cy="24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0" name="Line 126"/>
            <p:cNvSpPr>
              <a:spLocks noChangeShapeType="1"/>
            </p:cNvSpPr>
            <p:nvPr/>
          </p:nvSpPr>
          <p:spPr bwMode="auto">
            <a:xfrm>
              <a:off x="1725" y="1460"/>
              <a:ext cx="1" cy="241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1" name="Rectangle 127"/>
            <p:cNvSpPr>
              <a:spLocks noChangeArrowheads="1"/>
            </p:cNvSpPr>
            <p:nvPr/>
          </p:nvSpPr>
          <p:spPr bwMode="auto">
            <a:xfrm>
              <a:off x="1725" y="1460"/>
              <a:ext cx="8" cy="24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2" name="Line 128"/>
            <p:cNvSpPr>
              <a:spLocks noChangeShapeType="1"/>
            </p:cNvSpPr>
            <p:nvPr/>
          </p:nvSpPr>
          <p:spPr bwMode="auto">
            <a:xfrm>
              <a:off x="2443" y="1460"/>
              <a:ext cx="1" cy="241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3" name="Rectangle 129"/>
            <p:cNvSpPr>
              <a:spLocks noChangeArrowheads="1"/>
            </p:cNvSpPr>
            <p:nvPr/>
          </p:nvSpPr>
          <p:spPr bwMode="auto">
            <a:xfrm>
              <a:off x="2443" y="1460"/>
              <a:ext cx="9" cy="24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4" name="Line 130"/>
            <p:cNvSpPr>
              <a:spLocks noChangeShapeType="1"/>
            </p:cNvSpPr>
            <p:nvPr/>
          </p:nvSpPr>
          <p:spPr bwMode="auto">
            <a:xfrm>
              <a:off x="3220" y="1460"/>
              <a:ext cx="1" cy="241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5" name="Rectangle 131"/>
            <p:cNvSpPr>
              <a:spLocks noChangeArrowheads="1"/>
            </p:cNvSpPr>
            <p:nvPr/>
          </p:nvSpPr>
          <p:spPr bwMode="auto">
            <a:xfrm>
              <a:off x="3220" y="1460"/>
              <a:ext cx="8" cy="24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6" name="Line 132"/>
            <p:cNvSpPr>
              <a:spLocks noChangeShapeType="1"/>
            </p:cNvSpPr>
            <p:nvPr/>
          </p:nvSpPr>
          <p:spPr bwMode="auto">
            <a:xfrm>
              <a:off x="3889" y="1891"/>
              <a:ext cx="1" cy="1986"/>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7" name="Rectangle 133"/>
            <p:cNvSpPr>
              <a:spLocks noChangeArrowheads="1"/>
            </p:cNvSpPr>
            <p:nvPr/>
          </p:nvSpPr>
          <p:spPr bwMode="auto">
            <a:xfrm>
              <a:off x="3889" y="1891"/>
              <a:ext cx="9" cy="1986"/>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8" name="Line 134"/>
            <p:cNvSpPr>
              <a:spLocks noChangeShapeType="1"/>
            </p:cNvSpPr>
            <p:nvPr/>
          </p:nvSpPr>
          <p:spPr bwMode="auto">
            <a:xfrm>
              <a:off x="4484" y="1460"/>
              <a:ext cx="1" cy="241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19" name="Rectangle 135"/>
            <p:cNvSpPr>
              <a:spLocks noChangeArrowheads="1"/>
            </p:cNvSpPr>
            <p:nvPr/>
          </p:nvSpPr>
          <p:spPr bwMode="auto">
            <a:xfrm>
              <a:off x="4484" y="1460"/>
              <a:ext cx="9" cy="24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0" name="Line 136"/>
            <p:cNvSpPr>
              <a:spLocks noChangeShapeType="1"/>
            </p:cNvSpPr>
            <p:nvPr/>
          </p:nvSpPr>
          <p:spPr bwMode="auto">
            <a:xfrm>
              <a:off x="5393" y="1460"/>
              <a:ext cx="1" cy="241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1" name="Rectangle 137"/>
            <p:cNvSpPr>
              <a:spLocks noChangeArrowheads="1"/>
            </p:cNvSpPr>
            <p:nvPr/>
          </p:nvSpPr>
          <p:spPr bwMode="auto">
            <a:xfrm>
              <a:off x="5393" y="1460"/>
              <a:ext cx="9" cy="24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2" name="Line 138"/>
            <p:cNvSpPr>
              <a:spLocks noChangeShapeType="1"/>
            </p:cNvSpPr>
            <p:nvPr/>
          </p:nvSpPr>
          <p:spPr bwMode="auto">
            <a:xfrm>
              <a:off x="80" y="3869"/>
              <a:ext cx="6280" cy="1"/>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3" name="Rectangle 139"/>
            <p:cNvSpPr>
              <a:spLocks noChangeArrowheads="1"/>
            </p:cNvSpPr>
            <p:nvPr/>
          </p:nvSpPr>
          <p:spPr bwMode="auto">
            <a:xfrm>
              <a:off x="80" y="3869"/>
              <a:ext cx="6280" cy="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4" name="Line 140"/>
            <p:cNvSpPr>
              <a:spLocks noChangeShapeType="1"/>
            </p:cNvSpPr>
            <p:nvPr/>
          </p:nvSpPr>
          <p:spPr bwMode="auto">
            <a:xfrm>
              <a:off x="6352" y="1460"/>
              <a:ext cx="1" cy="2417"/>
            </a:xfrm>
            <a:prstGeom prst="line">
              <a:avLst/>
            </a:prstGeom>
            <a:no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5" name="Rectangle 141"/>
            <p:cNvSpPr>
              <a:spLocks noChangeArrowheads="1"/>
            </p:cNvSpPr>
            <p:nvPr/>
          </p:nvSpPr>
          <p:spPr bwMode="auto">
            <a:xfrm>
              <a:off x="6352" y="1460"/>
              <a:ext cx="8" cy="24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6" name="Line 142"/>
            <p:cNvSpPr>
              <a:spLocks noChangeShapeType="1"/>
            </p:cNvSpPr>
            <p:nvPr/>
          </p:nvSpPr>
          <p:spPr bwMode="auto">
            <a:xfrm>
              <a:off x="72"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7" name="Rectangle 143"/>
            <p:cNvSpPr>
              <a:spLocks noChangeArrowheads="1"/>
            </p:cNvSpPr>
            <p:nvPr/>
          </p:nvSpPr>
          <p:spPr bwMode="auto">
            <a:xfrm>
              <a:off x="72" y="3877"/>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8" name="Line 144"/>
            <p:cNvSpPr>
              <a:spLocks noChangeShapeType="1"/>
            </p:cNvSpPr>
            <p:nvPr/>
          </p:nvSpPr>
          <p:spPr bwMode="auto">
            <a:xfrm>
              <a:off x="1105"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29" name="Rectangle 145"/>
            <p:cNvSpPr>
              <a:spLocks noChangeArrowheads="1"/>
            </p:cNvSpPr>
            <p:nvPr/>
          </p:nvSpPr>
          <p:spPr bwMode="auto">
            <a:xfrm>
              <a:off x="1105" y="3877"/>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0" name="Line 146"/>
            <p:cNvSpPr>
              <a:spLocks noChangeShapeType="1"/>
            </p:cNvSpPr>
            <p:nvPr/>
          </p:nvSpPr>
          <p:spPr bwMode="auto">
            <a:xfrm>
              <a:off x="1725"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1" name="Rectangle 147"/>
            <p:cNvSpPr>
              <a:spLocks noChangeArrowheads="1"/>
            </p:cNvSpPr>
            <p:nvPr/>
          </p:nvSpPr>
          <p:spPr bwMode="auto">
            <a:xfrm>
              <a:off x="1725" y="3877"/>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2" name="Line 148"/>
            <p:cNvSpPr>
              <a:spLocks noChangeShapeType="1"/>
            </p:cNvSpPr>
            <p:nvPr/>
          </p:nvSpPr>
          <p:spPr bwMode="auto">
            <a:xfrm>
              <a:off x="2443"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3" name="Rectangle 149"/>
            <p:cNvSpPr>
              <a:spLocks noChangeArrowheads="1"/>
            </p:cNvSpPr>
            <p:nvPr/>
          </p:nvSpPr>
          <p:spPr bwMode="auto">
            <a:xfrm>
              <a:off x="2443" y="3877"/>
              <a:ext cx="9"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4" name="Line 150"/>
            <p:cNvSpPr>
              <a:spLocks noChangeShapeType="1"/>
            </p:cNvSpPr>
            <p:nvPr/>
          </p:nvSpPr>
          <p:spPr bwMode="auto">
            <a:xfrm>
              <a:off x="3220"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5" name="Rectangle 151"/>
            <p:cNvSpPr>
              <a:spLocks noChangeArrowheads="1"/>
            </p:cNvSpPr>
            <p:nvPr/>
          </p:nvSpPr>
          <p:spPr bwMode="auto">
            <a:xfrm>
              <a:off x="3220" y="3877"/>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6" name="Line 152"/>
            <p:cNvSpPr>
              <a:spLocks noChangeShapeType="1"/>
            </p:cNvSpPr>
            <p:nvPr/>
          </p:nvSpPr>
          <p:spPr bwMode="auto">
            <a:xfrm>
              <a:off x="3889"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7" name="Rectangle 153"/>
            <p:cNvSpPr>
              <a:spLocks noChangeArrowheads="1"/>
            </p:cNvSpPr>
            <p:nvPr/>
          </p:nvSpPr>
          <p:spPr bwMode="auto">
            <a:xfrm>
              <a:off x="3889" y="3877"/>
              <a:ext cx="9"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8" name="Line 154"/>
            <p:cNvSpPr>
              <a:spLocks noChangeShapeType="1"/>
            </p:cNvSpPr>
            <p:nvPr/>
          </p:nvSpPr>
          <p:spPr bwMode="auto">
            <a:xfrm>
              <a:off x="4484"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39" name="Rectangle 155"/>
            <p:cNvSpPr>
              <a:spLocks noChangeArrowheads="1"/>
            </p:cNvSpPr>
            <p:nvPr/>
          </p:nvSpPr>
          <p:spPr bwMode="auto">
            <a:xfrm>
              <a:off x="4484" y="3877"/>
              <a:ext cx="9"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0" name="Line 156"/>
            <p:cNvSpPr>
              <a:spLocks noChangeShapeType="1"/>
            </p:cNvSpPr>
            <p:nvPr/>
          </p:nvSpPr>
          <p:spPr bwMode="auto">
            <a:xfrm>
              <a:off x="5393"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1" name="Rectangle 157"/>
            <p:cNvSpPr>
              <a:spLocks noChangeArrowheads="1"/>
            </p:cNvSpPr>
            <p:nvPr/>
          </p:nvSpPr>
          <p:spPr bwMode="auto">
            <a:xfrm>
              <a:off x="5393" y="3877"/>
              <a:ext cx="9"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2" name="Line 158"/>
            <p:cNvSpPr>
              <a:spLocks noChangeShapeType="1"/>
            </p:cNvSpPr>
            <p:nvPr/>
          </p:nvSpPr>
          <p:spPr bwMode="auto">
            <a:xfrm>
              <a:off x="6352" y="3877"/>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3" name="Rectangle 159"/>
            <p:cNvSpPr>
              <a:spLocks noChangeArrowheads="1"/>
            </p:cNvSpPr>
            <p:nvPr/>
          </p:nvSpPr>
          <p:spPr bwMode="auto">
            <a:xfrm>
              <a:off x="6352" y="3877"/>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4" name="Line 160"/>
            <p:cNvSpPr>
              <a:spLocks noChangeShapeType="1"/>
            </p:cNvSpPr>
            <p:nvPr/>
          </p:nvSpPr>
          <p:spPr bwMode="auto">
            <a:xfrm>
              <a:off x="6360" y="1452"/>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5" name="Rectangle 161"/>
            <p:cNvSpPr>
              <a:spLocks noChangeArrowheads="1"/>
            </p:cNvSpPr>
            <p:nvPr/>
          </p:nvSpPr>
          <p:spPr bwMode="auto">
            <a:xfrm>
              <a:off x="6360" y="1452"/>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6" name="Line 162"/>
            <p:cNvSpPr>
              <a:spLocks noChangeShapeType="1"/>
            </p:cNvSpPr>
            <p:nvPr/>
          </p:nvSpPr>
          <p:spPr bwMode="auto">
            <a:xfrm>
              <a:off x="6360" y="1891"/>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7" name="Rectangle 163"/>
            <p:cNvSpPr>
              <a:spLocks noChangeArrowheads="1"/>
            </p:cNvSpPr>
            <p:nvPr/>
          </p:nvSpPr>
          <p:spPr bwMode="auto">
            <a:xfrm>
              <a:off x="6360" y="1891"/>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8" name="Line 164"/>
            <p:cNvSpPr>
              <a:spLocks noChangeShapeType="1"/>
            </p:cNvSpPr>
            <p:nvPr/>
          </p:nvSpPr>
          <p:spPr bwMode="auto">
            <a:xfrm>
              <a:off x="6360" y="2371"/>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49" name="Rectangle 165"/>
            <p:cNvSpPr>
              <a:spLocks noChangeArrowheads="1"/>
            </p:cNvSpPr>
            <p:nvPr/>
          </p:nvSpPr>
          <p:spPr bwMode="auto">
            <a:xfrm>
              <a:off x="6360" y="2371"/>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0" name="Line 166"/>
            <p:cNvSpPr>
              <a:spLocks noChangeShapeType="1"/>
            </p:cNvSpPr>
            <p:nvPr/>
          </p:nvSpPr>
          <p:spPr bwMode="auto">
            <a:xfrm>
              <a:off x="6360" y="2693"/>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1" name="Rectangle 167"/>
            <p:cNvSpPr>
              <a:spLocks noChangeArrowheads="1"/>
            </p:cNvSpPr>
            <p:nvPr/>
          </p:nvSpPr>
          <p:spPr bwMode="auto">
            <a:xfrm>
              <a:off x="6360" y="2693"/>
              <a:ext cx="8"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2" name="Line 168"/>
            <p:cNvSpPr>
              <a:spLocks noChangeShapeType="1"/>
            </p:cNvSpPr>
            <p:nvPr/>
          </p:nvSpPr>
          <p:spPr bwMode="auto">
            <a:xfrm>
              <a:off x="6360" y="2983"/>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3" name="Rectangle 169"/>
            <p:cNvSpPr>
              <a:spLocks noChangeArrowheads="1"/>
            </p:cNvSpPr>
            <p:nvPr/>
          </p:nvSpPr>
          <p:spPr bwMode="auto">
            <a:xfrm>
              <a:off x="6360" y="2983"/>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4" name="Line 170"/>
            <p:cNvSpPr>
              <a:spLocks noChangeShapeType="1"/>
            </p:cNvSpPr>
            <p:nvPr/>
          </p:nvSpPr>
          <p:spPr bwMode="auto">
            <a:xfrm>
              <a:off x="6360" y="3265"/>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5" name="Rectangle 171"/>
            <p:cNvSpPr>
              <a:spLocks noChangeArrowheads="1"/>
            </p:cNvSpPr>
            <p:nvPr/>
          </p:nvSpPr>
          <p:spPr bwMode="auto">
            <a:xfrm>
              <a:off x="6360" y="3265"/>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6" name="Line 172"/>
            <p:cNvSpPr>
              <a:spLocks noChangeShapeType="1"/>
            </p:cNvSpPr>
            <p:nvPr/>
          </p:nvSpPr>
          <p:spPr bwMode="auto">
            <a:xfrm>
              <a:off x="6360" y="3562"/>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7" name="Rectangle 173"/>
            <p:cNvSpPr>
              <a:spLocks noChangeArrowheads="1"/>
            </p:cNvSpPr>
            <p:nvPr/>
          </p:nvSpPr>
          <p:spPr bwMode="auto">
            <a:xfrm>
              <a:off x="6360" y="3562"/>
              <a:ext cx="8" cy="9"/>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8" name="Line 174"/>
            <p:cNvSpPr>
              <a:spLocks noChangeShapeType="1"/>
            </p:cNvSpPr>
            <p:nvPr/>
          </p:nvSpPr>
          <p:spPr bwMode="auto">
            <a:xfrm>
              <a:off x="6360" y="3869"/>
              <a:ext cx="1" cy="1"/>
            </a:xfrm>
            <a:prstGeom prst="line">
              <a:avLst/>
            </a:prstGeom>
            <a:noFill/>
            <a:ln w="0">
              <a:solidFill>
                <a:srgbClr val="D0D7E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349359" name="Rectangle 175"/>
            <p:cNvSpPr>
              <a:spLocks noChangeArrowheads="1"/>
            </p:cNvSpPr>
            <p:nvPr/>
          </p:nvSpPr>
          <p:spPr bwMode="auto">
            <a:xfrm>
              <a:off x="6360" y="3869"/>
              <a:ext cx="8" cy="8"/>
            </a:xfrm>
            <a:prstGeom prst="rect">
              <a:avLst/>
            </a:prstGeom>
            <a:solidFill>
              <a:srgbClr val="D0D7E5"/>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84" name="Rounded Rectangle 183"/>
          <p:cNvSpPr/>
          <p:nvPr/>
        </p:nvSpPr>
        <p:spPr bwMode="auto">
          <a:xfrm>
            <a:off x="6317155" y="2287454"/>
            <a:ext cx="2694610" cy="3653477"/>
          </a:xfrm>
          <a:prstGeom prst="roundRect">
            <a:avLst/>
          </a:prstGeom>
          <a:noFill/>
          <a:ln w="508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5" name="Rounded Rectangle 184"/>
          <p:cNvSpPr/>
          <p:nvPr/>
        </p:nvSpPr>
        <p:spPr bwMode="auto">
          <a:xfrm>
            <a:off x="2355330" y="5390600"/>
            <a:ext cx="1131133" cy="457201"/>
          </a:xfrm>
          <a:prstGeom prst="roundRect">
            <a:avLst/>
          </a:prstGeom>
          <a:noFill/>
          <a:ln w="508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9" name="Title 1"/>
          <p:cNvSpPr txBox="1">
            <a:spLocks/>
          </p:cNvSpPr>
          <p:nvPr/>
        </p:nvSpPr>
        <p:spPr>
          <a:xfrm>
            <a:off x="7212873" y="6433455"/>
            <a:ext cx="1905000" cy="381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1" u="none" strike="noStrike" kern="0" cap="none" spc="0" normalizeH="0" baseline="0" noProof="0" dirty="0" err="1">
                <a:ln>
                  <a:noFill/>
                </a:ln>
                <a:solidFill>
                  <a:srgbClr val="663300"/>
                </a:solidFill>
                <a:effectLst/>
                <a:uLnTx/>
                <a:uFillTx/>
                <a:latin typeface="Calibri" pitchFamily="34" charset="0"/>
                <a:ea typeface="+mn-ea"/>
                <a:cs typeface="Arial" pitchFamily="34" charset="0"/>
              </a:rPr>
              <a:t>Kreeger</a:t>
            </a:r>
            <a:r>
              <a:rPr kumimoji="1" lang="en-US" sz="1600" b="0" i="1" u="none" strike="noStrike" kern="0" cap="none" spc="0" normalizeH="0" baseline="0" noProof="0" dirty="0">
                <a:ln>
                  <a:noFill/>
                </a:ln>
                <a:solidFill>
                  <a:srgbClr val="663300"/>
                </a:solidFill>
                <a:effectLst/>
                <a:uLnTx/>
                <a:uFillTx/>
                <a:latin typeface="Calibri" pitchFamily="34" charset="0"/>
                <a:ea typeface="+mn-ea"/>
                <a:cs typeface="Arial" pitchFamily="34" charset="0"/>
              </a:rPr>
              <a:t> et al. 2013</a:t>
            </a:r>
          </a:p>
        </p:txBody>
      </p:sp>
      <p:sp>
        <p:nvSpPr>
          <p:cNvPr id="190" name="TextBox 189"/>
          <p:cNvSpPr txBox="1"/>
          <p:nvPr/>
        </p:nvSpPr>
        <p:spPr>
          <a:xfrm>
            <a:off x="1116873" y="1419492"/>
            <a:ext cx="710322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Freshwater mussels in tidal Delaware River</a:t>
            </a:r>
          </a:p>
        </p:txBody>
      </p:sp>
      <p:pic>
        <p:nvPicPr>
          <p:cNvPr id="186" name="Picture 185" descr="PDE_2016_STACKED LOGO_FullColor_RGB_FFF.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82000" y="111904"/>
            <a:ext cx="592667" cy="793602"/>
          </a:xfrm>
          <a:prstGeom prst="rect">
            <a:avLst/>
          </a:prstGeom>
        </p:spPr>
      </p:pic>
    </p:spTree>
    <p:extLst>
      <p:ext uri="{BB962C8B-B14F-4D97-AF65-F5344CB8AC3E}">
        <p14:creationId xmlns:p14="http://schemas.microsoft.com/office/powerpoint/2010/main" val="20735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21283"/>
            <a:ext cx="10211361" cy="6858000"/>
          </a:xfrm>
          <a:prstGeom prst="rect">
            <a:avLst/>
          </a:prstGeom>
          <a:noFill/>
          <a:ln w="15875">
            <a:solidFill>
              <a:schemeClr val="tx1"/>
            </a:solidFill>
            <a:miter lim="800000"/>
            <a:headEnd/>
            <a:tailEnd/>
          </a:ln>
        </p:spPr>
      </p:pic>
      <p:sp>
        <p:nvSpPr>
          <p:cNvPr id="5" name="Rectangle 5"/>
          <p:cNvSpPr>
            <a:spLocks noChangeArrowheads="1"/>
          </p:cNvSpPr>
          <p:nvPr/>
        </p:nvSpPr>
        <p:spPr bwMode="auto">
          <a:xfrm>
            <a:off x="601133" y="4649947"/>
            <a:ext cx="5418667" cy="1828801"/>
          </a:xfrm>
          <a:prstGeom prst="rect">
            <a:avLst/>
          </a:prstGeom>
          <a:solidFill>
            <a:schemeClr val="bg1">
              <a:lumMod val="85000"/>
            </a:schemeClr>
          </a:solidFill>
          <a:ln w="9525">
            <a:solidFill>
              <a:schemeClr val="tx1"/>
            </a:solidFill>
            <a:miter lim="800000"/>
            <a:headEnd/>
            <a:tailEnd/>
          </a:ln>
        </p:spPr>
        <p:txBody>
          <a:bodyPr anchor="ct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altLang="en-US" sz="2400" b="1" i="0" u="none" strike="noStrike" kern="1200" cap="none" spc="0" normalizeH="0" baseline="0" noProof="0" dirty="0" err="1">
                <a:ln>
                  <a:noFill/>
                </a:ln>
                <a:solidFill>
                  <a:srgbClr val="000000"/>
                </a:solidFill>
                <a:effectLst/>
                <a:uLnTx/>
                <a:uFillTx/>
                <a:latin typeface="Arial"/>
                <a:ea typeface="+mn-ea"/>
                <a:cs typeface="+mn-cs"/>
              </a:rPr>
              <a:t>Elliptio</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Mussels in DRB</a:t>
            </a: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4.3 Billion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Elliptio</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complanata</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(DK)</a:t>
            </a:r>
            <a:b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b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2.9 Million kg dry tissue weight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(DK)</a:t>
            </a:r>
            <a:b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b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Clearance Rate = 1 L h</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charset="0"/>
              </a:rPr>
              <a:t>-1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g</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charset="0"/>
              </a:rPr>
              <a:t>-1</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(Kreeger &amp; </a:t>
            </a:r>
            <a:r>
              <a:rPr kumimoji="0" lang="en-US" sz="1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Gatenby</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2002)</a:t>
            </a: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 11.2 Billion Liters per </a:t>
            </a:r>
            <a:r>
              <a:rPr kumimoji="0" lang="en-US" sz="2844" b="1" i="0" u="none" strike="noStrike" kern="1200" cap="none" spc="0" normalizeH="0" baseline="0" noProof="0" dirty="0">
                <a:ln>
                  <a:noFill/>
                </a:ln>
                <a:solidFill>
                  <a:srgbClr val="FF0000"/>
                </a:solidFill>
                <a:effectLst/>
                <a:uLnTx/>
                <a:uFillTx/>
                <a:latin typeface="Lucida Sans Unicode" pitchFamily="34" charset="0"/>
                <a:ea typeface="+mn-ea"/>
                <a:cs typeface="Arial" panose="020B0604020202020204" pitchFamily="34" charset="0"/>
              </a:rPr>
              <a:t>Hour</a:t>
            </a:r>
          </a:p>
        </p:txBody>
      </p:sp>
      <p:grpSp>
        <p:nvGrpSpPr>
          <p:cNvPr id="2" name="Group 1"/>
          <p:cNvGrpSpPr/>
          <p:nvPr/>
        </p:nvGrpSpPr>
        <p:grpSpPr>
          <a:xfrm>
            <a:off x="6287780" y="4623397"/>
            <a:ext cx="3048000" cy="1890889"/>
            <a:chOff x="6287780" y="4623397"/>
            <a:chExt cx="3048000" cy="1890889"/>
          </a:xfrm>
        </p:grpSpPr>
        <p:pic>
          <p:nvPicPr>
            <p:cNvPr id="8" name="Picture 9" descr="Elliptio 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780" y="4623397"/>
              <a:ext cx="3048000" cy="189088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10"/>
            <p:cNvSpPr txBox="1">
              <a:spLocks noChangeArrowheads="1"/>
            </p:cNvSpPr>
            <p:nvPr/>
          </p:nvSpPr>
          <p:spPr bwMode="auto">
            <a:xfrm>
              <a:off x="6683803" y="5599789"/>
              <a:ext cx="2255953" cy="32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30" tIns="39509" rIns="80430" bIns="39509" anchor="ctr">
              <a:spAutoFit/>
            </a:bodyPr>
            <a:lstStyle>
              <a:lvl1pPr>
                <a:spcBef>
                  <a:spcPct val="20000"/>
                </a:spcBef>
                <a:buClr>
                  <a:schemeClr val="bg2"/>
                </a:buClr>
                <a:buFont typeface="Monotype Sorts"/>
                <a:buChar char="§"/>
                <a:defRPr kumimoji="1" sz="3200">
                  <a:solidFill>
                    <a:schemeClr val="tx1"/>
                  </a:solidFill>
                  <a:latin typeface="Arial" panose="020B0604020202020204" pitchFamily="34" charset="0"/>
                </a:defRPr>
              </a:lvl1pPr>
              <a:lvl2pPr marL="742950" indent="-285750">
                <a:spcBef>
                  <a:spcPct val="20000"/>
                </a:spcBef>
                <a:buClr>
                  <a:schemeClr val="bg2"/>
                </a:buClr>
                <a:buSzPct val="50000"/>
                <a:buFont typeface="Monotype Sorts"/>
                <a:buChar char="l"/>
                <a:defRPr kumimoji="1" sz="2800">
                  <a:solidFill>
                    <a:schemeClr val="tx1"/>
                  </a:solidFill>
                  <a:latin typeface="Arial" panose="020B0604020202020204" pitchFamily="34" charset="0"/>
                </a:defRPr>
              </a:lvl2pPr>
              <a:lvl3pPr marL="1143000" indent="-228600">
                <a:spcBef>
                  <a:spcPct val="20000"/>
                </a:spcBef>
                <a:buChar char="•"/>
                <a:defRPr kumimoji="1" sz="2400">
                  <a:solidFill>
                    <a:schemeClr val="tx1"/>
                  </a:solidFill>
                  <a:latin typeface="Arial" panose="020B0604020202020204" pitchFamily="34" charset="0"/>
                </a:defRPr>
              </a:lvl3pPr>
              <a:lvl4pPr marL="1600200" indent="-228600">
                <a:spcBef>
                  <a:spcPct val="20000"/>
                </a:spcBef>
                <a:buChar char="–"/>
                <a:defRPr kumimoji="1" sz="2000">
                  <a:solidFill>
                    <a:schemeClr val="tx1"/>
                  </a:solidFill>
                  <a:latin typeface="Arial" panose="020B0604020202020204" pitchFamily="34" charset="0"/>
                </a:defRPr>
              </a:lvl4pPr>
              <a:lvl5pPr marL="2057400" indent="-228600">
                <a:spcBef>
                  <a:spcPct val="20000"/>
                </a:spcBef>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defRPr>
              </a:lvl9pPr>
            </a:lstStyle>
            <a:p>
              <a:pPr marL="0" marR="0" lvl="0" indent="0" algn="ctr" defTabSz="812810" rtl="0" eaLnBrk="1" fontAlgn="base" latinLnBrk="0" hangingPunct="1">
                <a:lnSpc>
                  <a:spcPct val="90000"/>
                </a:lnSpc>
                <a:spcBef>
                  <a:spcPct val="0"/>
                </a:spcBef>
                <a:spcAft>
                  <a:spcPct val="0"/>
                </a:spcAft>
                <a:buClrTx/>
                <a:buSzTx/>
                <a:buFont typeface="Monotype Sorts"/>
                <a:buNone/>
                <a:tabLst/>
                <a:defRPr/>
              </a:pPr>
              <a:r>
                <a:rPr kumimoji="0" lang="en-US" altLang="en-US" sz="1778"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Elliptio</a:t>
              </a:r>
              <a:r>
                <a:rPr kumimoji="0" lang="en-US" altLang="en-US" sz="1778"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778" b="1"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complanata</a:t>
              </a:r>
              <a:endParaRPr kumimoji="0" lang="en-US" altLang="en-US" sz="1778"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1" name="Picture 4" descr="Delaware River Basin Map."/>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6540" t="6116" r="5165" b="113"/>
          <a:stretch/>
        </p:blipFill>
        <p:spPr bwMode="auto">
          <a:xfrm>
            <a:off x="601133" y="685800"/>
            <a:ext cx="2217581" cy="37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71054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44970"/>
            <a:ext cx="7138811" cy="6096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ctangle 5"/>
          <p:cNvSpPr>
            <a:spLocks noChangeArrowheads="1"/>
          </p:cNvSpPr>
          <p:nvPr/>
        </p:nvSpPr>
        <p:spPr bwMode="auto">
          <a:xfrm>
            <a:off x="3200400" y="228600"/>
            <a:ext cx="5740957" cy="1752600"/>
          </a:xfrm>
          <a:prstGeom prst="rect">
            <a:avLst/>
          </a:prstGeom>
          <a:solidFill>
            <a:schemeClr val="bg1">
              <a:lumMod val="85000"/>
            </a:schemeClr>
          </a:solidFill>
          <a:ln w="9525">
            <a:solidFill>
              <a:schemeClr val="tx1"/>
            </a:solidFill>
            <a:miter lim="800000"/>
            <a:headEnd/>
            <a:tailEnd/>
          </a:ln>
        </p:spPr>
        <p:txBody>
          <a:bodyPr anchor="ct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Oysters in Delaware Bay</a:t>
            </a: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2.0 Billion </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charset="0"/>
              </a:rPr>
              <a:t>Crassostrea</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(Powell, 2003 data)</a:t>
            </a:r>
            <a:b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b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Mean size = 0.87 g dry tissue weight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(DK</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data)</a:t>
            </a:r>
            <a:b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b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Clearance Rate = 6.5 L h-1 g-1</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charset="0"/>
              </a:rPr>
              <a:t>(Newell et al 2005)</a:t>
            </a:r>
          </a:p>
          <a:p>
            <a:pPr marL="0" marR="0" lvl="0" indent="0" algn="l" defTabSz="812810" rtl="0" eaLnBrk="0" fontAlgn="base" latinLnBrk="0" hangingPunct="0">
              <a:lnSpc>
                <a:spcPct val="100000"/>
              </a:lnSpc>
              <a:spcBef>
                <a:spcPct val="0"/>
              </a:spcBef>
              <a:spcAft>
                <a:spcPct val="0"/>
              </a:spcAft>
              <a:buClrTx/>
              <a:buSzTx/>
              <a:buFontTx/>
              <a:buNone/>
              <a:tabLst/>
              <a:defRPr/>
            </a:pPr>
            <a:r>
              <a:rPr kumimoji="0" lang="en-US" sz="2844" b="1" i="0" u="none" strike="noStrike" kern="1200" cap="none" spc="0" normalizeH="0" baseline="0" noProof="0" dirty="0">
                <a:ln>
                  <a:noFill/>
                </a:ln>
                <a:solidFill>
                  <a:srgbClr val="FF0000"/>
                </a:solidFill>
                <a:effectLst/>
                <a:uLnTx/>
                <a:uFillTx/>
                <a:latin typeface="Arial" panose="020B0604020202020204" pitchFamily="34" charset="0"/>
                <a:ea typeface="+mn-ea"/>
                <a:cs typeface="Arial" charset="0"/>
              </a:rPr>
              <a:t> 11.2 Billion Liters per </a:t>
            </a:r>
            <a:r>
              <a:rPr kumimoji="0" lang="en-US" sz="2844" b="1" i="0" u="none" strike="noStrike" kern="1200" cap="none" spc="0" normalizeH="0" baseline="0" noProof="0" dirty="0">
                <a:ln>
                  <a:noFill/>
                </a:ln>
                <a:solidFill>
                  <a:srgbClr val="FF0000"/>
                </a:solidFill>
                <a:effectLst/>
                <a:uLnTx/>
                <a:uFillTx/>
                <a:latin typeface="Lucida Sans Unicode" pitchFamily="34" charset="0"/>
                <a:ea typeface="+mn-ea"/>
                <a:cs typeface="Arial" panose="020B0604020202020204" pitchFamily="34" charset="0"/>
              </a:rPr>
              <a:t>Hour</a:t>
            </a:r>
          </a:p>
        </p:txBody>
      </p:sp>
      <p:pic>
        <p:nvPicPr>
          <p:cNvPr id="6" name="Picture 6" descr="Oyster Canary Creek Nov 2001B dk"/>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0" y="2183393"/>
            <a:ext cx="1761067" cy="1804340"/>
          </a:xfrm>
          <a:prstGeom prst="rect">
            <a:avLst/>
          </a:prstGeom>
          <a:solidFill>
            <a:schemeClr val="bg1">
              <a:lumMod val="85000"/>
            </a:schemeClr>
          </a:solidFill>
          <a:ln w="9525">
            <a:solidFill>
              <a:schemeClr val="tx1"/>
            </a:solidFill>
            <a:miter lim="800000"/>
            <a:headEnd/>
            <a:tailEnd/>
          </a:ln>
        </p:spPr>
      </p:pic>
    </p:spTree>
    <p:extLst>
      <p:ext uri="{BB962C8B-B14F-4D97-AF65-F5344CB8AC3E}">
        <p14:creationId xmlns:p14="http://schemas.microsoft.com/office/powerpoint/2010/main" val="232378457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787643-8D92-41CB-BAD8-ED04170C000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194"/>
            <a:ext cx="9144000" cy="6858000"/>
          </a:xfrm>
          <a:prstGeom prst="rect">
            <a:avLst/>
          </a:prstGeom>
        </p:spPr>
      </p:pic>
      <p:sp>
        <p:nvSpPr>
          <p:cNvPr id="4" name="Rectangle 11"/>
          <p:cNvSpPr>
            <a:spLocks noChangeArrowheads="1"/>
          </p:cNvSpPr>
          <p:nvPr/>
        </p:nvSpPr>
        <p:spPr bwMode="auto">
          <a:xfrm>
            <a:off x="381000" y="457200"/>
            <a:ext cx="5257800" cy="2133600"/>
          </a:xfrm>
          <a:prstGeom prst="rect">
            <a:avLst/>
          </a:prstGeom>
          <a:solidFill>
            <a:schemeClr val="bg1"/>
          </a:solidFill>
          <a:ln w="9525">
            <a:solidFill>
              <a:schemeClr val="tx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Ribbed Mussels in Salt Marshes</a:t>
            </a: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altLang="en-US" sz="1778"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altLang="en-US" sz="177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208,000 per hectare on average</a:t>
            </a:r>
            <a:br>
              <a:rPr kumimoji="0" lang="en-US" altLang="en-US" sz="177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altLang="en-US" sz="177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10.5 Billion </a:t>
            </a:r>
            <a:r>
              <a:rPr kumimoji="0" lang="en-US" altLang="en-US" sz="1778" b="0" i="1"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Geukensia</a:t>
            </a:r>
            <a:br>
              <a:rPr kumimoji="0" lang="en-US" altLang="en-US" sz="177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altLang="en-US" sz="177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Clearance Rate = 5.1 L h-1 g-1 </a:t>
            </a:r>
            <a:r>
              <a:rPr kumimoji="0" lang="en-US" altLang="en-US" sz="1422"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(DK data)</a:t>
            </a:r>
            <a:br>
              <a:rPr kumimoji="0" lang="en-US" altLang="en-US" sz="1778"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altLang="en-US" sz="1778"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altLang="en-US" sz="177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11.7 Million Kilos Dry Tissue Weight </a:t>
            </a:r>
            <a:r>
              <a:rPr kumimoji="0" lang="en-US" altLang="en-US" sz="1422"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(DK)</a:t>
            </a:r>
            <a:br>
              <a:rPr kumimoji="0" lang="en-US" altLang="en-US" sz="1778"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en-US" altLang="en-US" sz="2844" b="1" i="0" u="none" strike="noStrike" kern="1200" cap="none" spc="0" normalizeH="0" baseline="0" noProof="0" dirty="0">
                <a:ln>
                  <a:noFill/>
                </a:ln>
                <a:solidFill>
                  <a:srgbClr val="FF0000"/>
                </a:solidFill>
                <a:effectLst/>
                <a:uLnTx/>
                <a:uFillTx/>
                <a:latin typeface="Arial"/>
                <a:ea typeface="+mn-ea"/>
                <a:cs typeface="Arial" panose="020B0604020202020204" pitchFamily="34" charset="0"/>
              </a:rPr>
              <a:t> 59.0 Billion Liters per Hour</a:t>
            </a:r>
          </a:p>
        </p:txBody>
      </p:sp>
      <p:grpSp>
        <p:nvGrpSpPr>
          <p:cNvPr id="5" name="Group 4"/>
          <p:cNvGrpSpPr>
            <a:grpSpLocks/>
          </p:cNvGrpSpPr>
          <p:nvPr/>
        </p:nvGrpSpPr>
        <p:grpSpPr bwMode="auto">
          <a:xfrm>
            <a:off x="5931884" y="457200"/>
            <a:ext cx="2887133" cy="1826050"/>
            <a:chOff x="2760" y="768"/>
            <a:chExt cx="2016" cy="1335"/>
          </a:xfrm>
        </p:grpSpPr>
        <p:pic>
          <p:nvPicPr>
            <p:cNvPr id="6" name="Picture 5" descr="Mussel Sh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 y="768"/>
              <a:ext cx="2016" cy="133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3033" y="844"/>
              <a:ext cx="11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33" tIns="39511" rIns="80433" bIns="39511"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812810" rtl="0" eaLnBrk="1" fontAlgn="base" latinLnBrk="0" hangingPunct="1">
                <a:lnSpc>
                  <a:spcPct val="90000"/>
                </a:lnSpc>
                <a:spcBef>
                  <a:spcPct val="0"/>
                </a:spcBef>
                <a:spcAft>
                  <a:spcPct val="0"/>
                </a:spcAft>
                <a:buClrTx/>
                <a:buSzTx/>
                <a:buFontTx/>
                <a:buNone/>
                <a:tabLst/>
                <a:defRPr/>
              </a:pPr>
              <a:r>
                <a:rPr kumimoji="0" lang="en-US" altLang="en-US" sz="1778" b="1" i="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Geukensia</a:t>
              </a:r>
              <a:r>
                <a:rPr kumimoji="0" lang="en-US" altLang="en-US" sz="1778"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1778" b="1" i="1"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demissa</a:t>
              </a:r>
              <a:endParaRPr kumimoji="0" lang="en-US" altLang="en-US" sz="1778"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04093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rot="10800000">
            <a:off x="0" y="0"/>
            <a:ext cx="9144000" cy="979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2810">
              <a:defRPr/>
            </a:pPr>
            <a:endParaRPr lang="en-US" sz="4267" dirty="0">
              <a:solidFill>
                <a:prstClr val="white"/>
              </a:solidFill>
              <a:effectLst>
                <a:outerShdw blurRad="38100" dist="38100" dir="2700000" algn="tl">
                  <a:srgbClr val="000000">
                    <a:alpha val="43137"/>
                  </a:srgbClr>
                </a:outerShdw>
              </a:effectLst>
              <a:latin typeface="Calibri"/>
            </a:endParaRPr>
          </a:p>
        </p:txBody>
      </p:sp>
      <p:sp>
        <p:nvSpPr>
          <p:cNvPr id="6" name="TextBox 5"/>
          <p:cNvSpPr txBox="1"/>
          <p:nvPr/>
        </p:nvSpPr>
        <p:spPr>
          <a:xfrm>
            <a:off x="349642" y="160027"/>
            <a:ext cx="6884351" cy="707886"/>
          </a:xfrm>
          <a:prstGeom prst="rect">
            <a:avLst/>
          </a:prstGeom>
          <a:noFill/>
        </p:spPr>
        <p:txBody>
          <a:bodyPr wrap="square">
            <a:spAutoFit/>
          </a:bodyPr>
          <a:lstStyle/>
          <a:p>
            <a:pPr defTabSz="812810">
              <a:defRPr/>
            </a:pPr>
            <a:r>
              <a:rPr lang="en-US" sz="4000" b="1" dirty="0">
                <a:solidFill>
                  <a:srgbClr val="FFFF00"/>
                </a:solidFill>
                <a:effectLst>
                  <a:outerShdw blurRad="38100" dist="38100" dir="2700000" algn="tl">
                    <a:srgbClr val="000000">
                      <a:alpha val="43137"/>
                    </a:srgbClr>
                  </a:outerShdw>
                </a:effectLst>
                <a:latin typeface="Calibri"/>
                <a:cs typeface="Arial" panose="020B0604020202020204" pitchFamily="34" charset="0"/>
              </a:rPr>
              <a:t>Ribbed Mussels in Salt Marshes</a:t>
            </a:r>
          </a:p>
        </p:txBody>
      </p:sp>
      <p:sp>
        <p:nvSpPr>
          <p:cNvPr id="13" name="Rectangle 3"/>
          <p:cNvSpPr txBox="1">
            <a:spLocks noChangeArrowheads="1"/>
          </p:cNvSpPr>
          <p:nvPr/>
        </p:nvSpPr>
        <p:spPr bwMode="auto">
          <a:xfrm>
            <a:off x="304800" y="1532467"/>
            <a:ext cx="4402667" cy="4605867"/>
          </a:xfrm>
          <a:prstGeom prst="rect">
            <a:avLst/>
          </a:prstGeom>
          <a:noFill/>
          <a:ln w="9525">
            <a:noFill/>
            <a:miter lim="800000"/>
            <a:headEnd/>
            <a:tailEnd/>
          </a:ln>
        </p:spPr>
        <p:txBody>
          <a:bodyPr/>
          <a:lstStyle/>
          <a:p>
            <a:pPr defTabSz="812810" eaLnBrk="0" fontAlgn="base" hangingPunct="0">
              <a:spcBef>
                <a:spcPct val="20000"/>
              </a:spcBef>
              <a:spcAft>
                <a:spcPct val="0"/>
              </a:spcAft>
              <a:tabLst>
                <a:tab pos="413461" algn="l"/>
              </a:tabLst>
              <a:defRPr/>
            </a:pPr>
            <a:r>
              <a:rPr lang="en-US" sz="2489" b="1" dirty="0">
                <a:solidFill>
                  <a:prstClr val="black"/>
                </a:solidFill>
                <a:latin typeface="Calibri"/>
                <a:cs typeface="Arial" charset="0"/>
              </a:rPr>
              <a:t>TSS Removal</a:t>
            </a:r>
          </a:p>
          <a:p>
            <a:pPr defTabSz="812810" eaLnBrk="0" fontAlgn="base" hangingPunct="0">
              <a:spcBef>
                <a:spcPct val="20000"/>
              </a:spcBef>
              <a:spcAft>
                <a:spcPct val="0"/>
              </a:spcAft>
              <a:tabLst>
                <a:tab pos="413461" algn="l"/>
              </a:tabLst>
              <a:defRPr/>
            </a:pPr>
            <a:endParaRPr lang="en-US" sz="800" b="1" dirty="0">
              <a:solidFill>
                <a:prstClr val="black"/>
              </a:solidFill>
              <a:latin typeface="Calibri"/>
              <a:cs typeface="Arial" charset="0"/>
            </a:endParaRPr>
          </a:p>
          <a:p>
            <a:pPr marL="406405" indent="-406405" defTabSz="812810" eaLnBrk="0" fontAlgn="base" hangingPunct="0">
              <a:spcAft>
                <a:spcPct val="0"/>
              </a:spcAft>
              <a:buFont typeface="Arial" pitchFamily="34" charset="0"/>
              <a:buChar char="•"/>
              <a:tabLst>
                <a:tab pos="413461" algn="l"/>
              </a:tabLst>
              <a:defRPr/>
            </a:pPr>
            <a:r>
              <a:rPr lang="en-US" sz="2311" dirty="0">
                <a:solidFill>
                  <a:prstClr val="black"/>
                </a:solidFill>
                <a:latin typeface="Calibri"/>
                <a:cs typeface="Arial" charset="0"/>
              </a:rPr>
              <a:t>92.6 metric tons of (dry) TSS removed per hectare per year</a:t>
            </a:r>
          </a:p>
          <a:p>
            <a:pPr marL="406405" indent="-406405" defTabSz="812810" eaLnBrk="0" fontAlgn="base" hangingPunct="0">
              <a:spcAft>
                <a:spcPct val="0"/>
              </a:spcAft>
              <a:tabLst>
                <a:tab pos="413461" algn="l"/>
              </a:tabLst>
              <a:defRPr/>
            </a:pPr>
            <a:r>
              <a:rPr lang="en-US" sz="2311" dirty="0">
                <a:solidFill>
                  <a:prstClr val="black"/>
                </a:solidFill>
                <a:latin typeface="Calibri"/>
                <a:cs typeface="Arial" charset="0"/>
              </a:rPr>
              <a:t>		</a:t>
            </a:r>
            <a:endParaRPr lang="en-US" sz="1778" dirty="0">
              <a:solidFill>
                <a:prstClr val="black"/>
              </a:solidFill>
              <a:latin typeface="Calibri"/>
              <a:cs typeface="Arial" charset="0"/>
            </a:endParaRPr>
          </a:p>
        </p:txBody>
      </p:sp>
      <p:pic>
        <p:nvPicPr>
          <p:cNvPr id="363525" name="Picture 10" descr="BM1_1 Detritus Bacteria d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1464733"/>
            <a:ext cx="1964267" cy="155786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63526" name="Picture 11" descr="BM12_16 rth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933" y="1464733"/>
            <a:ext cx="1828800" cy="155786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63527" name="Picture 2"/>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4526845" y="3225800"/>
            <a:ext cx="4365978" cy="282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8" name="AutoShape 12"/>
          <p:cNvSpPr>
            <a:spLocks noChangeArrowheads="1"/>
          </p:cNvSpPr>
          <p:nvPr/>
        </p:nvSpPr>
        <p:spPr bwMode="auto">
          <a:xfrm>
            <a:off x="5384800" y="2819400"/>
            <a:ext cx="270933" cy="677333"/>
          </a:xfrm>
          <a:prstGeom prst="downArrow">
            <a:avLst>
              <a:gd name="adj1" fmla="val 56861"/>
              <a:gd name="adj2" fmla="val 131806"/>
            </a:avLst>
          </a:prstGeom>
          <a:solidFill>
            <a:srgbClr val="FF0000"/>
          </a:solidFill>
          <a:ln w="9525">
            <a:solidFill>
              <a:srgbClr val="FFFF66"/>
            </a:solidFill>
            <a:miter lim="800000"/>
            <a:headEnd/>
            <a:tailEnd/>
          </a:ln>
        </p:spPr>
        <p:txBody>
          <a:bodyPr wrap="none" lIns="81276" tIns="40638" rIns="81276" bIns="406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12810" eaLnBrk="1" fontAlgn="base" hangingPunct="1">
              <a:spcBef>
                <a:spcPct val="0"/>
              </a:spcBef>
              <a:spcAft>
                <a:spcPct val="0"/>
              </a:spcAft>
            </a:pPr>
            <a:endParaRPr lang="en-US" altLang="en-US" sz="1600" b="1">
              <a:solidFill>
                <a:srgbClr val="000000"/>
              </a:solidFill>
            </a:endParaRPr>
          </a:p>
        </p:txBody>
      </p:sp>
      <p:sp>
        <p:nvSpPr>
          <p:cNvPr id="363529" name="AutoShape 13"/>
          <p:cNvSpPr>
            <a:spLocks noChangeArrowheads="1"/>
          </p:cNvSpPr>
          <p:nvPr/>
        </p:nvSpPr>
        <p:spPr bwMode="auto">
          <a:xfrm>
            <a:off x="7823200" y="2819400"/>
            <a:ext cx="270933" cy="677333"/>
          </a:xfrm>
          <a:prstGeom prst="downArrow">
            <a:avLst>
              <a:gd name="adj1" fmla="val 56861"/>
              <a:gd name="adj2" fmla="val 131806"/>
            </a:avLst>
          </a:prstGeom>
          <a:solidFill>
            <a:srgbClr val="FF0000"/>
          </a:solidFill>
          <a:ln w="9525">
            <a:solidFill>
              <a:srgbClr val="FFFF66"/>
            </a:solidFill>
            <a:miter lim="800000"/>
            <a:headEnd/>
            <a:tailEnd/>
          </a:ln>
        </p:spPr>
        <p:txBody>
          <a:bodyPr wrap="none" lIns="81276" tIns="40638" rIns="81276" bIns="406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12810" eaLnBrk="1" fontAlgn="base" hangingPunct="1">
              <a:spcBef>
                <a:spcPct val="0"/>
              </a:spcBef>
              <a:spcAft>
                <a:spcPct val="0"/>
              </a:spcAft>
            </a:pPr>
            <a:endParaRPr lang="en-US" altLang="en-US" sz="1600" b="1">
              <a:solidFill>
                <a:srgbClr val="000000"/>
              </a:solidFill>
            </a:endParaRPr>
          </a:p>
        </p:txBody>
      </p:sp>
      <p:sp>
        <p:nvSpPr>
          <p:cNvPr id="19" name="Rectangle 3"/>
          <p:cNvSpPr txBox="1">
            <a:spLocks noChangeArrowheads="1"/>
          </p:cNvSpPr>
          <p:nvPr/>
        </p:nvSpPr>
        <p:spPr bwMode="auto">
          <a:xfrm>
            <a:off x="251178" y="3361267"/>
            <a:ext cx="3928533" cy="3901723"/>
          </a:xfrm>
          <a:prstGeom prst="rect">
            <a:avLst/>
          </a:prstGeom>
          <a:noFill/>
          <a:ln w="9525">
            <a:noFill/>
            <a:miter lim="800000"/>
            <a:headEnd/>
            <a:tailEnd/>
          </a:ln>
        </p:spPr>
        <p:txBody>
          <a:bodyPr/>
          <a:lstStyle/>
          <a:p>
            <a:pPr defTabSz="812810" eaLnBrk="0" fontAlgn="base" hangingPunct="0">
              <a:spcBef>
                <a:spcPct val="20000"/>
              </a:spcBef>
              <a:spcAft>
                <a:spcPct val="0"/>
              </a:spcAft>
              <a:tabLst>
                <a:tab pos="413461" algn="l"/>
              </a:tabLst>
              <a:defRPr/>
            </a:pPr>
            <a:r>
              <a:rPr lang="en-US" sz="2489" b="1" dirty="0">
                <a:solidFill>
                  <a:prstClr val="black"/>
                </a:solidFill>
                <a:latin typeface="Calibri"/>
                <a:cs typeface="Arial" charset="0"/>
              </a:rPr>
              <a:t>Particulate Nitrogen Removal</a:t>
            </a:r>
          </a:p>
          <a:p>
            <a:pPr defTabSz="812810" eaLnBrk="0" fontAlgn="base" hangingPunct="0">
              <a:spcBef>
                <a:spcPct val="20000"/>
              </a:spcBef>
              <a:spcAft>
                <a:spcPct val="0"/>
              </a:spcAft>
              <a:tabLst>
                <a:tab pos="413461" algn="l"/>
              </a:tabLst>
              <a:defRPr/>
            </a:pPr>
            <a:endParaRPr lang="en-US" sz="800" b="1" dirty="0">
              <a:solidFill>
                <a:prstClr val="black"/>
              </a:solidFill>
              <a:latin typeface="Calibri"/>
              <a:cs typeface="Arial" charset="0"/>
            </a:endParaRPr>
          </a:p>
          <a:p>
            <a:pPr marL="406405" indent="-406405" defTabSz="812810" eaLnBrk="0" fontAlgn="base" hangingPunct="0">
              <a:spcAft>
                <a:spcPct val="0"/>
              </a:spcAft>
              <a:buFont typeface="Arial" pitchFamily="34" charset="0"/>
              <a:buChar char="•"/>
              <a:tabLst>
                <a:tab pos="413461" algn="l"/>
              </a:tabLst>
              <a:defRPr/>
            </a:pPr>
            <a:r>
              <a:rPr lang="en-US" sz="2311" dirty="0">
                <a:solidFill>
                  <a:prstClr val="black"/>
                </a:solidFill>
                <a:latin typeface="Calibri"/>
                <a:cs typeface="Arial" charset="0"/>
              </a:rPr>
              <a:t>476 kg N per hectare per year</a:t>
            </a:r>
          </a:p>
          <a:p>
            <a:pPr marL="406405" indent="-406405" defTabSz="812810" eaLnBrk="0" fontAlgn="base" hangingPunct="0">
              <a:spcAft>
                <a:spcPct val="0"/>
              </a:spcAft>
              <a:buFont typeface="Arial" pitchFamily="34" charset="0"/>
              <a:buChar char="•"/>
              <a:tabLst>
                <a:tab pos="413461" algn="l"/>
              </a:tabLst>
              <a:defRPr/>
            </a:pPr>
            <a:endParaRPr lang="en-US" sz="1067" dirty="0">
              <a:solidFill>
                <a:prstClr val="black"/>
              </a:solidFill>
              <a:latin typeface="Calibri"/>
              <a:cs typeface="Arial" charset="0"/>
            </a:endParaRPr>
          </a:p>
          <a:p>
            <a:pPr marL="406405" indent="-406405" defTabSz="812810" eaLnBrk="0" fontAlgn="base" hangingPunct="0">
              <a:spcAft>
                <a:spcPct val="0"/>
              </a:spcAft>
              <a:buFont typeface="Arial" pitchFamily="34" charset="0"/>
              <a:buChar char="•"/>
              <a:tabLst>
                <a:tab pos="413461" algn="l"/>
              </a:tabLst>
              <a:defRPr/>
            </a:pPr>
            <a:r>
              <a:rPr lang="en-US" sz="2311" dirty="0">
                <a:solidFill>
                  <a:prstClr val="black"/>
                </a:solidFill>
                <a:latin typeface="Calibri"/>
                <a:cs typeface="Arial" charset="0"/>
              </a:rPr>
              <a:t> &gt; 2,500 lbs N per acre per year</a:t>
            </a:r>
          </a:p>
          <a:p>
            <a:pPr marL="406405" indent="-406405" defTabSz="812810" eaLnBrk="0" fontAlgn="base" hangingPunct="0">
              <a:spcAft>
                <a:spcPct val="0"/>
              </a:spcAft>
              <a:buFont typeface="Arial" pitchFamily="34" charset="0"/>
              <a:buChar char="•"/>
              <a:tabLst>
                <a:tab pos="413461" algn="l"/>
              </a:tabLst>
              <a:defRPr/>
            </a:pPr>
            <a:endParaRPr lang="en-US" sz="1778" dirty="0">
              <a:solidFill>
                <a:prstClr val="black"/>
              </a:solidFill>
              <a:latin typeface="Arial" charset="0"/>
              <a:cs typeface="Arial" charset="0"/>
            </a:endParaRPr>
          </a:p>
          <a:p>
            <a:pPr marL="406405" indent="-406405" defTabSz="812810" eaLnBrk="0" fontAlgn="base" hangingPunct="0">
              <a:spcAft>
                <a:spcPct val="0"/>
              </a:spcAft>
              <a:tabLst>
                <a:tab pos="413461" algn="l"/>
              </a:tabLst>
              <a:defRPr/>
            </a:pPr>
            <a:endParaRPr lang="en-US" sz="2311" dirty="0">
              <a:solidFill>
                <a:prstClr val="black"/>
              </a:solidFill>
              <a:latin typeface="Calibri"/>
              <a:cs typeface="Arial" charset="0"/>
            </a:endParaRPr>
          </a:p>
        </p:txBody>
      </p:sp>
      <p:sp>
        <p:nvSpPr>
          <p:cNvPr id="20" name="Title 1"/>
          <p:cNvSpPr txBox="1">
            <a:spLocks/>
          </p:cNvSpPr>
          <p:nvPr/>
        </p:nvSpPr>
        <p:spPr>
          <a:xfrm>
            <a:off x="383897" y="6339539"/>
            <a:ext cx="1905000" cy="338667"/>
          </a:xfrm>
          <a:prstGeom prst="rect">
            <a:avLst/>
          </a:prstGeom>
        </p:spPr>
        <p:txBody>
          <a:bodyPr/>
          <a:lstStyle/>
          <a:p>
            <a:pPr defTabSz="812810" fontAlgn="base">
              <a:spcBef>
                <a:spcPct val="0"/>
              </a:spcBef>
              <a:spcAft>
                <a:spcPct val="0"/>
              </a:spcAft>
              <a:defRPr/>
            </a:pPr>
            <a:r>
              <a:rPr kumimoji="1" lang="en-US" sz="1422" i="1" kern="0" dirty="0">
                <a:solidFill>
                  <a:srgbClr val="663300"/>
                </a:solidFill>
                <a:latin typeface="Calibri" pitchFamily="34" charset="0"/>
                <a:cs typeface="Arial" panose="020B0604020202020204" pitchFamily="34" charset="0"/>
              </a:rPr>
              <a:t>Moody Ph.D. 2017</a:t>
            </a:r>
          </a:p>
        </p:txBody>
      </p:sp>
    </p:spTree>
    <p:extLst>
      <p:ext uri="{BB962C8B-B14F-4D97-AF65-F5344CB8AC3E}">
        <p14:creationId xmlns:p14="http://schemas.microsoft.com/office/powerpoint/2010/main" val="3316286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533400" y="922867"/>
            <a:ext cx="8305800" cy="1306689"/>
          </a:xfrm>
        </p:spPr>
        <p:txBody>
          <a:bodyPr>
            <a:noAutofit/>
          </a:bodyPr>
          <a:lstStyle/>
          <a:p>
            <a:pPr algn="l">
              <a:defRPr/>
            </a:pPr>
            <a:r>
              <a:rPr lang="en-US" b="1" dirty="0">
                <a:solidFill>
                  <a:srgbClr val="C00000"/>
                </a:solidFill>
                <a:effectLst>
                  <a:outerShdw blurRad="38100" dist="38100" dir="2700000" algn="tl">
                    <a:srgbClr val="000000">
                      <a:alpha val="43137"/>
                    </a:srgbClr>
                  </a:outerShdw>
                </a:effectLst>
              </a:rPr>
              <a:t>How much would it cost to replace lost mussels and services with designed systems?</a:t>
            </a:r>
          </a:p>
        </p:txBody>
      </p:sp>
      <p:grpSp>
        <p:nvGrpSpPr>
          <p:cNvPr id="364548" name="Group 8"/>
          <p:cNvGrpSpPr>
            <a:grpSpLocks/>
          </p:cNvGrpSpPr>
          <p:nvPr/>
        </p:nvGrpSpPr>
        <p:grpSpPr bwMode="auto">
          <a:xfrm>
            <a:off x="533400" y="2819401"/>
            <a:ext cx="2142067" cy="1944511"/>
            <a:chOff x="533400" y="2743200"/>
            <a:chExt cx="2438400" cy="2490387"/>
          </a:xfrm>
        </p:grpSpPr>
        <p:pic>
          <p:nvPicPr>
            <p:cNvPr id="364552" name="Picture 2" descr="C:\Users\dkreeger\AppData\Local\Microsoft\Windows\Temporary Internet Files\Content.IE5\J57MZ215\MC90003005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743200"/>
              <a:ext cx="2438400" cy="249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ussel Shel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553982">
              <a:off x="2299323" y="4383267"/>
              <a:ext cx="582866" cy="41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64549" name="TextBox 9"/>
          <p:cNvSpPr txBox="1">
            <a:spLocks noChangeArrowheads="1"/>
          </p:cNvSpPr>
          <p:nvPr/>
        </p:nvSpPr>
        <p:spPr bwMode="auto">
          <a:xfrm>
            <a:off x="3429000" y="2616200"/>
            <a:ext cx="5105400" cy="1733936"/>
          </a:xfrm>
          <a:prstGeom prst="rect">
            <a:avLst/>
          </a:prstGeom>
          <a:solidFill>
            <a:srgbClr val="FFFFCC">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3200" b="1">
                <a:solidFill>
                  <a:srgbClr val="000000"/>
                </a:solidFill>
              </a:rPr>
              <a:t>Current Loss Rates:</a:t>
            </a:r>
          </a:p>
          <a:p>
            <a:pPr defTabSz="812810" eaLnBrk="1" fontAlgn="base" hangingPunct="1">
              <a:spcBef>
                <a:spcPct val="0"/>
              </a:spcBef>
              <a:spcAft>
                <a:spcPct val="0"/>
              </a:spcAft>
            </a:pPr>
            <a:r>
              <a:rPr lang="en-US" altLang="en-US" sz="2489">
                <a:solidFill>
                  <a:srgbClr val="FF0000"/>
                </a:solidFill>
              </a:rPr>
              <a:t>69,518</a:t>
            </a:r>
            <a:r>
              <a:rPr lang="en-US" altLang="en-US" sz="2489">
                <a:solidFill>
                  <a:srgbClr val="000000"/>
                </a:solidFill>
              </a:rPr>
              <a:t> </a:t>
            </a:r>
            <a:r>
              <a:rPr lang="en-US" altLang="en-US" sz="2489">
                <a:solidFill>
                  <a:srgbClr val="FF0000"/>
                </a:solidFill>
              </a:rPr>
              <a:t>mussels per day</a:t>
            </a:r>
          </a:p>
          <a:p>
            <a:pPr defTabSz="812810" eaLnBrk="1" fontAlgn="base" hangingPunct="1">
              <a:spcBef>
                <a:spcPct val="0"/>
              </a:spcBef>
              <a:spcAft>
                <a:spcPct val="0"/>
              </a:spcAft>
            </a:pPr>
            <a:r>
              <a:rPr lang="en-US" altLang="en-US" sz="2489">
                <a:solidFill>
                  <a:srgbClr val="000000"/>
                </a:solidFill>
              </a:rPr>
              <a:t>25,008 kg mussel DTW per year</a:t>
            </a:r>
          </a:p>
          <a:p>
            <a:pPr defTabSz="812810" eaLnBrk="1" fontAlgn="base" hangingPunct="1">
              <a:spcBef>
                <a:spcPct val="0"/>
              </a:spcBef>
              <a:spcAft>
                <a:spcPct val="0"/>
              </a:spcAft>
            </a:pPr>
            <a:r>
              <a:rPr lang="en-US" altLang="en-US" sz="2489">
                <a:solidFill>
                  <a:srgbClr val="000000"/>
                </a:solidFill>
              </a:rPr>
              <a:t>8.4 mil L/d lost filtration capacity</a:t>
            </a:r>
          </a:p>
        </p:txBody>
      </p:sp>
      <p:sp>
        <p:nvSpPr>
          <p:cNvPr id="11" name="TextBox 10"/>
          <p:cNvSpPr txBox="1">
            <a:spLocks noChangeArrowheads="1"/>
          </p:cNvSpPr>
          <p:nvPr/>
        </p:nvSpPr>
        <p:spPr bwMode="auto">
          <a:xfrm>
            <a:off x="3429000" y="4512734"/>
            <a:ext cx="5105400" cy="1733936"/>
          </a:xfrm>
          <a:prstGeom prst="rect">
            <a:avLst/>
          </a:prstGeom>
          <a:solidFill>
            <a:srgbClr val="FFFFCC">
              <a:alpha val="4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3200" b="1">
                <a:solidFill>
                  <a:srgbClr val="000000"/>
                </a:solidFill>
              </a:rPr>
              <a:t>Replacement Costs?</a:t>
            </a:r>
          </a:p>
          <a:p>
            <a:pPr defTabSz="812810" eaLnBrk="1" fontAlgn="base" hangingPunct="1">
              <a:spcBef>
                <a:spcPct val="0"/>
              </a:spcBef>
              <a:spcAft>
                <a:spcPct val="0"/>
              </a:spcAft>
            </a:pPr>
            <a:r>
              <a:rPr lang="en-US" altLang="en-US" sz="2489">
                <a:solidFill>
                  <a:srgbClr val="000000"/>
                </a:solidFill>
              </a:rPr>
              <a:t>What are the options?</a:t>
            </a:r>
          </a:p>
          <a:p>
            <a:pPr defTabSz="812810" eaLnBrk="1" fontAlgn="base" hangingPunct="1">
              <a:spcBef>
                <a:spcPct val="0"/>
              </a:spcBef>
              <a:spcAft>
                <a:spcPct val="0"/>
              </a:spcAft>
              <a:buFont typeface="Arial" panose="020B0604020202020204" pitchFamily="34" charset="0"/>
              <a:buChar char="•"/>
            </a:pPr>
            <a:r>
              <a:rPr lang="en-US" altLang="en-US" sz="2489">
                <a:solidFill>
                  <a:srgbClr val="000000"/>
                </a:solidFill>
              </a:rPr>
              <a:t>  Designed culture systems</a:t>
            </a:r>
          </a:p>
          <a:p>
            <a:pPr defTabSz="812810" eaLnBrk="1" fontAlgn="base" hangingPunct="1">
              <a:spcBef>
                <a:spcPct val="0"/>
              </a:spcBef>
              <a:spcAft>
                <a:spcPct val="0"/>
              </a:spcAft>
              <a:buFont typeface="Arial" panose="020B0604020202020204" pitchFamily="34" charset="0"/>
              <a:buChar char="•"/>
            </a:pPr>
            <a:r>
              <a:rPr lang="en-US" altLang="en-US" sz="2489">
                <a:solidFill>
                  <a:srgbClr val="000000"/>
                </a:solidFill>
              </a:rPr>
              <a:t>  Marsh preservation tactics</a:t>
            </a:r>
          </a:p>
        </p:txBody>
      </p:sp>
      <p:sp>
        <p:nvSpPr>
          <p:cNvPr id="10" name="Title 1"/>
          <p:cNvSpPr txBox="1">
            <a:spLocks/>
          </p:cNvSpPr>
          <p:nvPr/>
        </p:nvSpPr>
        <p:spPr bwMode="auto">
          <a:xfrm>
            <a:off x="440267" y="5325533"/>
            <a:ext cx="2302933" cy="812800"/>
          </a:xfrm>
          <a:prstGeom prst="rect">
            <a:avLst/>
          </a:prstGeom>
          <a:solidFill>
            <a:sysClr val="windowText" lastClr="000000">
              <a:lumMod val="50000"/>
              <a:lumOff val="50000"/>
            </a:sysClr>
          </a:solidFill>
          <a:ln w="9525">
            <a:noFill/>
            <a:miter lim="800000"/>
            <a:headEnd/>
            <a:tailEnd/>
          </a:ln>
        </p:spPr>
        <p:txBody>
          <a:bodyPr anchor="ctr"/>
          <a:lstStyle/>
          <a:p>
            <a:pPr defTabSz="812810" eaLnBrk="0" hangingPunct="0">
              <a:spcAft>
                <a:spcPts val="1778"/>
              </a:spcAft>
              <a:defRPr/>
            </a:pPr>
            <a:r>
              <a:rPr lang="en-US" sz="2133" i="1" kern="0" dirty="0">
                <a:solidFill>
                  <a:sysClr val="window" lastClr="FFFFFF"/>
                </a:solidFill>
                <a:latin typeface="Calibri" pitchFamily="34" charset="0"/>
                <a:cs typeface="Calibri" pitchFamily="34" charset="0"/>
              </a:rPr>
              <a:t>from Tier 3 </a:t>
            </a:r>
            <a:r>
              <a:rPr lang="en-US" sz="2133" i="1" kern="0" dirty="0" err="1">
                <a:solidFill>
                  <a:sysClr val="window" lastClr="FFFFFF"/>
                </a:solidFill>
                <a:latin typeface="Calibri" pitchFamily="34" charset="0"/>
                <a:cs typeface="Calibri" pitchFamily="34" charset="0"/>
              </a:rPr>
              <a:t>ecoservice</a:t>
            </a:r>
            <a:r>
              <a:rPr lang="en-US" sz="2133" i="1" kern="0" dirty="0">
                <a:solidFill>
                  <a:sysClr val="window" lastClr="FFFFFF"/>
                </a:solidFill>
                <a:latin typeface="Calibri" pitchFamily="34" charset="0"/>
                <a:cs typeface="Calibri" pitchFamily="34" charset="0"/>
              </a:rPr>
              <a:t> studies</a:t>
            </a:r>
            <a:endParaRPr lang="en-US" sz="2133" kern="0" dirty="0">
              <a:solidFill>
                <a:sysClr val="window" lastClr="FFFFFF"/>
              </a:solidFill>
              <a:latin typeface="Calibri" pitchFamily="34" charset="0"/>
              <a:cs typeface="Calibri" pitchFamily="34" charset="0"/>
            </a:endParaRPr>
          </a:p>
        </p:txBody>
      </p:sp>
    </p:spTree>
    <p:extLst>
      <p:ext uri="{BB962C8B-B14F-4D97-AF65-F5344CB8AC3E}">
        <p14:creationId xmlns:p14="http://schemas.microsoft.com/office/powerpoint/2010/main" val="1292092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lidesharecdn.com/investinginnaturalcapitalfinal-130723062011-phpapp01/95/investing-in-natural-capital-2-638.jpg?cb=1374560456">
            <a:extLst>
              <a:ext uri="{FF2B5EF4-FFF2-40B4-BE49-F238E27FC236}">
                <a16:creationId xmlns:a16="http://schemas.microsoft.com/office/drawing/2014/main" id="{2838D158-BEB4-4A81-8047-8D791973675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4600" y="346095"/>
            <a:ext cx="6395331" cy="57803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109112" y="20913"/>
            <a:ext cx="3744175" cy="83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Natural Capital</a:t>
            </a:r>
            <a:endParaRPr kumimoji="0" lang="en-US" sz="3200" b="1" i="1" u="none" strike="noStrike" kern="1200" cap="none" spc="0" normalizeH="0" baseline="0" noProof="0" dirty="0">
              <a:ln>
                <a:noFill/>
              </a:ln>
              <a:solidFill>
                <a:srgbClr val="216A95"/>
              </a:solidFill>
              <a:effectLst/>
              <a:uLnTx/>
              <a:uFillTx/>
              <a:latin typeface="Arial" pitchFamily="34" charset="0"/>
              <a:ea typeface="+mj-ea"/>
              <a:cs typeface="Arial" pitchFamily="34" charset="0"/>
            </a:endParaRPr>
          </a:p>
        </p:txBody>
      </p:sp>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5446343"/>
            <a:ext cx="914400" cy="1492564"/>
          </a:xfrm>
          <a:prstGeom prst="rect">
            <a:avLst/>
          </a:prstGeom>
        </p:spPr>
      </p:pic>
      <p:pic>
        <p:nvPicPr>
          <p:cNvPr id="11" name="Picture 8" descr="http://www.nithyananda.org/sites/default/files/teaser_images_article/how%20much%20wealth%20can%20you%20tolerate.docx_shutterstock_72135460_0.jpg?1310638103">
            <a:extLst>
              <a:ext uri="{FF2B5EF4-FFF2-40B4-BE49-F238E27FC236}">
                <a16:creationId xmlns:a16="http://schemas.microsoft.com/office/drawing/2014/main" id="{BC79213D-A91A-45D3-BECA-9C8D090C74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12" y="858535"/>
            <a:ext cx="2071688" cy="20716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84A96E-949B-47D6-989F-CEC336133A5A}"/>
              </a:ext>
            </a:extLst>
          </p:cNvPr>
          <p:cNvSpPr/>
          <p:nvPr/>
        </p:nvSpPr>
        <p:spPr>
          <a:xfrm>
            <a:off x="3816365" y="6166708"/>
            <a:ext cx="4572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https://image.slidesharecdn.com/investinginnaturalcapitalfinal-130723062011-phpapp01/95/investing-in-natural-capital-2-638.jpg?cb=1374560456</a:t>
            </a:r>
          </a:p>
        </p:txBody>
      </p:sp>
    </p:spTree>
    <p:extLst>
      <p:ext uri="{BB962C8B-B14F-4D97-AF65-F5344CB8AC3E}">
        <p14:creationId xmlns:p14="http://schemas.microsoft.com/office/powerpoint/2010/main" val="86661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Content Placeholder 7"/>
          <p:cNvSpPr>
            <a:spLocks noGrp="1"/>
          </p:cNvSpPr>
          <p:nvPr>
            <p:ph idx="1"/>
          </p:nvPr>
        </p:nvSpPr>
        <p:spPr>
          <a:xfrm>
            <a:off x="1794933" y="1803400"/>
            <a:ext cx="6891867" cy="4199467"/>
          </a:xfrm>
        </p:spPr>
        <p:txBody>
          <a:bodyPr/>
          <a:lstStyle/>
          <a:p>
            <a:pPr eaLnBrk="1" hangingPunct="1">
              <a:buFont typeface="Wingdings 2" pitchFamily="18" charset="2"/>
              <a:buNone/>
            </a:pPr>
            <a:endParaRPr lang="en-US"/>
          </a:p>
          <a:p>
            <a:pPr eaLnBrk="1" hangingPunct="1"/>
            <a:endParaRPr lang="en-US"/>
          </a:p>
          <a:p>
            <a:pPr eaLnBrk="1" hangingPunct="1"/>
            <a:endParaRPr lang="en-US"/>
          </a:p>
          <a:p>
            <a:pPr eaLnBrk="1" hangingPunct="1"/>
            <a:endParaRPr lang="en-US"/>
          </a:p>
        </p:txBody>
      </p:sp>
      <p:pic>
        <p:nvPicPr>
          <p:cNvPr id="69635" name="Picture 5" descr="conservation"/>
          <p:cNvPicPr>
            <a:picLocks noChangeAspect="1" noChangeArrowheads="1"/>
          </p:cNvPicPr>
          <p:nvPr/>
        </p:nvPicPr>
        <p:blipFill>
          <a:blip r:embed="rId3" cstate="screen">
            <a:extLst>
              <a:ext uri="{28A0092B-C50C-407E-A947-70E740481C1C}">
                <a14:useLocalDpi xmlns:a14="http://schemas.microsoft.com/office/drawing/2010/main" val="0"/>
              </a:ext>
            </a:extLst>
          </a:blip>
          <a:srcRect l="-552" r="-415"/>
          <a:stretch>
            <a:fillRect/>
          </a:stretch>
        </p:blipFill>
        <p:spPr bwMode="auto">
          <a:xfrm>
            <a:off x="1117602" y="1352452"/>
            <a:ext cx="2005189" cy="1286933"/>
          </a:xfrm>
          <a:prstGeom prst="rect">
            <a:avLst/>
          </a:prstGeom>
          <a:noFill/>
          <a:ln w="9525">
            <a:solidFill>
              <a:schemeClr val="tx1"/>
            </a:solidFill>
            <a:miter lim="800000"/>
            <a:headEnd/>
            <a:tailEnd/>
          </a:ln>
        </p:spPr>
      </p:pic>
      <p:pic>
        <p:nvPicPr>
          <p:cNvPr id="69636" name="Pictur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17600" y="2845407"/>
            <a:ext cx="2032000" cy="1322212"/>
          </a:xfrm>
          <a:prstGeom prst="rect">
            <a:avLst/>
          </a:prstGeom>
          <a:noFill/>
          <a:ln w="9525">
            <a:solidFill>
              <a:srgbClr val="000000"/>
            </a:solidFill>
            <a:miter lim="800000"/>
            <a:headEnd/>
            <a:tailEnd/>
          </a:ln>
        </p:spPr>
      </p:pic>
      <p:pic>
        <p:nvPicPr>
          <p:cNvPr id="69637" name="Picture 2" descr="Island_DB"/>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17600" y="4400452"/>
            <a:ext cx="2032000" cy="1354667"/>
          </a:xfrm>
          <a:prstGeom prst="rect">
            <a:avLst/>
          </a:prstGeom>
          <a:noFill/>
          <a:ln w="9525">
            <a:solidFill>
              <a:schemeClr val="tx1"/>
            </a:solidFill>
            <a:miter lim="800000"/>
            <a:headEnd/>
            <a:tailEnd/>
          </a:ln>
        </p:spPr>
      </p:pic>
      <p:sp>
        <p:nvSpPr>
          <p:cNvPr id="9" name="TextBox 7"/>
          <p:cNvSpPr txBox="1">
            <a:spLocks noChangeArrowheads="1"/>
          </p:cNvSpPr>
          <p:nvPr/>
        </p:nvSpPr>
        <p:spPr bwMode="auto">
          <a:xfrm flipH="1">
            <a:off x="3276600" y="1697093"/>
            <a:ext cx="5757333" cy="4337726"/>
          </a:xfrm>
          <a:prstGeom prst="rect">
            <a:avLst/>
          </a:prstGeom>
          <a:noFill/>
          <a:ln w="9525">
            <a:noFill/>
            <a:miter lim="800000"/>
            <a:headEnd/>
            <a:tailEnd/>
          </a:ln>
        </p:spPr>
        <p:txBody>
          <a:bodyPr>
            <a:spAutoFit/>
          </a:bodyP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Calibri" pitchFamily="34" charset="0"/>
                <a:ea typeface="+mn-ea"/>
                <a:cs typeface="+mn-cs"/>
              </a:rPr>
              <a:t>Freshwater Mussels</a:t>
            </a:r>
            <a:r>
              <a:rPr kumimoji="0" lang="en-US" sz="2844" b="0" i="0" u="none" strike="noStrike" kern="1200" cap="none" spc="0" normalizeH="0" baseline="0" noProof="0" dirty="0">
                <a:ln>
                  <a:noFill/>
                </a:ln>
                <a:solidFill>
                  <a:prstClr val="white"/>
                </a:solidFill>
                <a:effectLst/>
                <a:uLnTx/>
                <a:uFillTx/>
                <a:latin typeface="Calibri" pitchFamily="34" charset="0"/>
                <a:ea typeface="+mn-ea"/>
                <a:cs typeface="+mn-cs"/>
              </a:rPr>
              <a:t>:  most imperiled</a:t>
            </a: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Calibri" pitchFamily="34" charset="0"/>
                <a:ea typeface="+mn-ea"/>
                <a:cs typeface="+mn-cs"/>
              </a:rPr>
              <a:t>Oysters</a:t>
            </a:r>
            <a:r>
              <a:rPr kumimoji="0" lang="en-US" sz="2844" b="0" i="0" u="none" strike="noStrike" kern="1200" cap="none" spc="0" normalizeH="0" baseline="0" noProof="0" dirty="0">
                <a:ln>
                  <a:noFill/>
                </a:ln>
                <a:solidFill>
                  <a:prstClr val="white"/>
                </a:solidFill>
                <a:effectLst/>
                <a:uLnTx/>
                <a:uFillTx/>
                <a:latin typeface="Calibri" pitchFamily="34" charset="0"/>
                <a:ea typeface="+mn-ea"/>
                <a:cs typeface="+mn-cs"/>
              </a:rPr>
              <a:t>: prone to disease and salinity</a:t>
            </a: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2844"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2844" b="1" i="0" u="none" strike="noStrike" kern="1200" cap="none" spc="0" normalizeH="0" baseline="0" noProof="0" dirty="0">
                <a:ln>
                  <a:noFill/>
                </a:ln>
                <a:solidFill>
                  <a:srgbClr val="FFFF00"/>
                </a:solidFill>
                <a:effectLst/>
                <a:uLnTx/>
                <a:uFillTx/>
                <a:latin typeface="Calibri" pitchFamily="34" charset="0"/>
                <a:ea typeface="+mn-ea"/>
                <a:cs typeface="+mn-cs"/>
              </a:rPr>
              <a:t>Ribbed Mussels</a:t>
            </a:r>
            <a:r>
              <a:rPr kumimoji="0" lang="en-US" sz="2844" b="0" i="0" u="none" strike="noStrike" kern="1200" cap="none" spc="0" normalizeH="0" baseline="0" noProof="0" dirty="0">
                <a:ln>
                  <a:noFill/>
                </a:ln>
                <a:solidFill>
                  <a:prstClr val="white"/>
                </a:solidFill>
                <a:effectLst/>
                <a:uLnTx/>
                <a:uFillTx/>
                <a:latin typeface="Calibri" pitchFamily="34" charset="0"/>
                <a:ea typeface="+mn-ea"/>
                <a:cs typeface="+mn-cs"/>
              </a:rPr>
              <a:t>: losing marsh habitat</a:t>
            </a: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2489" b="0" i="0" u="none" strike="noStrike" kern="1200" cap="none" spc="0" normalizeH="0" baseline="0" noProof="0" dirty="0">
              <a:ln>
                <a:noFill/>
              </a:ln>
              <a:solidFill>
                <a:srgbClr val="E3DED1">
                  <a:lumMod val="50000"/>
                </a:srgbClr>
              </a:solidFill>
              <a:effectLst/>
              <a:uLnTx/>
              <a:uFillTx/>
              <a:latin typeface="Arial" charset="0"/>
              <a:ea typeface="+mn-ea"/>
              <a:cs typeface="+mn-cs"/>
            </a:endParaRPr>
          </a:p>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2489" b="0" i="0" u="none" strike="noStrike" kern="1200" cap="none" spc="0" normalizeH="0" baseline="0" noProof="0" dirty="0">
              <a:ln>
                <a:noFill/>
              </a:ln>
              <a:solidFill>
                <a:srgbClr val="E3DED1">
                  <a:lumMod val="50000"/>
                </a:srgbClr>
              </a:solidFill>
              <a:effectLst/>
              <a:uLnTx/>
              <a:uFillTx/>
              <a:latin typeface="Arial" charset="0"/>
              <a:ea typeface="+mn-ea"/>
              <a:cs typeface="+mn-cs"/>
            </a:endParaRPr>
          </a:p>
        </p:txBody>
      </p:sp>
      <p:sp>
        <p:nvSpPr>
          <p:cNvPr id="69639" name="Title 5"/>
          <p:cNvSpPr>
            <a:spLocks noGrp="1"/>
          </p:cNvSpPr>
          <p:nvPr>
            <p:ph type="title"/>
          </p:nvPr>
        </p:nvSpPr>
        <p:spPr>
          <a:xfrm>
            <a:off x="457200" y="204821"/>
            <a:ext cx="6316133" cy="745067"/>
          </a:xfrm>
        </p:spPr>
        <p:txBody>
          <a:bodyPr/>
          <a:lstStyle/>
          <a:p>
            <a:pPr eaLnBrk="1" hangingPunct="1"/>
            <a:r>
              <a:rPr lang="en-US" sz="4000" b="1" dirty="0">
                <a:solidFill>
                  <a:srgbClr val="FFFF00"/>
                </a:solidFill>
                <a:latin typeface="Calibri" pitchFamily="34" charset="0"/>
              </a:rPr>
              <a:t>Bivalve Population Declines</a:t>
            </a:r>
          </a:p>
        </p:txBody>
      </p:sp>
      <p:pic>
        <p:nvPicPr>
          <p:cNvPr id="69640" name="Picture 6" descr="Oyster Canary Creek Nov 2001B dk"/>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7067" y="3116341"/>
            <a:ext cx="1041400" cy="795867"/>
          </a:xfrm>
          <a:prstGeom prst="rect">
            <a:avLst/>
          </a:prstGeom>
          <a:noFill/>
          <a:ln w="9525">
            <a:solidFill>
              <a:schemeClr val="tx1"/>
            </a:solidFill>
            <a:miter lim="800000"/>
            <a:headEnd/>
            <a:tailEnd/>
          </a:ln>
        </p:spPr>
      </p:pic>
      <p:pic>
        <p:nvPicPr>
          <p:cNvPr id="69641" name="Picture 12" descr="Mussel Shell"/>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7068" y="4741945"/>
            <a:ext cx="1083733" cy="670278"/>
          </a:xfrm>
          <a:prstGeom prst="rect">
            <a:avLst/>
          </a:prstGeom>
          <a:noFill/>
          <a:ln w="9525">
            <a:noFill/>
            <a:miter lim="800000"/>
            <a:headEnd/>
            <a:tailEnd/>
          </a:ln>
        </p:spPr>
      </p:pic>
      <p:pic>
        <p:nvPicPr>
          <p:cNvPr id="69642" name="Picture 4" descr="Dwwm1"/>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37069" y="1626210"/>
            <a:ext cx="1110545" cy="629356"/>
          </a:xfrm>
          <a:prstGeom prst="rect">
            <a:avLst/>
          </a:prstGeom>
          <a:noFill/>
          <a:ln w="9525">
            <a:solidFill>
              <a:schemeClr val="tx1"/>
            </a:solidFill>
            <a:miter lim="800000"/>
            <a:headEnd/>
            <a:tailEnd/>
          </a:ln>
        </p:spPr>
      </p:pic>
      <p:grpSp>
        <p:nvGrpSpPr>
          <p:cNvPr id="12" name="Group 11"/>
          <p:cNvGrpSpPr/>
          <p:nvPr/>
        </p:nvGrpSpPr>
        <p:grpSpPr>
          <a:xfrm>
            <a:off x="0" y="6019800"/>
            <a:ext cx="9144000" cy="838200"/>
            <a:chOff x="1828799" y="1828801"/>
            <a:chExt cx="5920510" cy="3886199"/>
          </a:xfrm>
        </p:grpSpPr>
        <p:pic>
          <p:nvPicPr>
            <p:cNvPr id="13" name="Picture 12" descr="Footer Swoosh.jp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828799" y="1905000"/>
              <a:ext cx="5911037" cy="3810000"/>
            </a:xfrm>
            <a:prstGeom prst="rect">
              <a:avLst/>
            </a:prstGeom>
          </p:spPr>
        </p:pic>
        <p:sp>
          <p:nvSpPr>
            <p:cNvPr id="14" name="Freeform: Shape 1"/>
            <p:cNvSpPr/>
            <p:nvPr/>
          </p:nvSpPr>
          <p:spPr>
            <a:xfrm>
              <a:off x="1828800" y="1828801"/>
              <a:ext cx="5920509" cy="2059708"/>
            </a:xfrm>
            <a:custGeom>
              <a:avLst/>
              <a:gdLst>
                <a:gd name="connsiteX0" fmla="*/ 0 w 5920509"/>
                <a:gd name="connsiteY0" fmla="*/ 9236 h 1995054"/>
                <a:gd name="connsiteX1" fmla="*/ 295564 w 5920509"/>
                <a:gd name="connsiteY1" fmla="*/ 332509 h 1995054"/>
                <a:gd name="connsiteX2" fmla="*/ 646545 w 5920509"/>
                <a:gd name="connsiteY2" fmla="*/ 692727 h 1995054"/>
                <a:gd name="connsiteX3" fmla="*/ 1071418 w 5920509"/>
                <a:gd name="connsiteY3" fmla="*/ 979054 h 1995054"/>
                <a:gd name="connsiteX4" fmla="*/ 1681018 w 5920509"/>
                <a:gd name="connsiteY4" fmla="*/ 1357745 h 1995054"/>
                <a:gd name="connsiteX5" fmla="*/ 2272145 w 5920509"/>
                <a:gd name="connsiteY5" fmla="*/ 1662545 h 1995054"/>
                <a:gd name="connsiteX6" fmla="*/ 2983345 w 5920509"/>
                <a:gd name="connsiteY6" fmla="*/ 1884218 h 1995054"/>
                <a:gd name="connsiteX7" fmla="*/ 3426691 w 5920509"/>
                <a:gd name="connsiteY7" fmla="*/ 1985818 h 1995054"/>
                <a:gd name="connsiteX8" fmla="*/ 3703782 w 5920509"/>
                <a:gd name="connsiteY8" fmla="*/ 1995054 h 1995054"/>
                <a:gd name="connsiteX9" fmla="*/ 4119418 w 5920509"/>
                <a:gd name="connsiteY9" fmla="*/ 1958109 h 1995054"/>
                <a:gd name="connsiteX10" fmla="*/ 4387273 w 5920509"/>
                <a:gd name="connsiteY10" fmla="*/ 1884218 h 1995054"/>
                <a:gd name="connsiteX11" fmla="*/ 4756727 w 5920509"/>
                <a:gd name="connsiteY11" fmla="*/ 1727200 h 1995054"/>
                <a:gd name="connsiteX12" fmla="*/ 5061527 w 5920509"/>
                <a:gd name="connsiteY12" fmla="*/ 1514763 h 1995054"/>
                <a:gd name="connsiteX13" fmla="*/ 5347855 w 5920509"/>
                <a:gd name="connsiteY13" fmla="*/ 1265381 h 1995054"/>
                <a:gd name="connsiteX14" fmla="*/ 5615709 w 5920509"/>
                <a:gd name="connsiteY14" fmla="*/ 951345 h 1995054"/>
                <a:gd name="connsiteX15" fmla="*/ 5828145 w 5920509"/>
                <a:gd name="connsiteY15" fmla="*/ 628072 h 1995054"/>
                <a:gd name="connsiteX16" fmla="*/ 5920509 w 5920509"/>
                <a:gd name="connsiteY16" fmla="*/ 406400 h 1995054"/>
                <a:gd name="connsiteX17" fmla="*/ 5911273 w 5920509"/>
                <a:gd name="connsiteY17" fmla="*/ 0 h 1995054"/>
                <a:gd name="connsiteX18" fmla="*/ 0 w 5920509"/>
                <a:gd name="connsiteY18" fmla="*/ 9236 h 19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509" h="1995054">
                  <a:moveTo>
                    <a:pt x="0" y="9236"/>
                  </a:moveTo>
                  <a:lnTo>
                    <a:pt x="295564" y="332509"/>
                  </a:lnTo>
                  <a:lnTo>
                    <a:pt x="646545" y="692727"/>
                  </a:lnTo>
                  <a:lnTo>
                    <a:pt x="1071418" y="979054"/>
                  </a:lnTo>
                  <a:lnTo>
                    <a:pt x="1681018" y="1357745"/>
                  </a:lnTo>
                  <a:lnTo>
                    <a:pt x="2272145" y="1662545"/>
                  </a:lnTo>
                  <a:lnTo>
                    <a:pt x="2983345" y="1884218"/>
                  </a:lnTo>
                  <a:lnTo>
                    <a:pt x="3426691" y="1985818"/>
                  </a:lnTo>
                  <a:lnTo>
                    <a:pt x="3703782" y="1995054"/>
                  </a:lnTo>
                  <a:lnTo>
                    <a:pt x="4119418" y="1958109"/>
                  </a:lnTo>
                  <a:lnTo>
                    <a:pt x="4387273" y="1884218"/>
                  </a:lnTo>
                  <a:lnTo>
                    <a:pt x="4756727" y="1727200"/>
                  </a:lnTo>
                  <a:lnTo>
                    <a:pt x="5061527" y="1514763"/>
                  </a:lnTo>
                  <a:lnTo>
                    <a:pt x="5347855" y="1265381"/>
                  </a:lnTo>
                  <a:lnTo>
                    <a:pt x="5615709" y="951345"/>
                  </a:lnTo>
                  <a:lnTo>
                    <a:pt x="5828145" y="628072"/>
                  </a:lnTo>
                  <a:lnTo>
                    <a:pt x="5920509" y="406400"/>
                  </a:lnTo>
                  <a:lnTo>
                    <a:pt x="5911273" y="0"/>
                  </a:lnTo>
                  <a:lnTo>
                    <a:pt x="0" y="92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 name="Picture 15" descr="PDE_2016_STACKED LOGO_FullColor_RGB_FFF.jp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229600" y="5562600"/>
            <a:ext cx="914400" cy="1295400"/>
          </a:xfrm>
          <a:prstGeom prst="rect">
            <a:avLst/>
          </a:prstGeom>
        </p:spPr>
      </p:pic>
      <p:grpSp>
        <p:nvGrpSpPr>
          <p:cNvPr id="3" name="Group 2"/>
          <p:cNvGrpSpPr/>
          <p:nvPr/>
        </p:nvGrpSpPr>
        <p:grpSpPr>
          <a:xfrm>
            <a:off x="4191000" y="1393662"/>
            <a:ext cx="3505200" cy="4274374"/>
            <a:chOff x="4191000" y="1393662"/>
            <a:chExt cx="3505200" cy="4274374"/>
          </a:xfrm>
        </p:grpSpPr>
        <p:pic>
          <p:nvPicPr>
            <p:cNvPr id="17" name="Picture 16" descr="swami-crystal-ball.jpg">
              <a:extLst>
                <a:ext uri="{FF2B5EF4-FFF2-40B4-BE49-F238E27FC236}">
                  <a16:creationId xmlns:a16="http://schemas.microsoft.com/office/drawing/2014/main" id="{90979126-CA99-4405-A802-940485DE3344}"/>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4191000" y="1400836"/>
              <a:ext cx="3505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91000" y="1393662"/>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mn-ea"/>
                  <a:cs typeface="+mn-cs"/>
                </a:rPr>
                <a:t>Future?</a:t>
              </a:r>
            </a:p>
          </p:txBody>
        </p:sp>
      </p:grpSp>
    </p:spTree>
    <p:extLst>
      <p:ext uri="{BB962C8B-B14F-4D97-AF65-F5344CB8AC3E}">
        <p14:creationId xmlns:p14="http://schemas.microsoft.com/office/powerpoint/2010/main" val="3322287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1" y="990600"/>
            <a:ext cx="8229600" cy="4525963"/>
          </a:xfrm>
        </p:spPr>
        <p:txBody>
          <a:bodyPr>
            <a:normAutofit/>
          </a:bodyPr>
          <a:lstStyle/>
          <a:p>
            <a:r>
              <a:rPr lang="en-US" sz="3000" b="1" dirty="0">
                <a:solidFill>
                  <a:srgbClr val="417764"/>
                </a:solidFill>
                <a:latin typeface="Avenir LT Std 55 Roman" pitchFamily="34" charset="0"/>
                <a:cs typeface="Arial" pitchFamily="34" charset="0"/>
              </a:rPr>
              <a:t>Less Pollutant Removal</a:t>
            </a:r>
          </a:p>
        </p:txBody>
      </p:sp>
      <p:sp>
        <p:nvSpPr>
          <p:cNvPr id="4" name="Title 1"/>
          <p:cNvSpPr>
            <a:spLocks noGrp="1"/>
          </p:cNvSpPr>
          <p:nvPr>
            <p:ph type="title"/>
          </p:nvPr>
        </p:nvSpPr>
        <p:spPr>
          <a:xfrm>
            <a:off x="228600" y="0"/>
            <a:ext cx="8229600" cy="1143000"/>
          </a:xfrm>
        </p:spPr>
        <p:txBody>
          <a:bodyPr>
            <a:normAutofit/>
          </a:bodyPr>
          <a:lstStyle/>
          <a:p>
            <a:pPr algn="l"/>
            <a:r>
              <a:rPr lang="en-US" b="1" dirty="0">
                <a:solidFill>
                  <a:srgbClr val="216A95"/>
                </a:solidFill>
                <a:latin typeface="Avenir LT Std 55 Roman" pitchFamily="34" charset="0"/>
                <a:cs typeface="Arial" pitchFamily="34" charset="0"/>
              </a:rPr>
              <a:t>Loss of Nature’s Benefits</a:t>
            </a:r>
          </a:p>
        </p:txBody>
      </p:sp>
      <p:pic>
        <p:nvPicPr>
          <p:cNvPr id="6" name="Picture 5" descr="PDE_2016_STACKED LOGO_FullColor_RGB_FFF.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175320" y="103779"/>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fld id="{325FF052-A754-4A75-911C-E4E5EEEC19B0}" type="slidenum">
              <a:rPr lang="en-US" b="1" smtClean="0">
                <a:solidFill>
                  <a:schemeClr val="bg1"/>
                </a:solidFill>
                <a:latin typeface="Arial" pitchFamily="34" charset="0"/>
                <a:cs typeface="Arial" pitchFamily="34" charset="0"/>
              </a:rPr>
              <a:pPr/>
              <a:t>51</a:t>
            </a:fld>
            <a:endParaRPr lang="en-US" b="1" dirty="0">
              <a:solidFill>
                <a:schemeClr val="bg1"/>
              </a:solidFill>
              <a:latin typeface="Arial" pitchFamily="34" charset="0"/>
              <a:cs typeface="Arial" pitchFamily="34" charset="0"/>
            </a:endParaRPr>
          </a:p>
        </p:txBody>
      </p:sp>
      <p:pic>
        <p:nvPicPr>
          <p:cNvPr id="9" name="Picture 2" descr="C:\Documents and Settings\Danielle\My Documents\Photos\Career\Research Projects\DELSI - Living Shorelines\2014\DELSI Mispillion Check 10-20-14\IMAG0566.jpg">
            <a:extLst>
              <a:ext uri="{FF2B5EF4-FFF2-40B4-BE49-F238E27FC236}">
                <a16:creationId xmlns:a16="http://schemas.microsoft.com/office/drawing/2014/main" id="{1B73401A-A08F-4857-8E37-9818B326EA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676401"/>
            <a:ext cx="9196381" cy="5200048"/>
          </a:xfrm>
          <a:prstGeom prst="rect">
            <a:avLst/>
          </a:prstGeom>
          <a:noFill/>
          <a:ln w="44450">
            <a:no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BB662FF-633E-42FA-95F1-23512E00815F}"/>
              </a:ext>
            </a:extLst>
          </p:cNvPr>
          <p:cNvGrpSpPr/>
          <p:nvPr/>
        </p:nvGrpSpPr>
        <p:grpSpPr>
          <a:xfrm>
            <a:off x="3105173" y="4068763"/>
            <a:ext cx="5825067" cy="2438400"/>
            <a:chOff x="3105173" y="4068763"/>
            <a:chExt cx="5825067" cy="2438400"/>
          </a:xfrm>
        </p:grpSpPr>
        <p:pic>
          <p:nvPicPr>
            <p:cNvPr id="10" name="Picture 4">
              <a:extLst>
                <a:ext uri="{FF2B5EF4-FFF2-40B4-BE49-F238E27FC236}">
                  <a16:creationId xmlns:a16="http://schemas.microsoft.com/office/drawing/2014/main" id="{80D706A7-6CEF-40E2-8108-2AA924623EE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05173" y="4068763"/>
              <a:ext cx="5825067" cy="24384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927140-4E9C-4508-A930-7CA70D480244}"/>
                </a:ext>
              </a:extLst>
            </p:cNvPr>
            <p:cNvSpPr txBox="1"/>
            <p:nvPr/>
          </p:nvSpPr>
          <p:spPr>
            <a:xfrm>
              <a:off x="6400800" y="5252403"/>
              <a:ext cx="1511952" cy="369332"/>
            </a:xfrm>
            <a:prstGeom prst="rect">
              <a:avLst/>
            </a:prstGeom>
            <a:noFill/>
          </p:spPr>
          <p:txBody>
            <a:bodyPr wrap="none" rtlCol="0">
              <a:spAutoFit/>
            </a:bodyPr>
            <a:lstStyle/>
            <a:p>
              <a:r>
                <a:rPr lang="en-US" b="1" dirty="0">
                  <a:solidFill>
                    <a:srgbClr val="FFFF00"/>
                  </a:solidFill>
                </a:rPr>
                <a:t>With Shellfish</a:t>
              </a:r>
            </a:p>
          </p:txBody>
        </p:sp>
        <p:sp>
          <p:nvSpPr>
            <p:cNvPr id="11" name="TextBox 10">
              <a:extLst>
                <a:ext uri="{FF2B5EF4-FFF2-40B4-BE49-F238E27FC236}">
                  <a16:creationId xmlns:a16="http://schemas.microsoft.com/office/drawing/2014/main" id="{5CBA7430-869A-4004-BFCE-51A1DAB73A8E}"/>
                </a:ext>
              </a:extLst>
            </p:cNvPr>
            <p:cNvSpPr txBox="1"/>
            <p:nvPr/>
          </p:nvSpPr>
          <p:spPr>
            <a:xfrm>
              <a:off x="3678706" y="5236846"/>
              <a:ext cx="1838965" cy="369332"/>
            </a:xfrm>
            <a:prstGeom prst="rect">
              <a:avLst/>
            </a:prstGeom>
            <a:noFill/>
          </p:spPr>
          <p:txBody>
            <a:bodyPr wrap="none" rtlCol="0">
              <a:spAutoFit/>
            </a:bodyPr>
            <a:lstStyle/>
            <a:p>
              <a:r>
                <a:rPr lang="en-US" b="1" dirty="0">
                  <a:solidFill>
                    <a:srgbClr val="FFFF00"/>
                  </a:solidFill>
                </a:rPr>
                <a:t>Without Shellfish</a:t>
              </a:r>
            </a:p>
          </p:txBody>
        </p:sp>
      </p:grpSp>
    </p:spTree>
    <p:extLst>
      <p:ext uri="{BB962C8B-B14F-4D97-AF65-F5344CB8AC3E}">
        <p14:creationId xmlns:p14="http://schemas.microsoft.com/office/powerpoint/2010/main" val="4079278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3346" name="Picture 2" descr="gla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51933"/>
            <a:ext cx="8229600" cy="525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Text Box 3"/>
          <p:cNvSpPr txBox="1">
            <a:spLocks noChangeArrowheads="1"/>
          </p:cNvSpPr>
          <p:nvPr/>
        </p:nvSpPr>
        <p:spPr bwMode="auto">
          <a:xfrm>
            <a:off x="5633155" y="5880100"/>
            <a:ext cx="28312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1600" i="1">
                <a:solidFill>
                  <a:srgbClr val="000000"/>
                </a:solidFill>
              </a:rPr>
              <a:t>The Far Side</a:t>
            </a:r>
            <a:r>
              <a:rPr lang="en-US" altLang="en-US" sz="1600">
                <a:solidFill>
                  <a:srgbClr val="000000"/>
                </a:solidFill>
              </a:rPr>
              <a:t> by Gary Larson</a:t>
            </a:r>
          </a:p>
        </p:txBody>
      </p:sp>
      <p:sp>
        <p:nvSpPr>
          <p:cNvPr id="349188" name="Text Box 4"/>
          <p:cNvSpPr txBox="1">
            <a:spLocks noChangeArrowheads="1"/>
          </p:cNvSpPr>
          <p:nvPr/>
        </p:nvSpPr>
        <p:spPr bwMode="auto">
          <a:xfrm>
            <a:off x="5318479" y="1174045"/>
            <a:ext cx="19094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812810" eaLnBrk="1" fontAlgn="base" hangingPunct="1">
              <a:spcBef>
                <a:spcPct val="0"/>
              </a:spcBef>
              <a:spcAft>
                <a:spcPct val="0"/>
              </a:spcAft>
            </a:pPr>
            <a:r>
              <a:rPr lang="en-US" altLang="en-US" sz="3200" b="1" i="1">
                <a:solidFill>
                  <a:srgbClr val="0000CC"/>
                </a:solidFill>
                <a:latin typeface="ImagoBook" pitchFamily="2" charset="0"/>
              </a:rPr>
              <a:t>The End?</a:t>
            </a:r>
          </a:p>
        </p:txBody>
      </p:sp>
    </p:spTree>
    <p:extLst>
      <p:ext uri="{BB962C8B-B14F-4D97-AF65-F5344CB8AC3E}">
        <p14:creationId xmlns:p14="http://schemas.microsoft.com/office/powerpoint/2010/main" val="2554515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9188"/>
                                        </p:tgtEl>
                                        <p:attrNameLst>
                                          <p:attrName>style.visibility</p:attrName>
                                        </p:attrNameLst>
                                      </p:cBhvr>
                                      <p:to>
                                        <p:strVal val="visible"/>
                                      </p:to>
                                    </p:set>
                                    <p:animEffect transition="in" filter="dissolve">
                                      <p:cBhvr>
                                        <p:cTn id="7" dur="1000"/>
                                        <p:tgtEl>
                                          <p:spTgt spid="3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88188"/>
            <a:ext cx="8229600" cy="771878"/>
          </a:xfrm>
        </p:spPr>
        <p:txBody>
          <a:bodyPr rtlCol="0">
            <a:normAutofit/>
          </a:bodyPr>
          <a:lstStyle/>
          <a:p>
            <a:pPr algn="l" eaLnBrk="1" fontAlgn="auto" hangingPunct="1">
              <a:spcAft>
                <a:spcPts val="0"/>
              </a:spcAft>
              <a:defRPr/>
            </a:pPr>
            <a:r>
              <a:rPr lang="en-US" b="1" dirty="0">
                <a:solidFill>
                  <a:srgbClr val="FFFF00"/>
                </a:solidFill>
                <a:effectLst>
                  <a:outerShdw blurRad="38100" dist="38100" dir="2700000" algn="tl">
                    <a:srgbClr val="000000">
                      <a:alpha val="43137"/>
                    </a:srgbClr>
                  </a:outerShdw>
                </a:effectLst>
              </a:rPr>
              <a:t>Overview</a:t>
            </a:r>
          </a:p>
        </p:txBody>
      </p:sp>
      <p:sp>
        <p:nvSpPr>
          <p:cNvPr id="3" name="Content Placeholder 2"/>
          <p:cNvSpPr>
            <a:spLocks noGrp="1"/>
          </p:cNvSpPr>
          <p:nvPr>
            <p:ph idx="1"/>
          </p:nvPr>
        </p:nvSpPr>
        <p:spPr>
          <a:xfrm>
            <a:off x="228600" y="1295400"/>
            <a:ext cx="8229600" cy="4944533"/>
          </a:xfrm>
        </p:spPr>
        <p:txBody>
          <a:bodyPr rtlCol="0">
            <a:normAutofit/>
          </a:bodyPr>
          <a:lstStyle/>
          <a:p>
            <a:pPr eaLnBrk="1" fontAlgn="auto" hangingPunct="1">
              <a:spcAft>
                <a:spcPts val="0"/>
              </a:spcAft>
              <a:buNone/>
              <a:defRPr/>
            </a:pPr>
            <a:r>
              <a:rPr lang="en-US" b="1" dirty="0">
                <a:solidFill>
                  <a:schemeClr val="bg1">
                    <a:lumMod val="75000"/>
                  </a:schemeClr>
                </a:solidFill>
              </a:rPr>
              <a:t>The Delaware Estuary</a:t>
            </a:r>
            <a:endParaRPr lang="en-US" b="1" dirty="0">
              <a:solidFill>
                <a:schemeClr val="bg1">
                  <a:lumMod val="75000"/>
                </a:schemeClr>
              </a:solidFill>
              <a:effectLst>
                <a:outerShdw blurRad="38100" dist="38100" dir="2700000" algn="tl">
                  <a:srgbClr val="000000">
                    <a:alpha val="43137"/>
                  </a:srgbClr>
                </a:outerShdw>
              </a:effectLst>
            </a:endParaRPr>
          </a:p>
          <a:p>
            <a:pPr lvl="2"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lumMod val="75000"/>
                  </a:schemeClr>
                </a:solidFill>
              </a:rPr>
              <a:t>Natural Capital</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dirty="0">
                <a:solidFill>
                  <a:schemeClr val="bg1"/>
                </a:solidFill>
              </a:rPr>
              <a:t>Case </a:t>
            </a:r>
            <a:r>
              <a:rPr lang="en-US" dirty="0">
                <a:solidFill>
                  <a:schemeClr val="bg1">
                    <a:lumMod val="95000"/>
                  </a:schemeClr>
                </a:solidFill>
              </a:rPr>
              <a:t>Study: </a:t>
            </a:r>
            <a:r>
              <a:rPr lang="en-US" b="1" dirty="0">
                <a:solidFill>
                  <a:schemeClr val="bg1">
                    <a:lumMod val="95000"/>
                  </a:schemeClr>
                </a:solidFill>
                <a:effectLst>
                  <a:outerShdw blurRad="38100" dist="38100" dir="2700000" algn="tl">
                    <a:srgbClr val="000000">
                      <a:alpha val="43137"/>
                    </a:srgbClr>
                  </a:outerShdw>
                </a:effectLst>
              </a:rPr>
              <a:t>Coastal Wetlands </a:t>
            </a:r>
          </a:p>
          <a:p>
            <a:pPr eaLnBrk="1" fontAlgn="auto" hangingPunct="1">
              <a:spcAft>
                <a:spcPts val="0"/>
              </a:spcAft>
              <a:buNone/>
              <a:defRPr/>
            </a:pPr>
            <a:r>
              <a:rPr lang="en-US" b="1" dirty="0">
                <a:solidFill>
                  <a:schemeClr val="bg1">
                    <a:lumMod val="95000"/>
                  </a:schemeClr>
                </a:solidFill>
                <a:effectLst>
                  <a:outerShdw blurRad="38100" dist="38100" dir="2700000" algn="tl">
                    <a:srgbClr val="000000">
                      <a:alpha val="43137"/>
                    </a:srgbClr>
                  </a:outerShdw>
                </a:effectLst>
              </a:rPr>
              <a:t>		</a:t>
            </a:r>
            <a:r>
              <a:rPr lang="en-US" sz="2133" b="1" dirty="0">
                <a:solidFill>
                  <a:schemeClr val="bg1">
                    <a:lumMod val="95000"/>
                  </a:schemeClr>
                </a:solidFill>
              </a:rPr>
              <a:t>Types, Values, Trends</a:t>
            </a:r>
          </a:p>
          <a:p>
            <a:pPr eaLnBrk="1" fontAlgn="auto" hangingPunct="1">
              <a:spcAft>
                <a:spcPts val="0"/>
              </a:spcAft>
              <a:buNone/>
              <a:defRPr/>
            </a:pPr>
            <a:endParaRPr lang="en-US" sz="1800" b="1" dirty="0">
              <a:solidFill>
                <a:schemeClr val="bg1">
                  <a:lumMod val="95000"/>
                </a:schemeClr>
              </a:solidFill>
              <a:effectLst>
                <a:outerShdw blurRad="38100" dist="38100" dir="2700000" algn="tl">
                  <a:srgbClr val="000000">
                    <a:alpha val="43137"/>
                  </a:srgbClr>
                </a:outerShdw>
              </a:effectLst>
            </a:endParaRPr>
          </a:p>
          <a:p>
            <a:pPr eaLnBrk="1" fontAlgn="auto" hangingPunct="1">
              <a:spcAft>
                <a:spcPts val="0"/>
              </a:spcAft>
              <a:buNone/>
              <a:defRPr/>
            </a:pPr>
            <a:r>
              <a:rPr lang="en-US" dirty="0">
                <a:solidFill>
                  <a:schemeClr val="bg1">
                    <a:lumMod val="95000"/>
                  </a:schemeClr>
                </a:solidFill>
                <a:effectLst>
                  <a:outerShdw blurRad="38100" dist="38100" dir="2700000" algn="tl">
                    <a:srgbClr val="000000">
                      <a:alpha val="43137"/>
                    </a:srgbClr>
                  </a:outerShdw>
                </a:effectLst>
              </a:rPr>
              <a:t>Case Study:</a:t>
            </a:r>
            <a:r>
              <a:rPr lang="en-US" dirty="0">
                <a:solidFill>
                  <a:schemeClr val="bg1">
                    <a:lumMod val="95000"/>
                  </a:schemeClr>
                </a:solidFill>
              </a:rPr>
              <a:t> </a:t>
            </a:r>
            <a:r>
              <a:rPr lang="en-US" b="1" dirty="0">
                <a:solidFill>
                  <a:schemeClr val="bg1">
                    <a:lumMod val="95000"/>
                  </a:schemeClr>
                </a:solidFill>
              </a:rPr>
              <a:t>She</a:t>
            </a:r>
            <a:r>
              <a:rPr lang="en-US" b="1" dirty="0">
                <a:solidFill>
                  <a:schemeClr val="bg1"/>
                </a:solidFill>
              </a:rPr>
              <a:t>llfish Beds</a:t>
            </a:r>
          </a:p>
          <a:p>
            <a:pPr eaLnBrk="1" fontAlgn="auto" hangingPunct="1">
              <a:spcAft>
                <a:spcPts val="0"/>
              </a:spcAft>
              <a:buNone/>
              <a:defRPr/>
            </a:pPr>
            <a:r>
              <a:rPr lang="en-US" sz="1867" b="1" dirty="0">
                <a:solidFill>
                  <a:schemeClr val="bg1">
                    <a:lumMod val="95000"/>
                  </a:schemeClr>
                </a:solidFill>
              </a:rPr>
              <a:t>		Types, Values, Trends</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solidFill>
              </a:rPr>
              <a:t>Future Solutions</a:t>
            </a:r>
          </a:p>
          <a:p>
            <a:pPr eaLnBrk="1" fontAlgn="auto" hangingPunct="1">
              <a:spcAft>
                <a:spcPts val="0"/>
              </a:spcAft>
              <a:buNone/>
              <a:defRPr/>
            </a:pPr>
            <a:endParaRPr lang="en-US" b="1" dirty="0">
              <a:solidFill>
                <a:schemeClr val="bg1"/>
              </a:solidFill>
            </a:endParaRPr>
          </a:p>
        </p:txBody>
      </p:sp>
      <p:sp>
        <p:nvSpPr>
          <p:cNvPr id="4" name="Rounded Rectangle 3"/>
          <p:cNvSpPr/>
          <p:nvPr/>
        </p:nvSpPr>
        <p:spPr bwMode="auto">
          <a:xfrm>
            <a:off x="152400" y="5410200"/>
            <a:ext cx="3581400" cy="1042204"/>
          </a:xfrm>
          <a:prstGeom prst="roundRect">
            <a:avLst/>
          </a:prstGeom>
          <a:noFill/>
          <a:ln w="53975" cap="flat" cmpd="sng" algn="ctr">
            <a:solidFill>
              <a:srgbClr val="FF0000"/>
            </a:solidFill>
            <a:prstDash val="solid"/>
            <a:round/>
            <a:headEnd type="none" w="med" len="med"/>
            <a:tailEnd type="none" w="med" len="med"/>
          </a:ln>
          <a:effectLst/>
        </p:spPr>
        <p:txBody>
          <a:bodyPr vert="horz" wrap="square" lIns="82048" tIns="41025" rIns="82048" bIns="41025"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2" descr="Island_D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600"/>
            <a:ext cx="3733800" cy="249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994115"/>
            <a:ext cx="2743200" cy="3477340"/>
          </a:xfrm>
          <a:prstGeom prst="rect">
            <a:avLst/>
          </a:prstGeom>
          <a:noFill/>
          <a:ln w="9525">
            <a:solidFill>
              <a:schemeClr val="tx2">
                <a:lumMod val="75000"/>
              </a:schemeClr>
            </a:solidFill>
            <a:miter lim="800000"/>
            <a:headEnd/>
            <a:tailEnd/>
          </a:ln>
        </p:spPr>
      </p:pic>
    </p:spTree>
    <p:extLst>
      <p:ext uri="{BB962C8B-B14F-4D97-AF65-F5344CB8AC3E}">
        <p14:creationId xmlns:p14="http://schemas.microsoft.com/office/powerpoint/2010/main" val="1817489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5" name="Content Placeholder 7"/>
          <p:cNvSpPr>
            <a:spLocks noGrp="1"/>
          </p:cNvSpPr>
          <p:nvPr>
            <p:ph idx="1"/>
          </p:nvPr>
        </p:nvSpPr>
        <p:spPr>
          <a:xfrm>
            <a:off x="1794933" y="1803400"/>
            <a:ext cx="6891867" cy="4199467"/>
          </a:xfrm>
        </p:spPr>
        <p:txBody>
          <a:bodyPr/>
          <a:lstStyle/>
          <a:p>
            <a:pPr eaLnBrk="1" hangingPunct="1">
              <a:buFont typeface="Wingdings 2" panose="05020102010507070707" pitchFamily="18" charset="2"/>
              <a:buNone/>
            </a:pPr>
            <a:endParaRPr lang="en-US" altLang="en-US"/>
          </a:p>
          <a:p>
            <a:pPr eaLnBrk="1" hangingPunct="1"/>
            <a:endParaRPr lang="en-US" altLang="en-US"/>
          </a:p>
          <a:p>
            <a:pPr eaLnBrk="1" hangingPunct="1"/>
            <a:endParaRPr lang="en-US" altLang="en-US"/>
          </a:p>
          <a:p>
            <a:pPr eaLnBrk="1" hangingPunct="1"/>
            <a:endParaRPr lang="en-US" altLang="en-US"/>
          </a:p>
        </p:txBody>
      </p:sp>
      <p:grpSp>
        <p:nvGrpSpPr>
          <p:cNvPr id="371716" name="Group 31"/>
          <p:cNvGrpSpPr>
            <a:grpSpLocks/>
          </p:cNvGrpSpPr>
          <p:nvPr/>
        </p:nvGrpSpPr>
        <p:grpSpPr bwMode="auto">
          <a:xfrm>
            <a:off x="6157057" y="1949467"/>
            <a:ext cx="2783483" cy="1560909"/>
            <a:chOff x="2247900" y="2971800"/>
            <a:chExt cx="6583363" cy="2971800"/>
          </a:xfrm>
        </p:grpSpPr>
        <p:pic>
          <p:nvPicPr>
            <p:cNvPr id="3717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2971800"/>
              <a:ext cx="6583363" cy="297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89" name="Rectangle 2"/>
            <p:cNvSpPr>
              <a:spLocks noChangeArrowheads="1"/>
            </p:cNvSpPr>
            <p:nvPr/>
          </p:nvSpPr>
          <p:spPr bwMode="auto">
            <a:xfrm>
              <a:off x="2824389" y="5317197"/>
              <a:ext cx="5807874" cy="531526"/>
            </a:xfrm>
            <a:prstGeom prst="rect">
              <a:avLst/>
            </a:prstGeom>
            <a:noFill/>
            <a:ln w="9525">
              <a:noFill/>
              <a:miter lim="800000"/>
              <a:headEnd/>
              <a:tailEnd/>
            </a:ln>
          </p:spPr>
          <p:txBody>
            <a:bodyPr anchor="ct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Shellplanting</a:t>
              </a: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 for Oysters</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endParaRPr>
            </a:p>
          </p:txBody>
        </p:sp>
      </p:grpSp>
      <p:grpSp>
        <p:nvGrpSpPr>
          <p:cNvPr id="371719" name="Group 17"/>
          <p:cNvGrpSpPr>
            <a:grpSpLocks/>
          </p:cNvGrpSpPr>
          <p:nvPr/>
        </p:nvGrpSpPr>
        <p:grpSpPr bwMode="auto">
          <a:xfrm>
            <a:off x="6400800" y="4126209"/>
            <a:ext cx="2539741" cy="2056170"/>
            <a:chOff x="607595" y="4259059"/>
            <a:chExt cx="3534670" cy="2313191"/>
          </a:xfrm>
        </p:grpSpPr>
        <p:pic>
          <p:nvPicPr>
            <p:cNvPr id="371727" name="Picture 8" descr="DK Busting Machinery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95" y="4419600"/>
              <a:ext cx="34290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2"/>
            <p:cNvSpPr>
              <a:spLocks noChangeArrowheads="1"/>
            </p:cNvSpPr>
            <p:nvPr/>
          </p:nvSpPr>
          <p:spPr bwMode="auto">
            <a:xfrm>
              <a:off x="713285" y="4259059"/>
              <a:ext cx="3428980" cy="668338"/>
            </a:xfrm>
            <a:prstGeom prst="rect">
              <a:avLst/>
            </a:prstGeom>
            <a:noFill/>
            <a:ln w="9525">
              <a:noFill/>
              <a:miter lim="800000"/>
              <a:headEnd/>
              <a:tailEnd/>
            </a:ln>
          </p:spPr>
          <p:txBody>
            <a:bodyPr anchor="ct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Fish Host Restoration</a:t>
              </a:r>
              <a:endPar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endParaRPr>
            </a:p>
          </p:txBody>
        </p:sp>
      </p:grpSp>
      <p:sp>
        <p:nvSpPr>
          <p:cNvPr id="371723" name="Rectangle 2"/>
          <p:cNvSpPr>
            <a:spLocks noGrp="1" noChangeArrowheads="1"/>
          </p:cNvSpPr>
          <p:nvPr>
            <p:ph type="title"/>
          </p:nvPr>
        </p:nvSpPr>
        <p:spPr>
          <a:xfrm>
            <a:off x="228600" y="201996"/>
            <a:ext cx="8833097" cy="745067"/>
          </a:xfrm>
        </p:spPr>
        <p:txBody>
          <a:bodyPr/>
          <a:lstStyle/>
          <a:p>
            <a:r>
              <a:rPr lang="en-US" altLang="en-US" sz="3600" b="1" dirty="0">
                <a:solidFill>
                  <a:srgbClr val="FFFF00"/>
                </a:solidFill>
                <a:latin typeface="Calibri" panose="020F0502020204030204" pitchFamily="34" charset="0"/>
                <a:cs typeface="Calibri" panose="020F0502020204030204" pitchFamily="34" charset="0"/>
              </a:rPr>
              <a:t>Shellfish Enhancement – We Have the Tech !</a:t>
            </a:r>
          </a:p>
        </p:txBody>
      </p:sp>
      <p:pic>
        <p:nvPicPr>
          <p:cNvPr id="2" name="Picture 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2172" y="4287209"/>
            <a:ext cx="2585521" cy="2158493"/>
          </a:xfrm>
          <a:prstGeom prst="rect">
            <a:avLst/>
          </a:prstGeom>
        </p:spPr>
      </p:pic>
      <p:sp>
        <p:nvSpPr>
          <p:cNvPr id="32779" name="Rectangle 2"/>
          <p:cNvSpPr>
            <a:spLocks noChangeArrowheads="1"/>
          </p:cNvSpPr>
          <p:nvPr/>
        </p:nvSpPr>
        <p:spPr bwMode="auto">
          <a:xfrm>
            <a:off x="611572" y="4860864"/>
            <a:ext cx="1773767" cy="513644"/>
          </a:xfrm>
          <a:prstGeom prst="rect">
            <a:avLst/>
          </a:prstGeom>
          <a:noFill/>
          <a:ln w="9525">
            <a:noFill/>
            <a:miter lim="800000"/>
            <a:headEnd/>
            <a:tailEnd/>
          </a:ln>
        </p:spPr>
        <p:txBody>
          <a:bodyPr anchor="ct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Bio-Based</a:t>
            </a: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Living Shorelines</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endParaRPr>
          </a:p>
        </p:txBody>
      </p:sp>
      <p:pic>
        <p:nvPicPr>
          <p:cNvPr id="23" name="Picture 2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347521" y="4233032"/>
            <a:ext cx="2875465" cy="2156599"/>
          </a:xfrm>
          <a:prstGeom prst="rect">
            <a:avLst/>
          </a:prstGeom>
        </p:spPr>
      </p:pic>
      <p:sp>
        <p:nvSpPr>
          <p:cNvPr id="24" name="Rectangle 2"/>
          <p:cNvSpPr>
            <a:spLocks noChangeArrowheads="1"/>
          </p:cNvSpPr>
          <p:nvPr/>
        </p:nvSpPr>
        <p:spPr bwMode="auto">
          <a:xfrm>
            <a:off x="3511715" y="5515761"/>
            <a:ext cx="1773767" cy="513644"/>
          </a:xfrm>
          <a:prstGeom prst="rect">
            <a:avLst/>
          </a:prstGeom>
          <a:noFill/>
          <a:ln w="9525">
            <a:noFill/>
            <a:miter lim="800000"/>
            <a:headEnd/>
            <a:tailEnd/>
          </a:ln>
        </p:spPr>
        <p:txBody>
          <a:bodyPr anchor="ct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Hybrid</a:t>
            </a:r>
          </a:p>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Living Shorelines</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endParaRPr>
          </a:p>
        </p:txBody>
      </p:sp>
      <p:pic>
        <p:nvPicPr>
          <p:cNvPr id="25" name="Picture 24"/>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5400000" flipV="1">
            <a:off x="178884" y="1868997"/>
            <a:ext cx="2444533" cy="1833400"/>
          </a:xfrm>
          <a:prstGeom prst="rect">
            <a:avLst/>
          </a:prstGeom>
        </p:spPr>
      </p:pic>
      <p:grpSp>
        <p:nvGrpSpPr>
          <p:cNvPr id="371731" name="Group 13"/>
          <p:cNvGrpSpPr>
            <a:grpSpLocks/>
          </p:cNvGrpSpPr>
          <p:nvPr/>
        </p:nvGrpSpPr>
        <p:grpSpPr bwMode="auto">
          <a:xfrm>
            <a:off x="292930" y="1480521"/>
            <a:ext cx="1751497" cy="2162124"/>
            <a:chOff x="4762500" y="1142997"/>
            <a:chExt cx="3214108" cy="3967654"/>
          </a:xfrm>
        </p:grpSpPr>
        <p:pic>
          <p:nvPicPr>
            <p:cNvPr id="371733" name="Picture 5" descr="V_iris_8_month"/>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62500" y="1142997"/>
              <a:ext cx="2573017" cy="218761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2787" name="Rectangle 2"/>
            <p:cNvSpPr>
              <a:spLocks noChangeArrowheads="1"/>
            </p:cNvSpPr>
            <p:nvPr/>
          </p:nvSpPr>
          <p:spPr bwMode="auto">
            <a:xfrm>
              <a:off x="5462008" y="4442310"/>
              <a:ext cx="2514600" cy="668341"/>
            </a:xfrm>
            <a:prstGeom prst="rect">
              <a:avLst/>
            </a:prstGeom>
            <a:noFill/>
            <a:ln w="9525">
              <a:noFill/>
              <a:miter lim="800000"/>
              <a:headEnd/>
              <a:tailEnd/>
            </a:ln>
          </p:spPr>
          <p:txBody>
            <a:bodyPr anchor="ct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Mussel Propagation</a:t>
              </a:r>
              <a:endPar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endParaRPr>
            </a:p>
          </p:txBody>
        </p:sp>
      </p:grpSp>
      <p:pic>
        <p:nvPicPr>
          <p:cNvPr id="26" name="Picture 25"/>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3006282" y="1800485"/>
            <a:ext cx="2939404" cy="1945714"/>
          </a:xfrm>
          <a:prstGeom prst="rect">
            <a:avLst/>
          </a:prstGeom>
        </p:spPr>
      </p:pic>
      <p:sp>
        <p:nvSpPr>
          <p:cNvPr id="27" name="Rectangle 2"/>
          <p:cNvSpPr>
            <a:spLocks noChangeArrowheads="1"/>
          </p:cNvSpPr>
          <p:nvPr/>
        </p:nvSpPr>
        <p:spPr bwMode="auto">
          <a:xfrm>
            <a:off x="3347521" y="3253554"/>
            <a:ext cx="2312834" cy="513644"/>
          </a:xfrm>
          <a:prstGeom prst="rect">
            <a:avLst/>
          </a:prstGeom>
          <a:noFill/>
          <a:ln w="9525">
            <a:noFill/>
            <a:miter lim="800000"/>
            <a:headEnd/>
            <a:tailEnd/>
          </a:ln>
        </p:spPr>
        <p:txBody>
          <a:bodyPr anchor="ctr"/>
          <a:lstStyle/>
          <a:p>
            <a:pPr marL="0" marR="0" lvl="0" indent="0" algn="l" defTabSz="81281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rPr>
              <a:t>Urban Living Shorelines</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Arial" panose="020B0604020202020204" pitchFamily="34" charset="0"/>
            </a:endParaRPr>
          </a:p>
        </p:txBody>
      </p:sp>
    </p:spTree>
    <p:extLst>
      <p:ext uri="{BB962C8B-B14F-4D97-AF65-F5344CB8AC3E}">
        <p14:creationId xmlns:p14="http://schemas.microsoft.com/office/powerpoint/2010/main" val="7306500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169333" y="42410"/>
            <a:ext cx="8229600" cy="88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Shellfish for Cleaner Water</a:t>
            </a:r>
            <a:endParaRPr kumimoji="0" lang="en-US" sz="3600" b="1" i="1" u="none" strike="noStrike" kern="1200" cap="none" spc="0" normalizeH="0" baseline="0" noProof="0" dirty="0">
              <a:ln>
                <a:noFill/>
              </a:ln>
              <a:solidFill>
                <a:srgbClr val="216A95"/>
              </a:solidFill>
              <a:effectLst/>
              <a:uLnTx/>
              <a:uFillTx/>
              <a:latin typeface="Arial" pitchFamily="34" charset="0"/>
              <a:ea typeface="+mj-ea"/>
              <a:cs typeface="Arial" pitchFamily="34" charset="0"/>
            </a:endParaRPr>
          </a:p>
        </p:txBody>
      </p:sp>
      <p:sp>
        <p:nvSpPr>
          <p:cNvPr id="8" name="Title 3"/>
          <p:cNvSpPr txBox="1">
            <a:spLocks/>
          </p:cNvSpPr>
          <p:nvPr/>
        </p:nvSpPr>
        <p:spPr>
          <a:xfrm>
            <a:off x="342783" y="1397000"/>
            <a:ext cx="3251200" cy="2032000"/>
          </a:xfrm>
          <a:prstGeom prst="rect">
            <a:avLst/>
          </a:prstGeom>
        </p:spPr>
        <p:txBody>
          <a:bodyPr/>
          <a:lstStyle/>
          <a:p>
            <a:pPr marL="0" marR="0" lvl="0" indent="0" algn="l" defTabSz="812810" rtl="0" eaLnBrk="0" fontAlgn="base" latinLnBrk="0" hangingPunct="0">
              <a:lnSpc>
                <a:spcPct val="100000"/>
              </a:lnSpc>
              <a:spcBef>
                <a:spcPct val="0"/>
              </a:spcBef>
              <a:spcAft>
                <a:spcPct val="0"/>
              </a:spcAft>
              <a:buClrTx/>
              <a:buSzTx/>
              <a:buFontTx/>
              <a:buNone/>
              <a:tabLst/>
              <a:defRPr/>
            </a:pPr>
            <a:r>
              <a:rPr kumimoji="1" lang="en-US" sz="2489"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Headwaters to Sea </a:t>
            </a:r>
            <a:endParaRPr kumimoji="1" lang="en-US" sz="2133"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endParaRPr kumimoji="1" lang="en-US" sz="889"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l" defTabSz="812810" rtl="0" eaLnBrk="0" fontAlgn="base" latinLnBrk="0" hangingPunct="0">
              <a:lnSpc>
                <a:spcPct val="100000"/>
              </a:lnSpc>
              <a:spcBef>
                <a:spcPct val="0"/>
              </a:spcBef>
              <a:spcAft>
                <a:spcPct val="0"/>
              </a:spcAft>
              <a:buClrTx/>
              <a:buSzTx/>
              <a:buFontTx/>
              <a:buNone/>
              <a:tabLst/>
              <a:defRPr/>
            </a:pPr>
            <a:r>
              <a:rPr kumimoji="1" lang="en-US" sz="2133"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1.  Non-tidal</a:t>
            </a:r>
            <a:br>
              <a:rPr kumimoji="1" lang="en-US" sz="2133"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br>
            <a:r>
              <a:rPr kumimoji="1" lang="en-US" sz="2133"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2.  Intertidal</a:t>
            </a:r>
            <a:br>
              <a:rPr kumimoji="1" lang="en-US" sz="2133"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br>
            <a:r>
              <a:rPr kumimoji="1" lang="en-US" sz="2133"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3.  </a:t>
            </a:r>
            <a:r>
              <a:rPr kumimoji="1" lang="en-US" sz="2133"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Subtidal</a:t>
            </a:r>
            <a:endParaRPr kumimoji="1" lang="en-US" sz="2133"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81400" y="1245063"/>
            <a:ext cx="5334001" cy="468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69228" y="42410"/>
            <a:ext cx="914400" cy="1492564"/>
          </a:xfrm>
          <a:prstGeom prst="rect">
            <a:avLst/>
          </a:prstGeom>
        </p:spPr>
      </p:pic>
    </p:spTree>
    <p:extLst>
      <p:ext uri="{BB962C8B-B14F-4D97-AF65-F5344CB8AC3E}">
        <p14:creationId xmlns:p14="http://schemas.microsoft.com/office/powerpoint/2010/main" val="379669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832" y="908759"/>
            <a:ext cx="6316622" cy="597837"/>
          </a:xfrm>
        </p:spPr>
        <p:txBody>
          <a:bodyPr>
            <a:normAutofit/>
          </a:bodyPr>
          <a:lstStyle/>
          <a:p>
            <a:pPr marL="0" indent="0">
              <a:buNone/>
            </a:pPr>
            <a:r>
              <a:rPr lang="en-US" sz="3000" b="1" dirty="0">
                <a:solidFill>
                  <a:srgbClr val="417764"/>
                </a:solidFill>
                <a:latin typeface="Avenir LT Std 55 Roman" pitchFamily="34" charset="0"/>
                <a:cs typeface="Arial" pitchFamily="34" charset="0"/>
              </a:rPr>
              <a:t>Nature-Based Solutions</a:t>
            </a:r>
          </a:p>
        </p:txBody>
      </p:sp>
      <p:sp>
        <p:nvSpPr>
          <p:cNvPr id="4" name="Title 1"/>
          <p:cNvSpPr>
            <a:spLocks noGrp="1"/>
          </p:cNvSpPr>
          <p:nvPr>
            <p:ph type="title"/>
          </p:nvPr>
        </p:nvSpPr>
        <p:spPr>
          <a:xfrm>
            <a:off x="304800" y="36897"/>
            <a:ext cx="8229600" cy="1008870"/>
          </a:xfrm>
        </p:spPr>
        <p:txBody>
          <a:bodyPr>
            <a:normAutofit/>
          </a:bodyPr>
          <a:lstStyle/>
          <a:p>
            <a:pPr algn="l"/>
            <a:r>
              <a:rPr lang="en-US" b="1" dirty="0">
                <a:solidFill>
                  <a:srgbClr val="216A95"/>
                </a:solidFill>
                <a:latin typeface="Avenir LT Std 55 Roman" pitchFamily="34" charset="0"/>
                <a:cs typeface="Arial" pitchFamily="34" charset="0"/>
              </a:rPr>
              <a:t>Wetland Tactics</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59940" y="5520761"/>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fld id="{325FF052-A754-4A75-911C-E4E5EEEC19B0}" type="slidenum">
              <a:rPr lang="en-US" b="1" smtClean="0">
                <a:solidFill>
                  <a:schemeClr val="bg1"/>
                </a:solidFill>
                <a:latin typeface="Arial" pitchFamily="34" charset="0"/>
                <a:cs typeface="Arial" pitchFamily="34" charset="0"/>
              </a:rPr>
              <a:pPr/>
              <a:t>56</a:t>
            </a:fld>
            <a:endParaRPr lang="en-US" b="1" dirty="0">
              <a:solidFill>
                <a:schemeClr val="bg1"/>
              </a:solidFill>
              <a:latin typeface="Arial" pitchFamily="34" charset="0"/>
              <a:cs typeface="Arial" pitchFamily="34" charset="0"/>
            </a:endParaRPr>
          </a:p>
        </p:txBody>
      </p:sp>
      <p:sp>
        <p:nvSpPr>
          <p:cNvPr id="15" name="Text Placeholder 3"/>
          <p:cNvSpPr txBox="1">
            <a:spLocks/>
          </p:cNvSpPr>
          <p:nvPr/>
        </p:nvSpPr>
        <p:spPr>
          <a:xfrm>
            <a:off x="3417785" y="2269561"/>
            <a:ext cx="5140678" cy="3251200"/>
          </a:xfrm>
          <a:prstGeom prst="rect">
            <a:avLst/>
          </a:prstGeom>
        </p:spPr>
        <p:txBody>
          <a:bodyPr lIns="81275" tIns="40637" rIns="81275" bIns="40637"/>
          <a:lstStyle/>
          <a:p>
            <a:pPr>
              <a:spcAft>
                <a:spcPts val="1422"/>
              </a:spcAft>
              <a:defRPr/>
            </a:pPr>
            <a:r>
              <a:rPr lang="en-US" sz="2844" b="1" kern="0" dirty="0">
                <a:solidFill>
                  <a:prstClr val="black"/>
                </a:solidFill>
              </a:rPr>
              <a:t>Oyster/Rock Breakwaters</a:t>
            </a:r>
          </a:p>
          <a:p>
            <a:pPr>
              <a:spcAft>
                <a:spcPts val="1422"/>
              </a:spcAft>
              <a:defRPr/>
            </a:pPr>
            <a:endParaRPr lang="en-US" sz="1778" b="1" kern="0" dirty="0">
              <a:solidFill>
                <a:prstClr val="black"/>
              </a:solidFill>
            </a:endParaRPr>
          </a:p>
          <a:p>
            <a:pPr>
              <a:spcAft>
                <a:spcPts val="1422"/>
              </a:spcAft>
              <a:defRPr/>
            </a:pPr>
            <a:endParaRPr lang="en-US" sz="889" b="1" kern="0" dirty="0">
              <a:solidFill>
                <a:prstClr val="black"/>
              </a:solidFill>
            </a:endParaRPr>
          </a:p>
          <a:p>
            <a:pPr>
              <a:spcAft>
                <a:spcPts val="1422"/>
              </a:spcAft>
              <a:defRPr/>
            </a:pPr>
            <a:r>
              <a:rPr lang="en-US" sz="2844" b="1" kern="0" dirty="0">
                <a:solidFill>
                  <a:prstClr val="black"/>
                </a:solidFill>
              </a:rPr>
              <a:t>Living Shorelines</a:t>
            </a:r>
          </a:p>
          <a:p>
            <a:pPr>
              <a:spcAft>
                <a:spcPts val="1422"/>
              </a:spcAft>
              <a:defRPr/>
            </a:pPr>
            <a:endParaRPr lang="en-US" sz="4267" b="1" kern="0" dirty="0">
              <a:solidFill>
                <a:prstClr val="black"/>
              </a:solidFill>
            </a:endParaRPr>
          </a:p>
          <a:p>
            <a:pPr>
              <a:spcAft>
                <a:spcPts val="1422"/>
              </a:spcAft>
              <a:defRPr/>
            </a:pPr>
            <a:r>
              <a:rPr lang="en-US" sz="2844" b="1" kern="0" dirty="0">
                <a:solidFill>
                  <a:prstClr val="black"/>
                </a:solidFill>
              </a:rPr>
              <a:t>Sediment Placement</a:t>
            </a:r>
          </a:p>
          <a:p>
            <a:pPr>
              <a:spcAft>
                <a:spcPts val="1422"/>
              </a:spcAft>
              <a:defRPr/>
            </a:pPr>
            <a:endParaRPr lang="en-US" sz="2133" b="1" kern="0" dirty="0">
              <a:solidFill>
                <a:prstClr val="black"/>
              </a:solidFill>
            </a:endParaRPr>
          </a:p>
          <a:p>
            <a:pPr>
              <a:spcAft>
                <a:spcPts val="1422"/>
              </a:spcAft>
              <a:buFont typeface="Arial" pitchFamily="34" charset="0"/>
              <a:buChar char="•"/>
              <a:defRPr/>
            </a:pPr>
            <a:endParaRPr lang="en-US" sz="2133" b="1" kern="0" dirty="0">
              <a:solidFill>
                <a:prstClr val="black"/>
              </a:solidFill>
            </a:endParaRPr>
          </a:p>
          <a:p>
            <a:pPr>
              <a:spcAft>
                <a:spcPts val="1422"/>
              </a:spcAft>
              <a:defRPr/>
            </a:pPr>
            <a:endParaRPr lang="en-US" sz="3556" dirty="0">
              <a:solidFill>
                <a:prstClr val="black"/>
              </a:solidFill>
              <a:latin typeface="Calibri" pitchFamily="34" charset="0"/>
            </a:endParaRPr>
          </a:p>
          <a:p>
            <a:pPr marL="304784" indent="-304784">
              <a:spcBef>
                <a:spcPct val="20000"/>
              </a:spcBef>
              <a:buFont typeface="Arial" charset="0"/>
              <a:buChar char="•"/>
              <a:defRPr/>
            </a:pPr>
            <a:endParaRPr lang="en-US" sz="2844" dirty="0">
              <a:solidFill>
                <a:prstClr val="black"/>
              </a:solidFill>
              <a:latin typeface="Calibri" pitchFamily="34" charset="0"/>
            </a:endParaRPr>
          </a:p>
          <a:p>
            <a:pPr marL="304784" indent="-304784">
              <a:spcBef>
                <a:spcPct val="20000"/>
              </a:spcBef>
              <a:buFont typeface="Arial" charset="0"/>
              <a:buChar char="•"/>
              <a:defRPr/>
            </a:pPr>
            <a:endParaRPr lang="en-US" sz="2489" b="1" dirty="0">
              <a:solidFill>
                <a:prstClr val="black"/>
              </a:solidFill>
              <a:latin typeface="Calibri" pitchFamily="34" charset="0"/>
            </a:endParaRPr>
          </a:p>
          <a:p>
            <a:pPr marL="660366" lvl="1" indent="-253987">
              <a:spcBef>
                <a:spcPct val="20000"/>
              </a:spcBef>
              <a:buFont typeface="Arial" charset="0"/>
              <a:buChar char="•"/>
              <a:defRPr/>
            </a:pPr>
            <a:endParaRPr lang="en-US" sz="2489" dirty="0">
              <a:solidFill>
                <a:prstClr val="black"/>
              </a:solidFill>
            </a:endParaRPr>
          </a:p>
          <a:p>
            <a:pPr marL="304784" indent="-304784">
              <a:spcBef>
                <a:spcPct val="20000"/>
              </a:spcBef>
              <a:buFont typeface="Arial" charset="0"/>
              <a:buChar char="•"/>
              <a:defRPr/>
            </a:pPr>
            <a:endParaRPr lang="en-US" sz="2844" dirty="0">
              <a:solidFill>
                <a:prstClr val="black"/>
              </a:solidFill>
            </a:endParaRPr>
          </a:p>
          <a:p>
            <a:pPr marL="660366" lvl="1" indent="-253987">
              <a:spcBef>
                <a:spcPct val="20000"/>
              </a:spcBef>
              <a:buFont typeface="Arial" pitchFamily="34" charset="0"/>
              <a:buChar char="–"/>
              <a:defRPr/>
            </a:pPr>
            <a:endParaRPr lang="en-US" sz="2489" dirty="0">
              <a:solidFill>
                <a:prstClr val="black"/>
              </a:solidFill>
            </a:endParaRPr>
          </a:p>
        </p:txBody>
      </p:sp>
      <p:pic>
        <p:nvPicPr>
          <p:cNvPr id="16" name="Picture 2" descr="C:\Users\dkreeger\Pictures\Career\Research Projects\DELSI - Living Shorelines\2013\Inland Bays Sediment Spraying 9-25-13 DK\IMG_20130925_113353.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15789" y="4809562"/>
            <a:ext cx="2433884" cy="1490133"/>
          </a:xfrm>
          <a:prstGeom prst="rect">
            <a:avLst/>
          </a:prstGeom>
          <a:ln>
            <a:noFill/>
          </a:ln>
          <a:effectLst>
            <a:softEdge rad="112500"/>
          </a:effectLst>
        </p:spPr>
      </p:pic>
      <p:pic>
        <p:nvPicPr>
          <p:cNvPr id="17" name="Picture 4" descr="https://fbcdn-sphotos-f-a.akamaihd.net/hphotos-ak-xpf1/v/t1.0-9/10441398_733868420003229_4758895156810775597_n.jpg?oh=65fa9c2fa7ce967c9b6bdf52982a037c&amp;oe=54B2C3D8&amp;__gda__=1421680818_81a018d6a96dc8a0e4beedb02d558d66"/>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19741" y="3172674"/>
            <a:ext cx="2449669" cy="1490132"/>
          </a:xfrm>
          <a:prstGeom prst="rect">
            <a:avLst/>
          </a:prstGeom>
          <a:ln>
            <a:noFill/>
          </a:ln>
          <a:effectLst>
            <a:softEdge rad="112500"/>
          </a:effectLst>
        </p:spPr>
      </p:pic>
      <p:pic>
        <p:nvPicPr>
          <p:cNvPr id="18" name="Picture 2" descr="https://fbcdn-sphotos-b-a.akamaihd.net/hphotos-ak-prn2/v/t1.0-9/10434140_733868356669902_6210829518098160964_n.jpg?oh=479c5bb19c74eda70217bcf125a81173&amp;oe=54B85275&amp;__gda__=1422087311_300f73d9899d00cde38b865e0f01993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53606" y="1592228"/>
            <a:ext cx="2506133" cy="1491806"/>
          </a:xfrm>
          <a:prstGeom prst="rect">
            <a:avLst/>
          </a:prstGeom>
          <a:ln>
            <a:noFill/>
          </a:ln>
          <a:effectLst>
            <a:softEdge rad="112500"/>
          </a:effectLst>
        </p:spPr>
      </p:pic>
    </p:spTree>
    <p:extLst>
      <p:ext uri="{BB962C8B-B14F-4D97-AF65-F5344CB8AC3E}">
        <p14:creationId xmlns:p14="http://schemas.microsoft.com/office/powerpoint/2010/main" val="486737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51" y="578892"/>
            <a:ext cx="3514023" cy="5117306"/>
          </a:xfrm>
        </p:spPr>
        <p:txBody>
          <a:bodyPr>
            <a:normAutofit/>
          </a:bodyPr>
          <a:lstStyle/>
          <a:p>
            <a:endParaRPr lang="en-US" sz="3000" b="1" dirty="0">
              <a:solidFill>
                <a:srgbClr val="417764"/>
              </a:solidFill>
              <a:latin typeface="Avenir LT Std 55 Roman" pitchFamily="34" charset="0"/>
              <a:cs typeface="Arial" pitchFamily="34" charset="0"/>
            </a:endParaRPr>
          </a:p>
          <a:p>
            <a:pPr marL="0" indent="0">
              <a:buNone/>
            </a:pPr>
            <a:r>
              <a:rPr lang="en-US" sz="3000" b="1" dirty="0">
                <a:solidFill>
                  <a:srgbClr val="417764"/>
                </a:solidFill>
                <a:latin typeface="Avenir LT Std 55 Roman" pitchFamily="34" charset="0"/>
                <a:cs typeface="Arial" pitchFamily="34" charset="0"/>
              </a:rPr>
              <a:t>Goals </a:t>
            </a:r>
          </a:p>
          <a:p>
            <a:r>
              <a:rPr lang="en-US" sz="2400" b="1" dirty="0">
                <a:latin typeface="Avenir LT Std 55 Roman" pitchFamily="34" charset="0"/>
                <a:cs typeface="Arial" pitchFamily="34" charset="0"/>
              </a:rPr>
              <a:t>Stem Wetland Loss</a:t>
            </a:r>
          </a:p>
          <a:p>
            <a:r>
              <a:rPr lang="en-US" sz="2400" b="1" dirty="0">
                <a:latin typeface="Avenir LT Std 55 Roman" pitchFamily="34" charset="0"/>
                <a:cs typeface="Arial" pitchFamily="34" charset="0"/>
              </a:rPr>
              <a:t>Clean Water</a:t>
            </a:r>
          </a:p>
          <a:p>
            <a:endParaRPr lang="en-US" sz="1100" dirty="0">
              <a:latin typeface="Avenir LT Std 55 Roman" pitchFamily="34" charset="0"/>
              <a:cs typeface="Arial" pitchFamily="34" charset="0"/>
            </a:endParaRPr>
          </a:p>
          <a:p>
            <a:pPr marL="0" indent="0">
              <a:buNone/>
            </a:pPr>
            <a:r>
              <a:rPr lang="en-US" sz="2800" b="1" dirty="0">
                <a:solidFill>
                  <a:srgbClr val="417764"/>
                </a:solidFill>
                <a:latin typeface="Avenir LT Std 55 Roman" pitchFamily="34" charset="0"/>
                <a:cs typeface="Arial" pitchFamily="34" charset="0"/>
              </a:rPr>
              <a:t>Suitability</a:t>
            </a:r>
            <a:r>
              <a:rPr lang="en-US" sz="2800" dirty="0">
                <a:solidFill>
                  <a:srgbClr val="417764"/>
                </a:solidFill>
                <a:latin typeface="Avenir LT Std 55 Roman" pitchFamily="34" charset="0"/>
                <a:cs typeface="Arial" pitchFamily="34" charset="0"/>
              </a:rPr>
              <a:t> </a:t>
            </a:r>
          </a:p>
          <a:p>
            <a:r>
              <a:rPr lang="en-US" sz="2400" b="1" dirty="0">
                <a:latin typeface="Avenir LT Std 55 Roman" pitchFamily="34" charset="0"/>
                <a:cs typeface="Arial" pitchFamily="34" charset="0"/>
              </a:rPr>
              <a:t>low energy </a:t>
            </a:r>
          </a:p>
          <a:p>
            <a:r>
              <a:rPr lang="en-US" sz="2400" b="1" dirty="0">
                <a:latin typeface="Avenir LT Std 55 Roman" pitchFamily="34" charset="0"/>
                <a:cs typeface="Arial" pitchFamily="34" charset="0"/>
              </a:rPr>
              <a:t>marsh edges</a:t>
            </a:r>
          </a:p>
          <a:p>
            <a:endParaRPr lang="en-US" sz="1100" b="1" dirty="0">
              <a:latin typeface="Avenir LT Std 55 Roman" pitchFamily="34" charset="0"/>
              <a:cs typeface="Arial" pitchFamily="34" charset="0"/>
            </a:endParaRPr>
          </a:p>
          <a:p>
            <a:pPr marL="0" indent="0">
              <a:buNone/>
            </a:pPr>
            <a:r>
              <a:rPr lang="en-US" sz="2800" b="1" dirty="0">
                <a:solidFill>
                  <a:srgbClr val="417764"/>
                </a:solidFill>
                <a:latin typeface="Avenir LT Std 55 Roman" pitchFamily="34" charset="0"/>
                <a:cs typeface="Arial" pitchFamily="34" charset="0"/>
              </a:rPr>
              <a:t>Location</a:t>
            </a:r>
          </a:p>
          <a:p>
            <a:r>
              <a:rPr lang="en-US" altLang="en-US" sz="2400" b="1" dirty="0">
                <a:latin typeface="Avenir LT Std 55 Roman"/>
              </a:rPr>
              <a:t>Matts Landing, NJ</a:t>
            </a:r>
            <a:endParaRPr lang="en-US" sz="2400" dirty="0">
              <a:solidFill>
                <a:srgbClr val="417764"/>
              </a:solidFill>
              <a:latin typeface="Avenir LT Std 55 Roman" pitchFamily="34" charset="0"/>
              <a:cs typeface="Arial" pitchFamily="34" charset="0"/>
            </a:endParaRPr>
          </a:p>
        </p:txBody>
      </p:sp>
      <p:sp>
        <p:nvSpPr>
          <p:cNvPr id="4" name="Title 1"/>
          <p:cNvSpPr>
            <a:spLocks noGrp="1"/>
          </p:cNvSpPr>
          <p:nvPr>
            <p:ph type="title"/>
          </p:nvPr>
        </p:nvSpPr>
        <p:spPr>
          <a:xfrm>
            <a:off x="304800" y="152400"/>
            <a:ext cx="8229600" cy="1143000"/>
          </a:xfrm>
        </p:spPr>
        <p:txBody>
          <a:bodyPr>
            <a:normAutofit/>
          </a:bodyPr>
          <a:lstStyle/>
          <a:p>
            <a:pPr algn="l"/>
            <a:r>
              <a:rPr lang="en-US" b="1" dirty="0">
                <a:solidFill>
                  <a:srgbClr val="216A95"/>
                </a:solidFill>
                <a:latin typeface="Avenir LT Std 55 Roman" pitchFamily="34" charset="0"/>
                <a:cs typeface="Arial" pitchFamily="34" charset="0"/>
              </a:rPr>
              <a:t>Bio-Based Living Shoreline</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6" y="5562600"/>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9" name="Picture 8">
            <a:extLst>
              <a:ext uri="{FF2B5EF4-FFF2-40B4-BE49-F238E27FC236}">
                <a16:creationId xmlns:a16="http://schemas.microsoft.com/office/drawing/2014/main" id="{9AD7BFF4-030A-4D28-8D2C-0E681F3E903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038600" y="1302619"/>
            <a:ext cx="4724400" cy="3943350"/>
          </a:xfrm>
          <a:prstGeom prst="rect">
            <a:avLst/>
          </a:prstGeom>
        </p:spPr>
      </p:pic>
    </p:spTree>
    <p:extLst>
      <p:ext uri="{BB962C8B-B14F-4D97-AF65-F5344CB8AC3E}">
        <p14:creationId xmlns:p14="http://schemas.microsoft.com/office/powerpoint/2010/main" val="41327337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9986" name="Picture 2" descr="C:\Users\dkreeger\AppData\Local\Microsoft\Windows\Temporary Internet Files\Content.Outlook\MMQLFBHM\1 DELSI_Initial Condi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10921"/>
          </a:xfrm>
          <a:prstGeom prst="rect">
            <a:avLst/>
          </a:prstGeom>
          <a:noFill/>
          <a:ln w="9525">
            <a:noFill/>
            <a:miter lim="800000"/>
            <a:headEnd/>
            <a:tailEnd/>
          </a:ln>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2" name="Title 1"/>
          <p:cNvSpPr txBox="1">
            <a:spLocks/>
          </p:cNvSpPr>
          <p:nvPr/>
        </p:nvSpPr>
        <p:spPr>
          <a:xfrm>
            <a:off x="203200" y="152400"/>
            <a:ext cx="8229600" cy="1143000"/>
          </a:xfrm>
          <a:prstGeom prst="rect">
            <a:avLst/>
          </a:prstGeom>
        </p:spPr>
        <p:txBody>
          <a:bodyPr>
            <a:normAutofit/>
          </a:bodyPr>
          <a:lstStyle>
            <a:lvl1pPr algn="l" rtl="0" eaLnBrk="0" fontAlgn="base" hangingPunct="0">
              <a:spcBef>
                <a:spcPct val="0"/>
              </a:spcBef>
              <a:spcAft>
                <a:spcPct val="0"/>
              </a:spcAft>
              <a:defRPr kumimoji="1" sz="4191">
                <a:solidFill>
                  <a:schemeClr val="tx2"/>
                </a:solidFill>
                <a:latin typeface="+mj-lt"/>
                <a:ea typeface="+mj-ea"/>
                <a:cs typeface="+mj-cs"/>
              </a:defRPr>
            </a:lvl1pPr>
            <a:lvl2pPr algn="l" rtl="0" eaLnBrk="0" fontAlgn="base" hangingPunct="0">
              <a:spcBef>
                <a:spcPct val="0"/>
              </a:spcBef>
              <a:spcAft>
                <a:spcPct val="0"/>
              </a:spcAft>
              <a:defRPr kumimoji="1" sz="4191">
                <a:solidFill>
                  <a:schemeClr val="tx2"/>
                </a:solidFill>
                <a:latin typeface="Arial" charset="0"/>
              </a:defRPr>
            </a:lvl2pPr>
            <a:lvl3pPr algn="l" rtl="0" eaLnBrk="0" fontAlgn="base" hangingPunct="0">
              <a:spcBef>
                <a:spcPct val="0"/>
              </a:spcBef>
              <a:spcAft>
                <a:spcPct val="0"/>
              </a:spcAft>
              <a:defRPr kumimoji="1" sz="4191">
                <a:solidFill>
                  <a:schemeClr val="tx2"/>
                </a:solidFill>
                <a:latin typeface="Arial" charset="0"/>
              </a:defRPr>
            </a:lvl3pPr>
            <a:lvl4pPr algn="l" rtl="0" eaLnBrk="0" fontAlgn="base" hangingPunct="0">
              <a:spcBef>
                <a:spcPct val="0"/>
              </a:spcBef>
              <a:spcAft>
                <a:spcPct val="0"/>
              </a:spcAft>
              <a:defRPr kumimoji="1" sz="4191">
                <a:solidFill>
                  <a:schemeClr val="tx2"/>
                </a:solidFill>
                <a:latin typeface="Arial" charset="0"/>
              </a:defRPr>
            </a:lvl4pPr>
            <a:lvl5pPr algn="l" rtl="0" eaLnBrk="0" fontAlgn="base" hangingPunct="0">
              <a:spcBef>
                <a:spcPct val="0"/>
              </a:spcBef>
              <a:spcAft>
                <a:spcPct val="0"/>
              </a:spcAft>
              <a:defRPr kumimoji="1" sz="4191">
                <a:solidFill>
                  <a:schemeClr val="tx2"/>
                </a:solidFill>
                <a:latin typeface="Arial" charset="0"/>
              </a:defRPr>
            </a:lvl5pPr>
            <a:lvl6pPr marL="435437" algn="l" rtl="0" eaLnBrk="0" fontAlgn="base" hangingPunct="0">
              <a:spcBef>
                <a:spcPct val="0"/>
              </a:spcBef>
              <a:spcAft>
                <a:spcPct val="0"/>
              </a:spcAft>
              <a:defRPr kumimoji="1" sz="4191">
                <a:solidFill>
                  <a:schemeClr val="tx2"/>
                </a:solidFill>
                <a:latin typeface="Arial" charset="0"/>
              </a:defRPr>
            </a:lvl6pPr>
            <a:lvl7pPr marL="870875" algn="l" rtl="0" eaLnBrk="0" fontAlgn="base" hangingPunct="0">
              <a:spcBef>
                <a:spcPct val="0"/>
              </a:spcBef>
              <a:spcAft>
                <a:spcPct val="0"/>
              </a:spcAft>
              <a:defRPr kumimoji="1" sz="4191">
                <a:solidFill>
                  <a:schemeClr val="tx2"/>
                </a:solidFill>
                <a:latin typeface="Arial" charset="0"/>
              </a:defRPr>
            </a:lvl7pPr>
            <a:lvl8pPr marL="1306312" algn="l" rtl="0" eaLnBrk="0" fontAlgn="base" hangingPunct="0">
              <a:spcBef>
                <a:spcPct val="0"/>
              </a:spcBef>
              <a:spcAft>
                <a:spcPct val="0"/>
              </a:spcAft>
              <a:defRPr kumimoji="1" sz="4191">
                <a:solidFill>
                  <a:schemeClr val="tx2"/>
                </a:solidFill>
                <a:latin typeface="Arial" charset="0"/>
              </a:defRPr>
            </a:lvl8pPr>
            <a:lvl9pPr marL="1741749" algn="l" rtl="0" eaLnBrk="0" fontAlgn="base" hangingPunct="0">
              <a:spcBef>
                <a:spcPct val="0"/>
              </a:spcBef>
              <a:spcAft>
                <a:spcPct val="0"/>
              </a:spcAft>
              <a:defRPr kumimoji="1" sz="4191">
                <a:solidFill>
                  <a:schemeClr val="tx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4191" b="1" i="0" u="none" strike="noStrike" kern="0" cap="none" spc="0" normalizeH="0" baseline="0" noProof="0" dirty="0">
                <a:ln>
                  <a:noFill/>
                </a:ln>
                <a:solidFill>
                  <a:srgbClr val="216A95"/>
                </a:solidFill>
                <a:effectLst/>
                <a:uLnTx/>
                <a:uFillTx/>
                <a:latin typeface="Avenir LT Std 55 Roman" pitchFamily="34" charset="0"/>
                <a:ea typeface="+mj-ea"/>
                <a:cs typeface="Arial" pitchFamily="34" charset="0"/>
              </a:rPr>
              <a:t>Bio-Based Living Shoreline</a:t>
            </a:r>
          </a:p>
        </p:txBody>
      </p:sp>
      <p:sp>
        <p:nvSpPr>
          <p:cNvPr id="13" name="Content Placeholder 2"/>
          <p:cNvSpPr txBox="1">
            <a:spLocks/>
          </p:cNvSpPr>
          <p:nvPr/>
        </p:nvSpPr>
        <p:spPr>
          <a:xfrm>
            <a:off x="247048" y="304800"/>
            <a:ext cx="3866949" cy="1263316"/>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326578" marR="0" lvl="0" indent="-326578" algn="l" defTabSz="914400" rtl="0" eaLnBrk="0" fontAlgn="base" latinLnBrk="0" hangingPunct="0">
              <a:lnSpc>
                <a:spcPct val="100000"/>
              </a:lnSpc>
              <a:spcBef>
                <a:spcPct val="20000"/>
              </a:spcBef>
              <a:spcAft>
                <a:spcPct val="0"/>
              </a:spcAft>
              <a:buClr>
                <a:srgbClr val="E3DED1"/>
              </a:buClr>
              <a:buSzTx/>
              <a:buFont typeface="Monotype Sorts"/>
              <a:buChar char="§"/>
              <a:tabLst/>
              <a:defRPr/>
            </a:pPr>
            <a:endParaRPr kumimoji="1" lang="en-US" sz="3000" b="1" i="0" u="none" strike="noStrike" kern="0" cap="none" spc="0" normalizeH="0" baseline="0" noProof="0" dirty="0">
              <a:ln>
                <a:noFill/>
              </a:ln>
              <a:solidFill>
                <a:srgbClr val="417764"/>
              </a:solidFill>
              <a:effectLst/>
              <a:uLnTx/>
              <a:uFillTx/>
              <a:latin typeface="Avenir LT Std 55 Roman"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
                <a:srgbClr val="E3DED1"/>
              </a:buClr>
              <a:buSzTx/>
              <a:buFont typeface="Monotype Sorts"/>
              <a:buNone/>
              <a:tabLst/>
              <a:defRPr/>
            </a:pPr>
            <a:r>
              <a:rPr kumimoji="1" lang="en-US" sz="3000" b="1" i="0" u="none" strike="noStrike" kern="0" cap="none" spc="0" normalizeH="0" baseline="0" noProof="0" dirty="0">
                <a:ln>
                  <a:noFill/>
                </a:ln>
                <a:solidFill>
                  <a:prstClr val="black"/>
                </a:solidFill>
                <a:effectLst/>
                <a:uLnTx/>
                <a:uFillTx/>
                <a:latin typeface="Avenir LT Std 55 Roman" pitchFamily="34" charset="0"/>
                <a:ea typeface="+mn-ea"/>
                <a:cs typeface="Arial" pitchFamily="34" charset="0"/>
              </a:rPr>
              <a:t>April, 2010 </a:t>
            </a:r>
            <a:r>
              <a:rPr kumimoji="1" lang="en-US" sz="3000" b="0" i="0" u="none" strike="noStrike" kern="0" cap="none" spc="0" normalizeH="0" baseline="0" noProof="0" dirty="0">
                <a:ln>
                  <a:noFill/>
                </a:ln>
                <a:solidFill>
                  <a:prstClr val="black"/>
                </a:solidFill>
                <a:effectLst/>
                <a:uLnTx/>
                <a:uFillTx/>
                <a:latin typeface="Avenir LT Std 55 Roman" pitchFamily="34" charset="0"/>
                <a:ea typeface="+mn-ea"/>
                <a:cs typeface="Arial" pitchFamily="34" charset="0"/>
              </a:rPr>
              <a:t>(Before)</a:t>
            </a:r>
          </a:p>
        </p:txBody>
      </p:sp>
    </p:spTree>
    <p:extLst>
      <p:ext uri="{BB962C8B-B14F-4D97-AF65-F5344CB8AC3E}">
        <p14:creationId xmlns:p14="http://schemas.microsoft.com/office/powerpoint/2010/main" val="111771538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1676400" y="3225800"/>
            <a:ext cx="6019800"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423" tIns="38212" rIns="76423" bIns="38212" anchor="ctr"/>
          <a:lstStyle>
            <a:lvl1pPr defTabSz="8588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58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588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588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588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763421" rtl="0" eaLnBrk="0" fontAlgn="base" latinLnBrk="0" hangingPunct="0">
              <a:lnSpc>
                <a:spcPct val="100000"/>
              </a:lnSpc>
              <a:spcBef>
                <a:spcPct val="0"/>
              </a:spcBef>
              <a:spcAft>
                <a:spcPct val="0"/>
              </a:spcAft>
              <a:buClrTx/>
              <a:buSzTx/>
              <a:buFont typeface="Arial" panose="020B0604020202020204" pitchFamily="34" charset="0"/>
              <a:buNone/>
              <a:tabLst/>
              <a:defRPr/>
            </a:pPr>
            <a:br>
              <a:rPr kumimoji="0" lang="en-US" altLang="en-US" sz="2044" b="1" i="0" u="none" strike="noStrike" kern="1200" cap="none" spc="0" normalizeH="0" baseline="0" noProof="0">
                <a:ln>
                  <a:noFill/>
                </a:ln>
                <a:solidFill>
                  <a:srgbClr val="FFFF00"/>
                </a:solidFill>
                <a:effectLst/>
                <a:uLnTx/>
                <a:uFillTx/>
                <a:latin typeface="Lucida Sans Unicode" panose="020B0602030504020204" pitchFamily="34" charset="0"/>
                <a:ea typeface="+mn-ea"/>
                <a:cs typeface="Arial" panose="020B0604020202020204" pitchFamily="34" charset="0"/>
              </a:rPr>
            </a:br>
            <a:endParaRPr kumimoji="0" lang="en-US" altLang="en-US" sz="2044" b="1" i="1"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763421"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044" b="1" i="0" u="none" strike="noStrike" kern="1200" cap="none" spc="0" normalizeH="0" baseline="0" noProof="0">
              <a:ln>
                <a:noFill/>
              </a:ln>
              <a:solidFill>
                <a:srgbClr val="FFFF00"/>
              </a:solidFill>
              <a:effectLst/>
              <a:uLnTx/>
              <a:uFillTx/>
              <a:latin typeface="Lucida Sans Unicode" panose="020B0602030504020204" pitchFamily="34" charset="0"/>
              <a:ea typeface="+mn-ea"/>
              <a:cs typeface="Arial" panose="020B0604020202020204" pitchFamily="34" charset="0"/>
            </a:endParaRPr>
          </a:p>
        </p:txBody>
      </p:sp>
      <p:sp>
        <p:nvSpPr>
          <p:cNvPr id="91139" name="Text Placeholder 2"/>
          <p:cNvSpPr txBox="1">
            <a:spLocks/>
          </p:cNvSpPr>
          <p:nvPr/>
        </p:nvSpPr>
        <p:spPr bwMode="auto">
          <a:xfrm>
            <a:off x="281005" y="315397"/>
            <a:ext cx="549187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423" tIns="38212" rIns="76423" bIns="38212"/>
          <a:lstStyle>
            <a:lvl1pPr marL="482600" indent="-482600" defTabSz="8588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58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588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588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588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28983" marR="0" lvl="0" indent="-428983" algn="l" defTabSz="763421"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FFFF00"/>
                </a:solidFill>
                <a:effectLst/>
                <a:uLnTx/>
                <a:uFillTx/>
                <a:latin typeface="Avenir LT Std 55 Roman"/>
                <a:ea typeface="+mn-ea"/>
                <a:cs typeface="Arial" panose="020B0604020202020204" pitchFamily="34" charset="0"/>
              </a:rPr>
              <a:t>Bio-Based Materials</a:t>
            </a:r>
          </a:p>
        </p:txBody>
      </p:sp>
      <p:pic>
        <p:nvPicPr>
          <p:cNvPr id="911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1" y="1739901"/>
            <a:ext cx="4789311" cy="41952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91141" name="Group 21"/>
          <p:cNvGrpSpPr>
            <a:grpSpLocks/>
          </p:cNvGrpSpPr>
          <p:nvPr/>
        </p:nvGrpSpPr>
        <p:grpSpPr bwMode="auto">
          <a:xfrm>
            <a:off x="89198" y="1261534"/>
            <a:ext cx="2466622" cy="1742723"/>
            <a:chOff x="4909798" y="1600200"/>
            <a:chExt cx="3020914" cy="2133600"/>
          </a:xfrm>
        </p:grpSpPr>
        <p:pic>
          <p:nvPicPr>
            <p:cNvPr id="2150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700" y="1600200"/>
              <a:ext cx="2844636" cy="2133600"/>
            </a:xfrm>
            <a:prstGeom prst="rect">
              <a:avLst/>
            </a:prstGeom>
            <a:ln>
              <a:noFill/>
            </a:ln>
            <a:effectLst>
              <a:outerShdw blurRad="190500" algn="tl" rotWithShape="0">
                <a:srgbClr val="000000">
                  <a:alpha val="70000"/>
                </a:srgbClr>
              </a:outerShdw>
            </a:effectLst>
          </p:spPr>
        </p:pic>
        <p:sp>
          <p:nvSpPr>
            <p:cNvPr id="215052" name="Text Box 2"/>
            <p:cNvSpPr txBox="1">
              <a:spLocks noChangeArrowheads="1"/>
            </p:cNvSpPr>
            <p:nvPr/>
          </p:nvSpPr>
          <p:spPr bwMode="auto">
            <a:xfrm>
              <a:off x="4909798" y="3163687"/>
              <a:ext cx="3020914" cy="488914"/>
            </a:xfrm>
            <a:prstGeom prst="rect">
              <a:avLst/>
            </a:prstGeom>
            <a:solidFill>
              <a:schemeClr val="bg1">
                <a:lumMod val="50000"/>
                <a:alpha val="27000"/>
              </a:schemeClr>
            </a:solidFill>
            <a:ln w="9525">
              <a:noFill/>
              <a:miter lim="800000"/>
              <a:headEnd/>
              <a:tailEnd/>
            </a:ln>
          </p:spPr>
          <p:txBody>
            <a:bodyPr/>
            <a:lstStyle/>
            <a:p>
              <a:pPr marL="0" marR="0" lvl="0" indent="0" algn="ctr" defTabSz="764242" rtl="0" eaLnBrk="1" fontAlgn="base" latinLnBrk="0" hangingPunct="1">
                <a:lnSpc>
                  <a:spcPct val="100000"/>
                </a:lnSpc>
                <a:spcBef>
                  <a:spcPct val="0"/>
                </a:spcBef>
                <a:spcAft>
                  <a:spcPts val="836"/>
                </a:spcAft>
                <a:buClrTx/>
                <a:buSzTx/>
                <a:buFontTx/>
                <a:buNone/>
                <a:tabLst/>
                <a:defRPr/>
              </a:pPr>
              <a:r>
                <a:rPr kumimoji="0" lang="en-US" sz="204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Ribbed Mussels</a:t>
              </a:r>
            </a:p>
          </p:txBody>
        </p:sp>
      </p:grpSp>
      <p:grpSp>
        <p:nvGrpSpPr>
          <p:cNvPr id="91142" name="Group 33"/>
          <p:cNvGrpSpPr>
            <a:grpSpLocks/>
          </p:cNvGrpSpPr>
          <p:nvPr/>
        </p:nvGrpSpPr>
        <p:grpSpPr bwMode="auto">
          <a:xfrm>
            <a:off x="6532034" y="516467"/>
            <a:ext cx="2321277" cy="2030589"/>
            <a:chOff x="6858000" y="152400"/>
            <a:chExt cx="2437952" cy="2284359"/>
          </a:xfrm>
        </p:grpSpPr>
        <p:pic>
          <p:nvPicPr>
            <p:cNvPr id="2150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52400"/>
              <a:ext cx="2437952" cy="2284359"/>
            </a:xfrm>
            <a:prstGeom prst="rect">
              <a:avLst/>
            </a:prstGeom>
            <a:ln>
              <a:noFill/>
            </a:ln>
            <a:effectLst>
              <a:outerShdw blurRad="190500" algn="tl" rotWithShape="0">
                <a:srgbClr val="000000">
                  <a:alpha val="70000"/>
                </a:srgbClr>
              </a:outerShdw>
            </a:effectLst>
          </p:spPr>
        </p:pic>
        <p:sp>
          <p:nvSpPr>
            <p:cNvPr id="20" name="Text Box 2"/>
            <p:cNvSpPr txBox="1">
              <a:spLocks noChangeArrowheads="1"/>
            </p:cNvSpPr>
            <p:nvPr/>
          </p:nvSpPr>
          <p:spPr bwMode="auto">
            <a:xfrm>
              <a:off x="7312944" y="1940330"/>
              <a:ext cx="1689523" cy="380991"/>
            </a:xfrm>
            <a:prstGeom prst="rect">
              <a:avLst/>
            </a:prstGeom>
            <a:noFill/>
            <a:ln w="9525">
              <a:noFill/>
              <a:miter lim="800000"/>
              <a:headEnd/>
              <a:tailEnd/>
            </a:ln>
          </p:spPr>
          <p:txBody>
            <a:bodyPr/>
            <a:lstStyle/>
            <a:p>
              <a:pPr marL="0" marR="0" lvl="0" indent="0" algn="ctr" defTabSz="764242" rtl="0" eaLnBrk="1" fontAlgn="base" latinLnBrk="0" hangingPunct="1">
                <a:lnSpc>
                  <a:spcPct val="100000"/>
                </a:lnSpc>
                <a:spcBef>
                  <a:spcPct val="0"/>
                </a:spcBef>
                <a:spcAft>
                  <a:spcPts val="836"/>
                </a:spcAft>
                <a:buClrTx/>
                <a:buSzTx/>
                <a:buFontTx/>
                <a:buNone/>
                <a:tabLst/>
                <a:defRPr/>
              </a:pPr>
              <a:r>
                <a:rPr kumimoji="0" lang="en-US" sz="204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Plants</a:t>
              </a:r>
              <a:r>
                <a:rPr kumimoji="0" lang="en-US" sz="204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Arial" panose="020B0604020202020204" pitchFamily="34" charset="0"/>
                </a:rPr>
                <a:t> </a:t>
              </a:r>
            </a:p>
          </p:txBody>
        </p:sp>
      </p:grpSp>
      <p:grpSp>
        <p:nvGrpSpPr>
          <p:cNvPr id="91143" name="Group 35"/>
          <p:cNvGrpSpPr>
            <a:grpSpLocks/>
          </p:cNvGrpSpPr>
          <p:nvPr/>
        </p:nvGrpSpPr>
        <p:grpSpPr bwMode="auto">
          <a:xfrm>
            <a:off x="6617368" y="4747376"/>
            <a:ext cx="2540000" cy="1306293"/>
            <a:chOff x="6947999" y="4912168"/>
            <a:chExt cx="2667478" cy="1469679"/>
          </a:xfrm>
        </p:grpSpPr>
        <p:pic>
          <p:nvPicPr>
            <p:cNvPr id="3075" name="Picture 3" descr="C:\Documents and Settings\Danielle\My Documents\Photos\Career\Research Projects\DELSI - Living Shorelines\2008\DELSI Concrete Stakes and Culch 7-13-08\CIMG047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953000"/>
              <a:ext cx="2362200" cy="1428847"/>
            </a:xfrm>
            <a:prstGeom prst="rect">
              <a:avLst/>
            </a:prstGeom>
            <a:ln>
              <a:noFill/>
            </a:ln>
            <a:effectLst>
              <a:outerShdw blurRad="190500" algn="tl" rotWithShape="0">
                <a:srgbClr val="000000">
                  <a:alpha val="70000"/>
                </a:srgbClr>
              </a:outerShdw>
            </a:effectLst>
          </p:spPr>
        </p:pic>
        <p:sp>
          <p:nvSpPr>
            <p:cNvPr id="22" name="Text Box 2"/>
            <p:cNvSpPr txBox="1">
              <a:spLocks noChangeArrowheads="1"/>
            </p:cNvSpPr>
            <p:nvPr/>
          </p:nvSpPr>
          <p:spPr bwMode="auto">
            <a:xfrm>
              <a:off x="6947999" y="4912168"/>
              <a:ext cx="2667478" cy="457231"/>
            </a:xfrm>
            <a:prstGeom prst="rect">
              <a:avLst/>
            </a:prstGeom>
            <a:noFill/>
            <a:ln w="9525">
              <a:noFill/>
              <a:miter lim="800000"/>
              <a:headEnd/>
              <a:tailEnd/>
            </a:ln>
          </p:spPr>
          <p:txBody>
            <a:bodyPr/>
            <a:lstStyle/>
            <a:p>
              <a:pPr marL="0" marR="0" lvl="0" indent="0" algn="ctr" defTabSz="764242" rtl="0" eaLnBrk="1" fontAlgn="base" latinLnBrk="0" hangingPunct="1">
                <a:lnSpc>
                  <a:spcPct val="100000"/>
                </a:lnSpc>
                <a:spcBef>
                  <a:spcPct val="0"/>
                </a:spcBef>
                <a:spcAft>
                  <a:spcPts val="836"/>
                </a:spcAft>
                <a:buClrTx/>
                <a:buSzTx/>
                <a:buFontTx/>
                <a:buNone/>
                <a:tabLst/>
                <a:defRPr/>
              </a:pPr>
              <a:r>
                <a:rPr kumimoji="0" lang="en-US" sz="204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Oyster Shell Bags</a:t>
              </a:r>
            </a:p>
          </p:txBody>
        </p:sp>
      </p:grpSp>
      <p:grpSp>
        <p:nvGrpSpPr>
          <p:cNvPr id="91144" name="Group 32"/>
          <p:cNvGrpSpPr>
            <a:grpSpLocks/>
          </p:cNvGrpSpPr>
          <p:nvPr/>
        </p:nvGrpSpPr>
        <p:grpSpPr bwMode="auto">
          <a:xfrm>
            <a:off x="-35752" y="3293534"/>
            <a:ext cx="2394655" cy="2764367"/>
            <a:chOff x="-38087" y="3276600"/>
            <a:chExt cx="2514600" cy="3110089"/>
          </a:xfrm>
        </p:grpSpPr>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2081" y="3276600"/>
              <a:ext cx="2210833" cy="3110089"/>
            </a:xfrm>
            <a:prstGeom prst="rect">
              <a:avLst/>
            </a:prstGeom>
            <a:ln>
              <a:noFill/>
            </a:ln>
            <a:effectLst>
              <a:outerShdw blurRad="190500" algn="tl" rotWithShape="0">
                <a:srgbClr val="000000">
                  <a:alpha val="70000"/>
                </a:srgbClr>
              </a:outerShdw>
            </a:effectLst>
          </p:spPr>
        </p:pic>
        <p:sp>
          <p:nvSpPr>
            <p:cNvPr id="23" name="Text Box 2"/>
            <p:cNvSpPr txBox="1">
              <a:spLocks noChangeArrowheads="1"/>
            </p:cNvSpPr>
            <p:nvPr/>
          </p:nvSpPr>
          <p:spPr bwMode="auto">
            <a:xfrm>
              <a:off x="-38087" y="5441819"/>
              <a:ext cx="2514600" cy="457226"/>
            </a:xfrm>
            <a:prstGeom prst="rect">
              <a:avLst/>
            </a:prstGeom>
            <a:noFill/>
            <a:ln w="9525">
              <a:noFill/>
              <a:miter lim="800000"/>
              <a:headEnd/>
              <a:tailEnd/>
            </a:ln>
          </p:spPr>
          <p:txBody>
            <a:bodyPr/>
            <a:lstStyle/>
            <a:p>
              <a:pPr marL="0" marR="0" lvl="0" indent="0" algn="ctr" defTabSz="764242" rtl="0" eaLnBrk="1" fontAlgn="base" latinLnBrk="0" hangingPunct="1">
                <a:lnSpc>
                  <a:spcPct val="100000"/>
                </a:lnSpc>
                <a:spcBef>
                  <a:spcPct val="0"/>
                </a:spcBef>
                <a:spcAft>
                  <a:spcPts val="836"/>
                </a:spcAft>
                <a:buClrTx/>
                <a:buSzTx/>
                <a:buFontTx/>
                <a:buNone/>
                <a:tabLst/>
                <a:defRPr/>
              </a:pPr>
              <a:r>
                <a:rPr kumimoji="0" lang="en-US" sz="204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a:ea typeface="+mn-ea"/>
                  <a:cs typeface="Arial" panose="020B0604020202020204" pitchFamily="34" charset="0"/>
                </a:rPr>
                <a:t>Coir Logs, Mats</a:t>
              </a:r>
            </a:p>
          </p:txBody>
        </p:sp>
      </p:grpSp>
      <p:grpSp>
        <p:nvGrpSpPr>
          <p:cNvPr id="91145" name="Group 34"/>
          <p:cNvGrpSpPr>
            <a:grpSpLocks/>
          </p:cNvGrpSpPr>
          <p:nvPr/>
        </p:nvGrpSpPr>
        <p:grpSpPr bwMode="auto">
          <a:xfrm>
            <a:off x="6822172" y="2819400"/>
            <a:ext cx="2394656" cy="1896533"/>
            <a:chOff x="7162851" y="2743200"/>
            <a:chExt cx="2514600" cy="2133600"/>
          </a:xfrm>
        </p:grpSpPr>
        <p:pic>
          <p:nvPicPr>
            <p:cNvPr id="3076" name="Picture 4" descr="C:\Documents and Settings\Danielle\My Documents\Photos\Career\Research Projects\DELSI - Living Shorelines\2014\DELSI Inland Bays Installation 4-14-14 DK\IMAG0149.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467600" y="2743200"/>
              <a:ext cx="1861226" cy="2133600"/>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Text Box 2"/>
            <p:cNvSpPr txBox="1">
              <a:spLocks noChangeArrowheads="1"/>
            </p:cNvSpPr>
            <p:nvPr/>
          </p:nvSpPr>
          <p:spPr bwMode="auto">
            <a:xfrm>
              <a:off x="7162851" y="3838950"/>
              <a:ext cx="2514600" cy="279401"/>
            </a:xfrm>
            <a:prstGeom prst="rect">
              <a:avLst/>
            </a:prstGeom>
            <a:noFill/>
            <a:ln w="9525">
              <a:noFill/>
              <a:miter lim="800000"/>
              <a:headEnd/>
              <a:tailEnd/>
            </a:ln>
          </p:spPr>
          <p:txBody>
            <a:bodyPr/>
            <a:lstStyle/>
            <a:p>
              <a:pPr marL="0" marR="0" lvl="0" indent="0" algn="ctr" defTabSz="764242" rtl="0" eaLnBrk="1" fontAlgn="base" latinLnBrk="0" hangingPunct="1">
                <a:lnSpc>
                  <a:spcPct val="100000"/>
                </a:lnSpc>
                <a:spcBef>
                  <a:spcPct val="0"/>
                </a:spcBef>
                <a:spcAft>
                  <a:spcPts val="836"/>
                </a:spcAft>
                <a:buClrTx/>
                <a:buSzTx/>
                <a:buFontTx/>
                <a:buNone/>
                <a:tabLst/>
                <a:defRPr/>
              </a:pPr>
              <a:r>
                <a:rPr kumimoji="0" lang="en-US" sz="204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Arial" panose="020B0604020202020204" pitchFamily="34" charset="0"/>
                </a:rPr>
                <a:t>Wooden </a:t>
              </a:r>
            </a:p>
            <a:p>
              <a:pPr marL="0" marR="0" lvl="0" indent="0" algn="ctr" defTabSz="764242" rtl="0" eaLnBrk="1" fontAlgn="base" latinLnBrk="0" hangingPunct="1">
                <a:lnSpc>
                  <a:spcPct val="100000"/>
                </a:lnSpc>
                <a:spcBef>
                  <a:spcPct val="0"/>
                </a:spcBef>
                <a:spcAft>
                  <a:spcPts val="836"/>
                </a:spcAft>
                <a:buClrTx/>
                <a:buSzTx/>
                <a:buFontTx/>
                <a:buNone/>
                <a:tabLst/>
                <a:defRPr/>
              </a:pPr>
              <a:r>
                <a:rPr kumimoji="0" lang="en-US" sz="2044"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Arial" panose="020B0604020202020204" pitchFamily="34" charset="0"/>
                </a:rPr>
                <a:t>Stakes</a:t>
              </a:r>
            </a:p>
          </p:txBody>
        </p:sp>
      </p:grpSp>
      <p:sp>
        <p:nvSpPr>
          <p:cNvPr id="27" name="Right Arrow 26"/>
          <p:cNvSpPr/>
          <p:nvPr/>
        </p:nvSpPr>
        <p:spPr>
          <a:xfrm rot="2611121">
            <a:off x="1861257" y="3843866"/>
            <a:ext cx="2851855" cy="20461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6423" tIns="38212" rIns="76423" bIns="38212" anchor="ctr"/>
          <a:lstStyle/>
          <a:p>
            <a:pPr marL="0" marR="0" lvl="0" indent="0" algn="ctr" defTabSz="76419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8" name="Right Arrow 27"/>
          <p:cNvSpPr/>
          <p:nvPr/>
        </p:nvSpPr>
        <p:spPr>
          <a:xfrm rot="7534958">
            <a:off x="5437717" y="2882194"/>
            <a:ext cx="1907822" cy="15663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6423" tIns="38212" rIns="76423" bIns="38212" anchor="ctr"/>
          <a:lstStyle/>
          <a:p>
            <a:pPr marL="0" marR="0" lvl="0" indent="0" algn="ctr" defTabSz="76419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0" name="Right Arrow 29"/>
          <p:cNvSpPr/>
          <p:nvPr/>
        </p:nvSpPr>
        <p:spPr>
          <a:xfrm rot="9253557">
            <a:off x="6162323" y="4038600"/>
            <a:ext cx="1048455" cy="19896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6423" tIns="38212" rIns="76423" bIns="38212" anchor="ctr"/>
          <a:lstStyle/>
          <a:p>
            <a:pPr marL="0" marR="0" lvl="0" indent="0" algn="ctr" defTabSz="76419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1" name="Right Arrow 30"/>
          <p:cNvSpPr/>
          <p:nvPr/>
        </p:nvSpPr>
        <p:spPr>
          <a:xfrm rot="21188613">
            <a:off x="2184400" y="5211234"/>
            <a:ext cx="1618545" cy="20743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6423" tIns="38212" rIns="76423" bIns="38212" anchor="ctr"/>
          <a:lstStyle/>
          <a:p>
            <a:pPr marL="0" marR="0" lvl="0" indent="0" algn="ctr" defTabSz="76419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2" name="Right Arrow 31"/>
          <p:cNvSpPr/>
          <p:nvPr/>
        </p:nvSpPr>
        <p:spPr>
          <a:xfrm rot="12051065">
            <a:off x="5737578" y="5087057"/>
            <a:ext cx="1047044" cy="198966"/>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76423" tIns="38212" rIns="76423" bIns="38212" anchor="ctr"/>
          <a:lstStyle/>
          <a:p>
            <a:pPr marL="0" marR="0" lvl="0" indent="0" algn="ctr" defTabSz="76419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91151" name="Slide Number Placeholder 1"/>
          <p:cNvSpPr>
            <a:spLocks noGrp="1"/>
          </p:cNvSpPr>
          <p:nvPr>
            <p:ph type="sldNum" sz="quarter" idx="12"/>
          </p:nvPr>
        </p:nvSpPr>
        <p:spPr bwMode="auto">
          <a:xfrm>
            <a:off x="6532034" y="6053667"/>
            <a:ext cx="1905000" cy="40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44">
                <a:solidFill>
                  <a:schemeClr val="tx1"/>
                </a:solidFill>
                <a:latin typeface="Calibri" panose="020F0502020204030204" pitchFamily="34" charset="0"/>
              </a:defRPr>
            </a:lvl1pPr>
            <a:lvl2pPr marL="660408" indent="-254003">
              <a:spcBef>
                <a:spcPct val="20000"/>
              </a:spcBef>
              <a:buFont typeface="Arial" panose="020B0604020202020204" pitchFamily="34" charset="0"/>
              <a:buChar char="–"/>
              <a:defRPr sz="2489">
                <a:solidFill>
                  <a:schemeClr val="tx1"/>
                </a:solidFill>
                <a:latin typeface="Calibri" panose="020F0502020204030204" pitchFamily="34" charset="0"/>
              </a:defRPr>
            </a:lvl2pPr>
            <a:lvl3pPr marL="1016013" indent="-203203">
              <a:spcBef>
                <a:spcPct val="20000"/>
              </a:spcBef>
              <a:buFont typeface="Arial" panose="020B0604020202020204" pitchFamily="34" charset="0"/>
              <a:buChar char="•"/>
              <a:defRPr sz="2133">
                <a:solidFill>
                  <a:schemeClr val="tx1"/>
                </a:solidFill>
                <a:latin typeface="Calibri" panose="020F0502020204030204" pitchFamily="34" charset="0"/>
              </a:defRPr>
            </a:lvl3pPr>
            <a:lvl4pPr marL="1422418" indent="-203203">
              <a:spcBef>
                <a:spcPct val="20000"/>
              </a:spcBef>
              <a:buFont typeface="Arial" panose="020B0604020202020204" pitchFamily="34" charset="0"/>
              <a:buChar char="–"/>
              <a:defRPr sz="1778">
                <a:solidFill>
                  <a:schemeClr val="tx1"/>
                </a:solidFill>
                <a:latin typeface="Calibri" panose="020F0502020204030204" pitchFamily="34" charset="0"/>
              </a:defRPr>
            </a:lvl4pPr>
            <a:lvl5pPr marL="1828823" indent="-203203">
              <a:spcBef>
                <a:spcPct val="20000"/>
              </a:spcBef>
              <a:buFont typeface="Arial" panose="020B0604020202020204" pitchFamily="34" charset="0"/>
              <a:buChar char="»"/>
              <a:defRPr sz="1778">
                <a:solidFill>
                  <a:schemeClr val="tx1"/>
                </a:solidFill>
                <a:latin typeface="Calibri" panose="020F0502020204030204" pitchFamily="34" charset="0"/>
              </a:defRPr>
            </a:lvl5pPr>
            <a:lvl6pPr marL="2235228" indent="-203203" eaLnBrk="0" fontAlgn="base" hangingPunct="0">
              <a:spcBef>
                <a:spcPct val="20000"/>
              </a:spcBef>
              <a:spcAft>
                <a:spcPct val="0"/>
              </a:spcAft>
              <a:buFont typeface="Arial" panose="020B0604020202020204" pitchFamily="34" charset="0"/>
              <a:buChar char="»"/>
              <a:defRPr sz="1778">
                <a:solidFill>
                  <a:schemeClr val="tx1"/>
                </a:solidFill>
                <a:latin typeface="Calibri" panose="020F0502020204030204" pitchFamily="34" charset="0"/>
              </a:defRPr>
            </a:lvl6pPr>
            <a:lvl7pPr marL="2641633" indent="-203203" eaLnBrk="0" fontAlgn="base" hangingPunct="0">
              <a:spcBef>
                <a:spcPct val="20000"/>
              </a:spcBef>
              <a:spcAft>
                <a:spcPct val="0"/>
              </a:spcAft>
              <a:buFont typeface="Arial" panose="020B0604020202020204" pitchFamily="34" charset="0"/>
              <a:buChar char="»"/>
              <a:defRPr sz="1778">
                <a:solidFill>
                  <a:schemeClr val="tx1"/>
                </a:solidFill>
                <a:latin typeface="Calibri" panose="020F0502020204030204" pitchFamily="34" charset="0"/>
              </a:defRPr>
            </a:lvl7pPr>
            <a:lvl8pPr marL="3048038" indent="-203203" eaLnBrk="0" fontAlgn="base" hangingPunct="0">
              <a:spcBef>
                <a:spcPct val="20000"/>
              </a:spcBef>
              <a:spcAft>
                <a:spcPct val="0"/>
              </a:spcAft>
              <a:buFont typeface="Arial" panose="020B0604020202020204" pitchFamily="34" charset="0"/>
              <a:buChar char="»"/>
              <a:defRPr sz="1778">
                <a:solidFill>
                  <a:schemeClr val="tx1"/>
                </a:solidFill>
                <a:latin typeface="Calibri" panose="020F0502020204030204" pitchFamily="34" charset="0"/>
              </a:defRPr>
            </a:lvl8pPr>
            <a:lvl9pPr marL="3454443" indent="-203203" eaLnBrk="0" fontAlgn="base" hangingPunct="0">
              <a:spcBef>
                <a:spcPct val="20000"/>
              </a:spcBef>
              <a:spcAft>
                <a:spcPct val="0"/>
              </a:spcAft>
              <a:buFont typeface="Arial" panose="020B0604020202020204" pitchFamily="34" charset="0"/>
              <a:buChar char="»"/>
              <a:defRPr sz="1778">
                <a:solidFill>
                  <a:schemeClr val="tx1"/>
                </a:solidFill>
                <a:latin typeface="Calibri" panose="020F0502020204030204" pitchFamily="34" charset="0"/>
              </a:defRPr>
            </a:lvl9pPr>
          </a:lstStyle>
          <a:p>
            <a:pPr marL="0" marR="0" lvl="0" indent="0" algn="r" defTabSz="812810" rtl="0" eaLnBrk="1" fontAlgn="base" latinLnBrk="0" hangingPunct="1">
              <a:lnSpc>
                <a:spcPct val="100000"/>
              </a:lnSpc>
              <a:spcBef>
                <a:spcPct val="0"/>
              </a:spcBef>
              <a:spcAft>
                <a:spcPct val="0"/>
              </a:spcAft>
              <a:buClrTx/>
              <a:buSzTx/>
              <a:buFont typeface="Arial" panose="020B0604020202020204" pitchFamily="34" charset="0"/>
              <a:buNone/>
              <a:tabLst/>
              <a:defRPr/>
            </a:pPr>
            <a:fld id="{6130ED65-65D6-4942-88C9-044C52DC0B9E}" type="slidenum">
              <a:rPr kumimoji="0" lang="en-US" altLang="en-US" sz="1067" b="0" i="0" u="none" strike="noStrike" kern="1200" cap="none" spc="0" normalizeH="0" baseline="0" noProof="0">
                <a:ln>
                  <a:noFill/>
                </a:ln>
                <a:solidFill>
                  <a:srgbClr val="E3DED1"/>
                </a:solidFill>
                <a:effectLst/>
                <a:uLnTx/>
                <a:uFillTx/>
                <a:latin typeface="Arial" panose="020B0604020202020204" pitchFamily="34" charset="0"/>
                <a:ea typeface="+mn-ea"/>
                <a:cs typeface="Arial" panose="020B0604020202020204" pitchFamily="34" charset="0"/>
              </a:rPr>
              <a:pPr marL="0" marR="0" lvl="0" indent="0" algn="r" defTabSz="812810" rtl="0" eaLnBrk="1" fontAlgn="base" latinLnBrk="0" hangingPunct="1">
                <a:lnSpc>
                  <a:spcPct val="100000"/>
                </a:lnSpc>
                <a:spcBef>
                  <a:spcPct val="0"/>
                </a:spcBef>
                <a:spcAft>
                  <a:spcPct val="0"/>
                </a:spcAft>
                <a:buClrTx/>
                <a:buSzTx/>
                <a:buFont typeface="Arial" panose="020B0604020202020204" pitchFamily="34" charset="0"/>
                <a:buNone/>
                <a:tabLst/>
                <a:defRPr/>
              </a:pPr>
              <a:t>59</a:t>
            </a:fld>
            <a:endParaRPr kumimoji="0" lang="en-US" altLang="en-US" sz="1067" b="0" i="0" u="none" strike="noStrike" kern="1200" cap="none" spc="0" normalizeH="0" baseline="0" noProof="0">
              <a:ln>
                <a:noFill/>
              </a:ln>
              <a:solidFill>
                <a:srgbClr val="E3DED1"/>
              </a:solidFill>
              <a:effectLst/>
              <a:uLnTx/>
              <a:uFillTx/>
              <a:latin typeface="Arial" panose="020B0604020202020204" pitchFamily="34" charset="0"/>
              <a:ea typeface="+mn-ea"/>
              <a:cs typeface="Arial" panose="020B0604020202020204" pitchFamily="34" charset="0"/>
            </a:endParaRPr>
          </a:p>
        </p:txBody>
      </p:sp>
      <p:grpSp>
        <p:nvGrpSpPr>
          <p:cNvPr id="29" name="Group 28"/>
          <p:cNvGrpSpPr/>
          <p:nvPr/>
        </p:nvGrpSpPr>
        <p:grpSpPr>
          <a:xfrm>
            <a:off x="0" y="6324600"/>
            <a:ext cx="9144000" cy="533399"/>
            <a:chOff x="1828799" y="1828801"/>
            <a:chExt cx="5920510" cy="3886199"/>
          </a:xfrm>
        </p:grpSpPr>
        <p:pic>
          <p:nvPicPr>
            <p:cNvPr id="33" name="Picture 32" descr="Footer Swoosh.jp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828799" y="1905000"/>
              <a:ext cx="5911037" cy="3810000"/>
            </a:xfrm>
            <a:prstGeom prst="rect">
              <a:avLst/>
            </a:prstGeom>
          </p:spPr>
        </p:pic>
        <p:sp>
          <p:nvSpPr>
            <p:cNvPr id="34" name="Freeform: Shape 14"/>
            <p:cNvSpPr/>
            <p:nvPr/>
          </p:nvSpPr>
          <p:spPr>
            <a:xfrm>
              <a:off x="1828800" y="1828801"/>
              <a:ext cx="5920509" cy="2059708"/>
            </a:xfrm>
            <a:custGeom>
              <a:avLst/>
              <a:gdLst>
                <a:gd name="connsiteX0" fmla="*/ 0 w 5920509"/>
                <a:gd name="connsiteY0" fmla="*/ 9236 h 1995054"/>
                <a:gd name="connsiteX1" fmla="*/ 295564 w 5920509"/>
                <a:gd name="connsiteY1" fmla="*/ 332509 h 1995054"/>
                <a:gd name="connsiteX2" fmla="*/ 646545 w 5920509"/>
                <a:gd name="connsiteY2" fmla="*/ 692727 h 1995054"/>
                <a:gd name="connsiteX3" fmla="*/ 1071418 w 5920509"/>
                <a:gd name="connsiteY3" fmla="*/ 979054 h 1995054"/>
                <a:gd name="connsiteX4" fmla="*/ 1681018 w 5920509"/>
                <a:gd name="connsiteY4" fmla="*/ 1357745 h 1995054"/>
                <a:gd name="connsiteX5" fmla="*/ 2272145 w 5920509"/>
                <a:gd name="connsiteY5" fmla="*/ 1662545 h 1995054"/>
                <a:gd name="connsiteX6" fmla="*/ 2983345 w 5920509"/>
                <a:gd name="connsiteY6" fmla="*/ 1884218 h 1995054"/>
                <a:gd name="connsiteX7" fmla="*/ 3426691 w 5920509"/>
                <a:gd name="connsiteY7" fmla="*/ 1985818 h 1995054"/>
                <a:gd name="connsiteX8" fmla="*/ 3703782 w 5920509"/>
                <a:gd name="connsiteY8" fmla="*/ 1995054 h 1995054"/>
                <a:gd name="connsiteX9" fmla="*/ 4119418 w 5920509"/>
                <a:gd name="connsiteY9" fmla="*/ 1958109 h 1995054"/>
                <a:gd name="connsiteX10" fmla="*/ 4387273 w 5920509"/>
                <a:gd name="connsiteY10" fmla="*/ 1884218 h 1995054"/>
                <a:gd name="connsiteX11" fmla="*/ 4756727 w 5920509"/>
                <a:gd name="connsiteY11" fmla="*/ 1727200 h 1995054"/>
                <a:gd name="connsiteX12" fmla="*/ 5061527 w 5920509"/>
                <a:gd name="connsiteY12" fmla="*/ 1514763 h 1995054"/>
                <a:gd name="connsiteX13" fmla="*/ 5347855 w 5920509"/>
                <a:gd name="connsiteY13" fmla="*/ 1265381 h 1995054"/>
                <a:gd name="connsiteX14" fmla="*/ 5615709 w 5920509"/>
                <a:gd name="connsiteY14" fmla="*/ 951345 h 1995054"/>
                <a:gd name="connsiteX15" fmla="*/ 5828145 w 5920509"/>
                <a:gd name="connsiteY15" fmla="*/ 628072 h 1995054"/>
                <a:gd name="connsiteX16" fmla="*/ 5920509 w 5920509"/>
                <a:gd name="connsiteY16" fmla="*/ 406400 h 1995054"/>
                <a:gd name="connsiteX17" fmla="*/ 5911273 w 5920509"/>
                <a:gd name="connsiteY17" fmla="*/ 0 h 1995054"/>
                <a:gd name="connsiteX18" fmla="*/ 0 w 5920509"/>
                <a:gd name="connsiteY18" fmla="*/ 9236 h 19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509" h="1995054">
                  <a:moveTo>
                    <a:pt x="0" y="9236"/>
                  </a:moveTo>
                  <a:lnTo>
                    <a:pt x="295564" y="332509"/>
                  </a:lnTo>
                  <a:lnTo>
                    <a:pt x="646545" y="692727"/>
                  </a:lnTo>
                  <a:lnTo>
                    <a:pt x="1071418" y="979054"/>
                  </a:lnTo>
                  <a:lnTo>
                    <a:pt x="1681018" y="1357745"/>
                  </a:lnTo>
                  <a:lnTo>
                    <a:pt x="2272145" y="1662545"/>
                  </a:lnTo>
                  <a:lnTo>
                    <a:pt x="2983345" y="1884218"/>
                  </a:lnTo>
                  <a:lnTo>
                    <a:pt x="3426691" y="1985818"/>
                  </a:lnTo>
                  <a:lnTo>
                    <a:pt x="3703782" y="1995054"/>
                  </a:lnTo>
                  <a:lnTo>
                    <a:pt x="4119418" y="1958109"/>
                  </a:lnTo>
                  <a:lnTo>
                    <a:pt x="4387273" y="1884218"/>
                  </a:lnTo>
                  <a:lnTo>
                    <a:pt x="4756727" y="1727200"/>
                  </a:lnTo>
                  <a:lnTo>
                    <a:pt x="5061527" y="1514763"/>
                  </a:lnTo>
                  <a:lnTo>
                    <a:pt x="5347855" y="1265381"/>
                  </a:lnTo>
                  <a:lnTo>
                    <a:pt x="5615709" y="951345"/>
                  </a:lnTo>
                  <a:lnTo>
                    <a:pt x="5828145" y="628072"/>
                  </a:lnTo>
                  <a:lnTo>
                    <a:pt x="5920509" y="406400"/>
                  </a:lnTo>
                  <a:lnTo>
                    <a:pt x="5911273" y="0"/>
                  </a:lnTo>
                  <a:lnTo>
                    <a:pt x="0" y="92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278732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B72FA6E1-9DEC-40B4-8D0B-81B14E967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63" y="990600"/>
            <a:ext cx="8398933" cy="502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14" name="Picture 13" descr="PDE_2016_STACKED LOGO_FullColor_RGB_FFF.jpg">
            <a:extLst>
              <a:ext uri="{FF2B5EF4-FFF2-40B4-BE49-F238E27FC236}">
                <a16:creationId xmlns:a16="http://schemas.microsoft.com/office/drawing/2014/main" id="{550EED1F-2D5C-4415-AAFF-02FFF8E5E41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450980" y="559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Benefits of Natural Infrastructure</a:t>
            </a:r>
            <a:r>
              <a:rPr kumimoji="0" lang="en-US" sz="3200" b="1" i="1" u="none" strike="noStrike" kern="1200" cap="none" spc="0" normalizeH="0" baseline="0" noProof="0" dirty="0">
                <a:ln>
                  <a:noFill/>
                </a:ln>
                <a:solidFill>
                  <a:srgbClr val="216A95"/>
                </a:solidFill>
                <a:effectLst/>
                <a:uLnTx/>
                <a:uFillTx/>
                <a:latin typeface="Arial" pitchFamily="34" charset="0"/>
                <a:ea typeface="+mj-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216A95"/>
                </a:solidFill>
                <a:effectLst/>
                <a:uLnTx/>
                <a:uFillTx/>
                <a:latin typeface="Arial" pitchFamily="34" charset="0"/>
                <a:ea typeface="+mj-ea"/>
                <a:cs typeface="Arial" pitchFamily="34" charset="0"/>
              </a:rPr>
              <a:t>	…The Ecological Manhattan Project</a:t>
            </a:r>
          </a:p>
        </p:txBody>
      </p:sp>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77590" y="5337156"/>
            <a:ext cx="914400" cy="1492564"/>
          </a:xfrm>
          <a:prstGeom prst="rect">
            <a:avLst/>
          </a:prstGeom>
        </p:spPr>
      </p:pic>
    </p:spTree>
    <p:extLst>
      <p:ext uri="{BB962C8B-B14F-4D97-AF65-F5344CB8AC3E}">
        <p14:creationId xmlns:p14="http://schemas.microsoft.com/office/powerpoint/2010/main" val="2344955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C:\Users\dkreeger\AppData\Local\Microsoft\Windows\Temporary Internet Files\Content.Outlook\MMQLFBHM\2 DELSI_April Install.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362590" cy="6994078"/>
          </a:xfrm>
          <a:prstGeom prst="rect">
            <a:avLst/>
          </a:prstGeom>
          <a:noFill/>
          <a:ln w="9525">
            <a:noFill/>
            <a:miter lim="800000"/>
            <a:headEnd/>
            <a:tailEnd/>
          </a:ln>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0"/>
            <a:ext cx="2895600" cy="814277"/>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3DED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May, 2010</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spTree>
    <p:extLst>
      <p:ext uri="{BB962C8B-B14F-4D97-AF65-F5344CB8AC3E}">
        <p14:creationId xmlns:p14="http://schemas.microsoft.com/office/powerpoint/2010/main" val="382652744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C:\Users\dkreeger\AppData\Local\Microsoft\Windows\Temporary Internet Files\Content.Outlook\MMQLFBHM\3 DELSI June 2010 (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0"/>
            <a:ext cx="9372600" cy="6862082"/>
          </a:xfrm>
          <a:prstGeom prst="rect">
            <a:avLst/>
          </a:prstGeom>
          <a:noFill/>
          <a:ln w="9525">
            <a:noFill/>
            <a:miter lim="800000"/>
            <a:headEnd/>
            <a:tailEnd/>
          </a:ln>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0"/>
            <a:ext cx="2895600" cy="814277"/>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3DED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June, 2010</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spTree>
    <p:extLst>
      <p:ext uri="{BB962C8B-B14F-4D97-AF65-F5344CB8AC3E}">
        <p14:creationId xmlns:p14="http://schemas.microsoft.com/office/powerpoint/2010/main" val="59479926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 descr="C:\Users\dkreeger\AppData\Local\Microsoft\Windows\Temporary Internet Files\Content.Outlook\MMQLFBHM\4 DELSI June 201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2888" y="-2039"/>
            <a:ext cx="9485488" cy="6860040"/>
          </a:xfrm>
          <a:prstGeom prst="rect">
            <a:avLst/>
          </a:prstGeom>
          <a:noFill/>
          <a:ln w="9525">
            <a:noFill/>
            <a:miter lim="800000"/>
            <a:headEnd/>
            <a:tailEnd/>
          </a:ln>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0"/>
            <a:ext cx="2895600" cy="814277"/>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3DED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June, 2011</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spTree>
    <p:extLst>
      <p:ext uri="{BB962C8B-B14F-4D97-AF65-F5344CB8AC3E}">
        <p14:creationId xmlns:p14="http://schemas.microsoft.com/office/powerpoint/2010/main" val="356533829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contrast="1000"/>
                    </a14:imgEffect>
                  </a14:imgLayer>
                </a14:imgProps>
              </a:ext>
              <a:ext uri="{28A0092B-C50C-407E-A947-70E740481C1C}">
                <a14:useLocalDpi xmlns:a14="http://schemas.microsoft.com/office/drawing/2010/main" val="0"/>
              </a:ext>
            </a:extLst>
          </a:blip>
          <a:srcRect/>
          <a:stretch/>
        </p:blipFill>
        <p:spPr bwMode="auto">
          <a:xfrm>
            <a:off x="0" y="-26340"/>
            <a:ext cx="9220200" cy="68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0"/>
            <a:ext cx="2895600" cy="814277"/>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3DED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May, 2015</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grpSp>
        <p:nvGrpSpPr>
          <p:cNvPr id="11" name="Group 9"/>
          <p:cNvGrpSpPr>
            <a:grpSpLocks/>
          </p:cNvGrpSpPr>
          <p:nvPr/>
        </p:nvGrpSpPr>
        <p:grpSpPr bwMode="auto">
          <a:xfrm>
            <a:off x="665817" y="1600200"/>
            <a:ext cx="2997424" cy="405402"/>
            <a:chOff x="234124" y="1612900"/>
            <a:chExt cx="3373184" cy="456611"/>
          </a:xfrm>
        </p:grpSpPr>
        <p:sp>
          <p:nvSpPr>
            <p:cNvPr id="12" name="TextBox 18"/>
            <p:cNvSpPr txBox="1">
              <a:spLocks noChangeArrowheads="1"/>
            </p:cNvSpPr>
            <p:nvPr/>
          </p:nvSpPr>
          <p:spPr bwMode="auto">
            <a:xfrm>
              <a:off x="234124" y="1612900"/>
              <a:ext cx="2293337" cy="4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423" tIns="38212" rIns="76423" bIns="38212">
              <a:spAutoFit/>
            </a:bodyPr>
            <a:lstStyle>
              <a:lvl1pPr defTabSz="8588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58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588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5883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5883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5883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6342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33"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untreated area</a:t>
              </a:r>
            </a:p>
          </p:txBody>
        </p:sp>
        <p:sp>
          <p:nvSpPr>
            <p:cNvPr id="14" name="Right Arrow 8"/>
            <p:cNvSpPr>
              <a:spLocks noChangeArrowheads="1"/>
            </p:cNvSpPr>
            <p:nvPr/>
          </p:nvSpPr>
          <p:spPr bwMode="auto">
            <a:xfrm>
              <a:off x="2628900" y="1739900"/>
              <a:ext cx="978408" cy="228600"/>
            </a:xfrm>
            <a:prstGeom prst="rightArrow">
              <a:avLst>
                <a:gd name="adj1" fmla="val 50000"/>
                <a:gd name="adj2" fmla="val 49993"/>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81281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77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 name="Group 1"/>
          <p:cNvGrpSpPr/>
          <p:nvPr/>
        </p:nvGrpSpPr>
        <p:grpSpPr>
          <a:xfrm>
            <a:off x="6468533" y="1148644"/>
            <a:ext cx="2286000" cy="1821266"/>
            <a:chOff x="6468533" y="1148644"/>
            <a:chExt cx="2286000" cy="1821266"/>
          </a:xfrm>
        </p:grpSpPr>
        <p:pic>
          <p:nvPicPr>
            <p:cNvPr id="1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8533" y="1148644"/>
              <a:ext cx="2286000" cy="1761067"/>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4"/>
            <p:cNvSpPr txBox="1">
              <a:spLocks noChangeArrowheads="1"/>
            </p:cNvSpPr>
            <p:nvPr/>
          </p:nvSpPr>
          <p:spPr bwMode="auto">
            <a:xfrm>
              <a:off x="6808238" y="2400301"/>
              <a:ext cx="1782980" cy="569609"/>
            </a:xfrm>
            <a:prstGeom prst="rect">
              <a:avLst/>
            </a:prstGeom>
            <a:noFill/>
            <a:ln w="9525">
              <a:noFill/>
              <a:miter lim="800000"/>
              <a:headEnd/>
              <a:tailEnd/>
            </a:ln>
          </p:spPr>
          <p:txBody>
            <a:bodyPr wrap="none" lIns="76418" tIns="38210" rIns="76418" bIns="38210">
              <a:spAutoFit/>
            </a:bodyPr>
            <a:lstStyle/>
            <a:p>
              <a:pPr marL="0" marR="0" lvl="0" indent="0" algn="ctr" defTabSz="76419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Arial" panose="020B0604020202020204" pitchFamily="34" charset="0"/>
                </a:rPr>
                <a:t>Post Sandy </a:t>
              </a:r>
            </a:p>
            <a:p>
              <a:pPr marL="0" marR="0" lvl="0" indent="0" algn="ctr" defTabSz="76419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Arial" panose="020B0604020202020204" pitchFamily="34" charset="0"/>
                </a:rPr>
                <a:t>Bulkhead near LS</a:t>
              </a:r>
            </a:p>
          </p:txBody>
        </p:sp>
      </p:grpSp>
      <p:sp>
        <p:nvSpPr>
          <p:cNvPr id="17" name="Content Placeholder 3"/>
          <p:cNvSpPr txBox="1">
            <a:spLocks/>
          </p:cNvSpPr>
          <p:nvPr/>
        </p:nvSpPr>
        <p:spPr bwMode="auto">
          <a:xfrm>
            <a:off x="3268579" y="4343400"/>
            <a:ext cx="3245556" cy="2245077"/>
          </a:xfrm>
          <a:prstGeom prst="rect">
            <a:avLst/>
          </a:prstGeom>
          <a:solidFill>
            <a:srgbClr val="008000">
              <a:alpha val="31000"/>
            </a:srgbClr>
          </a:solidFill>
          <a:ln w="9525">
            <a:noFill/>
            <a:miter lim="800000"/>
            <a:headEnd/>
            <a:tailEnd/>
          </a:ln>
        </p:spPr>
        <p:txBody>
          <a:bodyPr lIns="76423" tIns="38212" rIns="76423" bIns="38212"/>
          <a:lstStyle/>
          <a:p>
            <a:pPr marL="286590" marR="0" lvl="0" indent="-286590" algn="l" defTabSz="764242" rtl="0" eaLnBrk="0" fontAlgn="base" latinLnBrk="0" hangingPunct="0">
              <a:lnSpc>
                <a:spcPct val="100000"/>
              </a:lnSpc>
              <a:spcBef>
                <a:spcPct val="20000"/>
              </a:spcBef>
              <a:spcAft>
                <a:spcPct val="0"/>
              </a:spcAft>
              <a:buClr>
                <a:srgbClr val="E3DED1"/>
              </a:buClr>
              <a:buSzTx/>
              <a:buFontTx/>
              <a:buNone/>
              <a:tabLst/>
              <a:defRPr/>
            </a:pPr>
            <a:r>
              <a:rPr kumimoji="1" lang="en-US" sz="2311" b="1" i="0" u="none" strike="noStrike" kern="0" cap="none" spc="0" normalizeH="0" baseline="0" noProof="0" dirty="0">
                <a:ln>
                  <a:noFill/>
                </a:ln>
                <a:solidFill>
                  <a:srgbClr val="FFFF00"/>
                </a:solidFill>
                <a:effectLst/>
                <a:uLnTx/>
                <a:uFillTx/>
                <a:latin typeface="Arial"/>
                <a:ea typeface="+mn-ea"/>
                <a:cs typeface="Arial" panose="020B0604020202020204" pitchFamily="34" charset="0"/>
              </a:rPr>
              <a:t>DelawareEstuary.org</a:t>
            </a:r>
          </a:p>
          <a:p>
            <a:pPr marL="286590" marR="0" lvl="0" indent="-286590" algn="l" defTabSz="764242" rtl="0" eaLnBrk="0" fontAlgn="base" latinLnBrk="0" hangingPunct="0">
              <a:lnSpc>
                <a:spcPct val="100000"/>
              </a:lnSpc>
              <a:spcBef>
                <a:spcPct val="20000"/>
              </a:spcBef>
              <a:spcAft>
                <a:spcPct val="0"/>
              </a:spcAft>
              <a:buClr>
                <a:srgbClr val="E3DED1"/>
              </a:buClr>
              <a:buSzTx/>
              <a:buFont typeface="Monotype Sorts"/>
              <a:buChar char="§"/>
              <a:tabLst/>
              <a:defRPr/>
            </a:pPr>
            <a:endParaRPr kumimoji="1" lang="en-US" sz="978"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a:p>
            <a:pPr marL="286590" marR="0" lvl="0" indent="-286590" algn="l" defTabSz="764242" rtl="0" eaLnBrk="0" fontAlgn="base" latinLnBrk="0" hangingPunct="0">
              <a:lnSpc>
                <a:spcPct val="100000"/>
              </a:lnSpc>
              <a:spcBef>
                <a:spcPct val="20000"/>
              </a:spcBef>
              <a:spcAft>
                <a:spcPct val="0"/>
              </a:spcAft>
              <a:buClr>
                <a:srgbClr val="E3DED1"/>
              </a:buClr>
              <a:buSzTx/>
              <a:buFont typeface="Arial" pitchFamily="34" charset="0"/>
              <a:buChar char="•"/>
              <a:tabLst/>
              <a:defRPr/>
            </a:pPr>
            <a:r>
              <a:rPr kumimoji="1" lang="en-US" sz="2311"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Practitioners Guide</a:t>
            </a:r>
          </a:p>
          <a:p>
            <a:pPr marL="286590" marR="0" lvl="0" indent="-286590" algn="l" defTabSz="764242" rtl="0" eaLnBrk="0" fontAlgn="base" latinLnBrk="0" hangingPunct="0">
              <a:lnSpc>
                <a:spcPct val="100000"/>
              </a:lnSpc>
              <a:spcBef>
                <a:spcPct val="20000"/>
              </a:spcBef>
              <a:spcAft>
                <a:spcPct val="0"/>
              </a:spcAft>
              <a:buClr>
                <a:srgbClr val="E3DED1"/>
              </a:buClr>
              <a:buSzTx/>
              <a:buFont typeface="Monotype Sorts"/>
              <a:buChar char="§"/>
              <a:tabLst/>
              <a:defRPr/>
            </a:pPr>
            <a:endParaRPr kumimoji="1" lang="en-US" sz="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a:p>
            <a:pPr marL="286590" marR="0" lvl="0" indent="-286590" algn="l" defTabSz="764242" rtl="0" eaLnBrk="0" fontAlgn="base" latinLnBrk="0" hangingPunct="0">
              <a:lnSpc>
                <a:spcPct val="100000"/>
              </a:lnSpc>
              <a:spcBef>
                <a:spcPct val="20000"/>
              </a:spcBef>
              <a:spcAft>
                <a:spcPct val="0"/>
              </a:spcAft>
              <a:buClr>
                <a:srgbClr val="E3DED1"/>
              </a:buClr>
              <a:buSzTx/>
              <a:buFont typeface="Arial" pitchFamily="34" charset="0"/>
              <a:buChar char="•"/>
              <a:tabLst/>
              <a:defRPr/>
            </a:pPr>
            <a:r>
              <a:rPr kumimoji="1" lang="en-US" sz="2311"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Outreach Products</a:t>
            </a:r>
          </a:p>
          <a:p>
            <a:pPr marL="286590" marR="0" lvl="0" indent="-286590" algn="l" defTabSz="764242" rtl="0" eaLnBrk="0" fontAlgn="base" latinLnBrk="0" hangingPunct="0">
              <a:lnSpc>
                <a:spcPct val="100000"/>
              </a:lnSpc>
              <a:spcBef>
                <a:spcPct val="20000"/>
              </a:spcBef>
              <a:spcAft>
                <a:spcPct val="0"/>
              </a:spcAft>
              <a:buClr>
                <a:srgbClr val="E3DED1"/>
              </a:buClr>
              <a:buSzTx/>
              <a:buFont typeface="Monotype Sorts"/>
              <a:buChar char="§"/>
              <a:tabLst/>
              <a:defRPr/>
            </a:pPr>
            <a:endParaRPr kumimoji="1" lang="en-US" sz="800" b="0"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a:p>
            <a:pPr marL="286590" marR="0" lvl="0" indent="-286590" algn="l" defTabSz="764242" rtl="0" eaLnBrk="0" fontAlgn="base" latinLnBrk="0" hangingPunct="0">
              <a:lnSpc>
                <a:spcPct val="100000"/>
              </a:lnSpc>
              <a:spcBef>
                <a:spcPct val="20000"/>
              </a:spcBef>
              <a:spcAft>
                <a:spcPct val="0"/>
              </a:spcAft>
              <a:buClr>
                <a:srgbClr val="E3DED1"/>
              </a:buClr>
              <a:buSzTx/>
              <a:buFont typeface="Arial" pitchFamily="34" charset="0"/>
              <a:buChar char="•"/>
              <a:tabLst/>
              <a:defRPr/>
            </a:pPr>
            <a:r>
              <a:rPr kumimoji="1" lang="en-US" sz="2311" b="0" i="0" u="none" strike="noStrike" kern="0" cap="none" spc="0" normalizeH="0" baseline="0" noProof="0" dirty="0">
                <a:ln>
                  <a:noFill/>
                </a:ln>
                <a:solidFill>
                  <a:prstClr val="white"/>
                </a:solidFill>
                <a:effectLst/>
                <a:uLnTx/>
                <a:uFillTx/>
                <a:latin typeface="Arial"/>
                <a:ea typeface="+mn-ea"/>
                <a:cs typeface="Arial" panose="020B0604020202020204" pitchFamily="34" charset="0"/>
              </a:rPr>
              <a:t>Videos</a:t>
            </a:r>
          </a:p>
        </p:txBody>
      </p:sp>
    </p:spTree>
    <p:extLst>
      <p:ext uri="{BB962C8B-B14F-4D97-AF65-F5344CB8AC3E}">
        <p14:creationId xmlns:p14="http://schemas.microsoft.com/office/powerpoint/2010/main" val="4049425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843" y="652175"/>
            <a:ext cx="4400349" cy="5117306"/>
          </a:xfrm>
        </p:spPr>
        <p:txBody>
          <a:bodyPr>
            <a:normAutofit lnSpcReduction="10000"/>
          </a:bodyPr>
          <a:lstStyle/>
          <a:p>
            <a:endParaRPr lang="en-US" sz="3000" b="1" dirty="0">
              <a:solidFill>
                <a:srgbClr val="417764"/>
              </a:solidFill>
              <a:latin typeface="Avenir LT Std 55 Roman" pitchFamily="34" charset="0"/>
              <a:cs typeface="Arial" pitchFamily="34" charset="0"/>
            </a:endParaRPr>
          </a:p>
          <a:p>
            <a:pPr marL="0" indent="0">
              <a:buNone/>
            </a:pPr>
            <a:r>
              <a:rPr lang="en-US" sz="3000" b="1" dirty="0">
                <a:solidFill>
                  <a:srgbClr val="417764"/>
                </a:solidFill>
                <a:latin typeface="Avenir LT Std 55 Roman" pitchFamily="34" charset="0"/>
                <a:cs typeface="Arial" pitchFamily="34" charset="0"/>
              </a:rPr>
              <a:t>Outcomes </a:t>
            </a:r>
          </a:p>
          <a:p>
            <a:r>
              <a:rPr lang="en-US" sz="2400" b="1" dirty="0">
                <a:latin typeface="Avenir LT Std 55 Roman" pitchFamily="34" charset="0"/>
                <a:cs typeface="Arial" pitchFamily="34" charset="0"/>
              </a:rPr>
              <a:t>Less Erosion</a:t>
            </a:r>
          </a:p>
          <a:p>
            <a:r>
              <a:rPr lang="en-US" sz="2400" b="1" dirty="0">
                <a:latin typeface="Avenir LT Std 55 Roman" pitchFamily="34" charset="0"/>
                <a:cs typeface="Arial" pitchFamily="34" charset="0"/>
              </a:rPr>
              <a:t>More Shellfish &amp; Fish</a:t>
            </a:r>
          </a:p>
          <a:p>
            <a:r>
              <a:rPr lang="en-US" sz="2400" b="1" dirty="0">
                <a:latin typeface="Avenir LT Std 55 Roman" pitchFamily="34" charset="0"/>
                <a:cs typeface="Arial" pitchFamily="34" charset="0"/>
              </a:rPr>
              <a:t>Cleaner Water</a:t>
            </a:r>
          </a:p>
          <a:p>
            <a:endParaRPr lang="en-US" sz="1100" dirty="0">
              <a:latin typeface="Avenir LT Std 55 Roman" pitchFamily="34" charset="0"/>
              <a:cs typeface="Arial" pitchFamily="34" charset="0"/>
            </a:endParaRPr>
          </a:p>
          <a:p>
            <a:pPr marL="0" indent="0">
              <a:buNone/>
            </a:pPr>
            <a:r>
              <a:rPr lang="en-US" sz="2800" b="1" dirty="0">
                <a:solidFill>
                  <a:srgbClr val="417764"/>
                </a:solidFill>
                <a:latin typeface="Avenir LT Std 55 Roman" pitchFamily="34" charset="0"/>
                <a:cs typeface="Arial" pitchFamily="34" charset="0"/>
              </a:rPr>
              <a:t>Cost</a:t>
            </a:r>
            <a:r>
              <a:rPr lang="en-US" sz="2800" dirty="0">
                <a:solidFill>
                  <a:srgbClr val="417764"/>
                </a:solidFill>
                <a:latin typeface="Avenir LT Std 55 Roman" pitchFamily="34" charset="0"/>
                <a:cs typeface="Arial" pitchFamily="34" charset="0"/>
              </a:rPr>
              <a:t> </a:t>
            </a:r>
          </a:p>
          <a:p>
            <a:r>
              <a:rPr lang="en-US" sz="2400" b="1" dirty="0">
                <a:latin typeface="Avenir LT Std 55 Roman" pitchFamily="34" charset="0"/>
                <a:cs typeface="Arial" pitchFamily="34" charset="0"/>
              </a:rPr>
              <a:t>Low </a:t>
            </a:r>
          </a:p>
          <a:p>
            <a:r>
              <a:rPr lang="en-US" sz="2400" b="1" dirty="0">
                <a:latin typeface="Avenir LT Std 55 Roman" pitchFamily="34" charset="0"/>
                <a:cs typeface="Arial" pitchFamily="34" charset="0"/>
              </a:rPr>
              <a:t>Limited Maintenance</a:t>
            </a:r>
          </a:p>
          <a:p>
            <a:endParaRPr lang="en-US" sz="1100" b="1" dirty="0">
              <a:latin typeface="Avenir LT Std 55 Roman" pitchFamily="34" charset="0"/>
              <a:cs typeface="Arial" pitchFamily="34" charset="0"/>
            </a:endParaRPr>
          </a:p>
          <a:p>
            <a:pPr marL="0" indent="0">
              <a:buNone/>
            </a:pPr>
            <a:r>
              <a:rPr lang="en-US" sz="2800" b="1" dirty="0">
                <a:solidFill>
                  <a:srgbClr val="417764"/>
                </a:solidFill>
                <a:latin typeface="Avenir LT Std 55 Roman" pitchFamily="34" charset="0"/>
                <a:cs typeface="Arial" pitchFamily="34" charset="0"/>
              </a:rPr>
              <a:t>Status</a:t>
            </a:r>
          </a:p>
          <a:p>
            <a:r>
              <a:rPr lang="en-US" altLang="en-US" sz="2400" b="1" dirty="0">
                <a:latin typeface="Avenir LT Std 55 Roman"/>
              </a:rPr>
              <a:t>Intact 7+ years</a:t>
            </a:r>
            <a:endParaRPr lang="en-US" sz="2400" dirty="0">
              <a:solidFill>
                <a:srgbClr val="417764"/>
              </a:solidFill>
              <a:latin typeface="Avenir LT Std 55 Roman" pitchFamily="34" charset="0"/>
              <a:cs typeface="Arial" pitchFamily="34" charset="0"/>
            </a:endParaRPr>
          </a:p>
        </p:txBody>
      </p:sp>
      <p:sp>
        <p:nvSpPr>
          <p:cNvPr id="4" name="Title 1"/>
          <p:cNvSpPr>
            <a:spLocks noGrp="1"/>
          </p:cNvSpPr>
          <p:nvPr>
            <p:ph type="title"/>
          </p:nvPr>
        </p:nvSpPr>
        <p:spPr>
          <a:xfrm>
            <a:off x="228600" y="38438"/>
            <a:ext cx="8229600" cy="1143000"/>
          </a:xfrm>
        </p:spPr>
        <p:txBody>
          <a:bodyPr>
            <a:normAutofit/>
          </a:bodyPr>
          <a:lstStyle/>
          <a:p>
            <a:pPr algn="l"/>
            <a:r>
              <a:rPr lang="en-US" b="1" dirty="0">
                <a:solidFill>
                  <a:srgbClr val="216A95"/>
                </a:solidFill>
                <a:latin typeface="Avenir LT Std 55 Roman" pitchFamily="34" charset="0"/>
                <a:cs typeface="Arial" pitchFamily="34" charset="0"/>
              </a:rPr>
              <a:t>Bio-Based Living Shoreline</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6" y="5562600"/>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nvGrpSpPr>
          <p:cNvPr id="12" name="Group 11"/>
          <p:cNvGrpSpPr/>
          <p:nvPr/>
        </p:nvGrpSpPr>
        <p:grpSpPr>
          <a:xfrm>
            <a:off x="4114800" y="1660357"/>
            <a:ext cx="4758820" cy="3800304"/>
            <a:chOff x="4114800" y="1660357"/>
            <a:chExt cx="4758820" cy="3800304"/>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14800" y="1660357"/>
              <a:ext cx="4758820" cy="3441834"/>
            </a:xfrm>
            <a:prstGeom prst="rect">
              <a:avLst/>
            </a:prstGeom>
          </p:spPr>
        </p:pic>
        <p:sp>
          <p:nvSpPr>
            <p:cNvPr id="11" name="Content Placeholder 2"/>
            <p:cNvSpPr txBox="1">
              <a:spLocks/>
            </p:cNvSpPr>
            <p:nvPr/>
          </p:nvSpPr>
          <p:spPr>
            <a:xfrm>
              <a:off x="5341584" y="4646384"/>
              <a:ext cx="2895600" cy="814277"/>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2400" b="1" i="0" u="none" strike="noStrike" kern="0" cap="none" spc="0" normalizeH="0" baseline="0" noProof="0" dirty="0">
                  <a:ln>
                    <a:noFill/>
                  </a:ln>
                  <a:solidFill>
                    <a:prstClr val="white"/>
                  </a:solidFill>
                  <a:effectLst/>
                  <a:uLnTx/>
                  <a:uFillTx/>
                  <a:latin typeface="Avenir LT Std 55 Roman" pitchFamily="34" charset="0"/>
                  <a:ea typeface="+mn-ea"/>
                  <a:cs typeface="Arial" pitchFamily="34" charset="0"/>
                </a:rPr>
                <a:t>September, 2017</a:t>
              </a:r>
              <a:endParaRPr kumimoji="1" lang="en-US" sz="2400" b="0" i="0" u="none" strike="noStrike" kern="0" cap="none" spc="0" normalizeH="0" baseline="0" noProof="0" dirty="0">
                <a:ln>
                  <a:noFill/>
                </a:ln>
                <a:solidFill>
                  <a:prstClr val="white"/>
                </a:solidFill>
                <a:effectLst/>
                <a:uLnTx/>
                <a:uFillTx/>
                <a:latin typeface="Avenir LT Std 55 Roman" pitchFamily="34" charset="0"/>
                <a:ea typeface="+mn-ea"/>
                <a:cs typeface="Arial" pitchFamily="34" charset="0"/>
              </a:endParaRPr>
            </a:p>
          </p:txBody>
        </p:sp>
      </p:grpSp>
    </p:spTree>
    <p:extLst>
      <p:ext uri="{BB962C8B-B14F-4D97-AF65-F5344CB8AC3E}">
        <p14:creationId xmlns:p14="http://schemas.microsoft.com/office/powerpoint/2010/main" val="3971006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33" y="746523"/>
            <a:ext cx="3514023" cy="5117306"/>
          </a:xfrm>
        </p:spPr>
        <p:txBody>
          <a:bodyPr>
            <a:normAutofit/>
          </a:bodyPr>
          <a:lstStyle/>
          <a:p>
            <a:endParaRPr lang="en-US" sz="3000" b="1" dirty="0">
              <a:solidFill>
                <a:srgbClr val="417764"/>
              </a:solidFill>
              <a:latin typeface="Avenir LT Std 55 Roman" pitchFamily="34" charset="0"/>
              <a:cs typeface="Arial" pitchFamily="34" charset="0"/>
            </a:endParaRPr>
          </a:p>
          <a:p>
            <a:pPr marL="0" indent="0">
              <a:buNone/>
            </a:pPr>
            <a:r>
              <a:rPr lang="en-US" sz="3000" b="1" dirty="0">
                <a:solidFill>
                  <a:srgbClr val="417764"/>
                </a:solidFill>
                <a:latin typeface="Avenir LT Std 55 Roman" pitchFamily="34" charset="0"/>
                <a:cs typeface="Arial" pitchFamily="34" charset="0"/>
              </a:rPr>
              <a:t>Goals </a:t>
            </a:r>
          </a:p>
          <a:p>
            <a:r>
              <a:rPr lang="en-US" sz="2400" b="1" dirty="0">
                <a:latin typeface="Avenir LT Std 55 Roman" pitchFamily="34" charset="0"/>
                <a:cs typeface="Arial" pitchFamily="34" charset="0"/>
              </a:rPr>
              <a:t>Clean Water</a:t>
            </a:r>
          </a:p>
          <a:p>
            <a:r>
              <a:rPr lang="en-US" sz="2400" b="1" dirty="0">
                <a:latin typeface="Avenir LT Std 55 Roman" pitchFamily="34" charset="0"/>
                <a:cs typeface="Arial" pitchFamily="34" charset="0"/>
              </a:rPr>
              <a:t>Attenuate Waves</a:t>
            </a:r>
          </a:p>
          <a:p>
            <a:r>
              <a:rPr lang="en-US" sz="2400" b="1" dirty="0">
                <a:latin typeface="Avenir LT Std 55 Roman" pitchFamily="34" charset="0"/>
                <a:cs typeface="Arial" pitchFamily="34" charset="0"/>
              </a:rPr>
              <a:t>Stem Erosion</a:t>
            </a:r>
          </a:p>
          <a:p>
            <a:endParaRPr lang="en-US" sz="1100" dirty="0">
              <a:latin typeface="Avenir LT Std 55 Roman" pitchFamily="34" charset="0"/>
              <a:cs typeface="Arial" pitchFamily="34" charset="0"/>
            </a:endParaRPr>
          </a:p>
          <a:p>
            <a:pPr marL="0" indent="0">
              <a:buNone/>
            </a:pPr>
            <a:r>
              <a:rPr lang="en-US" sz="2800" b="1" dirty="0">
                <a:solidFill>
                  <a:srgbClr val="417764"/>
                </a:solidFill>
                <a:latin typeface="Avenir LT Std 55 Roman" pitchFamily="34" charset="0"/>
                <a:cs typeface="Arial" pitchFamily="34" charset="0"/>
              </a:rPr>
              <a:t>Suitability</a:t>
            </a:r>
            <a:r>
              <a:rPr lang="en-US" sz="2800" dirty="0">
                <a:solidFill>
                  <a:srgbClr val="417764"/>
                </a:solidFill>
                <a:latin typeface="Avenir LT Std 55 Roman" pitchFamily="34" charset="0"/>
                <a:cs typeface="Arial" pitchFamily="34" charset="0"/>
              </a:rPr>
              <a:t> </a:t>
            </a:r>
          </a:p>
          <a:p>
            <a:r>
              <a:rPr lang="en-US" sz="2400" b="1" dirty="0">
                <a:latin typeface="Avenir LT Std 55 Roman" pitchFamily="34" charset="0"/>
                <a:cs typeface="Arial" pitchFamily="34" charset="0"/>
              </a:rPr>
              <a:t>Moderate energy </a:t>
            </a:r>
          </a:p>
          <a:p>
            <a:pPr marL="0" indent="0">
              <a:buNone/>
            </a:pPr>
            <a:endParaRPr lang="en-US" sz="1100" b="1" dirty="0">
              <a:latin typeface="Avenir LT Std 55 Roman" pitchFamily="34" charset="0"/>
              <a:cs typeface="Arial" pitchFamily="34" charset="0"/>
            </a:endParaRPr>
          </a:p>
          <a:p>
            <a:pPr marL="0" indent="0">
              <a:buNone/>
            </a:pPr>
            <a:r>
              <a:rPr lang="en-US" sz="2800" b="1" dirty="0">
                <a:solidFill>
                  <a:srgbClr val="417764"/>
                </a:solidFill>
                <a:latin typeface="Avenir LT Std 55 Roman" pitchFamily="34" charset="0"/>
                <a:cs typeface="Arial" pitchFamily="34" charset="0"/>
              </a:rPr>
              <a:t>Location</a:t>
            </a:r>
          </a:p>
          <a:p>
            <a:r>
              <a:rPr lang="en-US" altLang="en-US" sz="2400" b="1" dirty="0" err="1">
                <a:latin typeface="Avenir LT Std 55 Roman"/>
              </a:rPr>
              <a:t>Mispillion</a:t>
            </a:r>
            <a:r>
              <a:rPr lang="en-US" altLang="en-US" sz="2400" b="1" dirty="0">
                <a:latin typeface="Avenir LT Std 55 Roman"/>
              </a:rPr>
              <a:t> River, DE</a:t>
            </a:r>
            <a:endParaRPr lang="en-US" sz="2400" dirty="0">
              <a:solidFill>
                <a:srgbClr val="417764"/>
              </a:solidFill>
              <a:latin typeface="Avenir LT Std 55 Roman" pitchFamily="34" charset="0"/>
              <a:cs typeface="Arial" pitchFamily="34" charset="0"/>
            </a:endParaRPr>
          </a:p>
        </p:txBody>
      </p:sp>
      <p:sp>
        <p:nvSpPr>
          <p:cNvPr id="4" name="Title 1"/>
          <p:cNvSpPr>
            <a:spLocks noGrp="1"/>
          </p:cNvSpPr>
          <p:nvPr>
            <p:ph type="title"/>
          </p:nvPr>
        </p:nvSpPr>
        <p:spPr>
          <a:xfrm>
            <a:off x="304800" y="152400"/>
            <a:ext cx="8229600" cy="1143000"/>
          </a:xfrm>
        </p:spPr>
        <p:txBody>
          <a:bodyPr>
            <a:normAutofit/>
          </a:bodyPr>
          <a:lstStyle/>
          <a:p>
            <a:pPr algn="l"/>
            <a:r>
              <a:rPr lang="en-US" b="1" dirty="0">
                <a:solidFill>
                  <a:srgbClr val="216A95"/>
                </a:solidFill>
                <a:latin typeface="Avenir LT Std 55 Roman" pitchFamily="34" charset="0"/>
                <a:cs typeface="Arial" pitchFamily="34" charset="0"/>
              </a:rPr>
              <a:t>Hybrid Living Shoreline</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6" y="5726906"/>
            <a:ext cx="884060" cy="1188647"/>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10" name="Picture 3" descr="T:\Science Stuff\Photos\DELSI - Living Shorelines\2014\Mispillion\6-30 Install\IMG_2094.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161419" y="1401332"/>
            <a:ext cx="4618482" cy="4116295"/>
          </a:xfrm>
          <a:prstGeom prst="rect">
            <a:avLst/>
          </a:prstGeom>
          <a:solidFill>
            <a:schemeClr val="bg1">
              <a:lumMod val="95000"/>
            </a:schemeClr>
          </a:solidFill>
          <a:ln>
            <a:noFill/>
          </a:ln>
        </p:spPr>
      </p:pic>
      <p:sp>
        <p:nvSpPr>
          <p:cNvPr id="11" name="TextBox 7"/>
          <p:cNvSpPr txBox="1">
            <a:spLocks noChangeArrowheads="1"/>
          </p:cNvSpPr>
          <p:nvPr/>
        </p:nvSpPr>
        <p:spPr bwMode="auto">
          <a:xfrm>
            <a:off x="6144072" y="1824337"/>
            <a:ext cx="2220853" cy="369332"/>
          </a:xfrm>
          <a:prstGeom prst="rect">
            <a:avLst/>
          </a:prstGeom>
          <a:solidFill>
            <a:schemeClr val="bg1">
              <a:lumMod val="95000"/>
              <a:alpha val="59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Bio-Based Tactic</a:t>
            </a:r>
          </a:p>
        </p:txBody>
      </p:sp>
      <p:sp>
        <p:nvSpPr>
          <p:cNvPr id="12" name="TextBox 7"/>
          <p:cNvSpPr txBox="1">
            <a:spLocks noChangeArrowheads="1"/>
          </p:cNvSpPr>
          <p:nvPr/>
        </p:nvSpPr>
        <p:spPr bwMode="auto">
          <a:xfrm>
            <a:off x="4455889" y="4978984"/>
            <a:ext cx="2209800" cy="369332"/>
          </a:xfrm>
          <a:prstGeom prst="rect">
            <a:avLst/>
          </a:prstGeom>
          <a:solidFill>
            <a:schemeClr val="bg1">
              <a:lumMod val="95000"/>
              <a:alpha val="59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Oyster Breakwater</a:t>
            </a:r>
          </a:p>
        </p:txBody>
      </p:sp>
      <p:sp>
        <p:nvSpPr>
          <p:cNvPr id="13" name="Left Arrow 12"/>
          <p:cNvSpPr/>
          <p:nvPr/>
        </p:nvSpPr>
        <p:spPr>
          <a:xfrm rot="17352578" flipV="1">
            <a:off x="6734348" y="2452133"/>
            <a:ext cx="637073" cy="19078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Left Arrow 13"/>
          <p:cNvSpPr/>
          <p:nvPr/>
        </p:nvSpPr>
        <p:spPr>
          <a:xfrm rot="6490077" flipV="1">
            <a:off x="5272906" y="4398194"/>
            <a:ext cx="936451" cy="176633"/>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48407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258301" cy="6858000"/>
          </a:xfrm>
          <a:prstGeom prst="rect">
            <a:avLst/>
          </a:prstGeom>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0"/>
            <a:ext cx="2895600" cy="814277"/>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June, 2014</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24400" y="152400"/>
            <a:ext cx="3657600" cy="2057400"/>
          </a:xfrm>
          <a:prstGeom prst="rect">
            <a:avLst/>
          </a:prstGeom>
        </p:spPr>
      </p:pic>
    </p:spTree>
    <p:extLst>
      <p:ext uri="{BB962C8B-B14F-4D97-AF65-F5344CB8AC3E}">
        <p14:creationId xmlns:p14="http://schemas.microsoft.com/office/powerpoint/2010/main" val="107942843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0"/>
            <a:ext cx="2895600" cy="814277"/>
          </a:xfrm>
          <a:prstGeom prst="rect">
            <a:avLst/>
          </a:prstGeom>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June, 2014</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spTree>
    <p:extLst>
      <p:ext uri="{BB962C8B-B14F-4D97-AF65-F5344CB8AC3E}">
        <p14:creationId xmlns:p14="http://schemas.microsoft.com/office/powerpoint/2010/main" val="401768862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87" r="-10754"/>
          <a:stretch/>
        </p:blipFill>
        <p:spPr>
          <a:xfrm>
            <a:off x="0" y="-152400"/>
            <a:ext cx="10525386" cy="7010400"/>
          </a:xfrm>
          <a:prstGeom prst="rect">
            <a:avLst/>
          </a:prstGeom>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1"/>
            <a:ext cx="2895600" cy="609600"/>
          </a:xfrm>
          <a:prstGeom prst="rect">
            <a:avLst/>
          </a:prstGeom>
          <a:solidFill>
            <a:schemeClr val="tx1">
              <a:lumMod val="50000"/>
              <a:lumOff val="50000"/>
            </a:schemeClr>
          </a:solidFill>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October, 2014</a:t>
            </a:r>
            <a:endParaRPr kumimoji="1"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spTree>
    <p:extLst>
      <p:ext uri="{BB962C8B-B14F-4D97-AF65-F5344CB8AC3E}">
        <p14:creationId xmlns:p14="http://schemas.microsoft.com/office/powerpoint/2010/main" val="396755828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2" y="0"/>
            <a:ext cx="9210038" cy="690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990600" y="457201"/>
            <a:ext cx="2895600" cy="609600"/>
          </a:xfrm>
          <a:prstGeom prst="rect">
            <a:avLst/>
          </a:prstGeom>
          <a:noFill/>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February, 2015</a:t>
            </a:r>
            <a:endParaRPr kumimoji="1" lang="en-US" sz="3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57201"/>
            <a:ext cx="3067050" cy="408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2932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505200" y="381000"/>
          <a:ext cx="5229578" cy="6009923"/>
        </p:xfrm>
        <a:graphic>
          <a:graphicData uri="http://schemas.openxmlformats.org/presentationml/2006/ole">
            <mc:AlternateContent xmlns:mc="http://schemas.openxmlformats.org/markup-compatibility/2006">
              <mc:Choice xmlns:v="urn:schemas-microsoft-com:vml" Requires="v">
                <p:oleObj spid="_x0000_s1066" name="Picture" r:id="rId3" imgW="5227897" imgH="6759739" progId="Word.Picture.8">
                  <p:embed/>
                </p:oleObj>
              </mc:Choice>
              <mc:Fallback>
                <p:oleObj name="Picture" r:id="rId3" imgW="5227897" imgH="6759739" progId="Word.Picture.8">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81000"/>
                        <a:ext cx="5229578" cy="600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4"/>
          <p:cNvSpPr txBox="1">
            <a:spLocks noChangeArrowheads="1"/>
          </p:cNvSpPr>
          <p:nvPr/>
        </p:nvSpPr>
        <p:spPr bwMode="auto">
          <a:xfrm>
            <a:off x="358965" y="6199635"/>
            <a:ext cx="2370667" cy="2837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44" b="1" i="1"/>
              <a:t>Slide from Bill Mates, NJDEP</a:t>
            </a:r>
          </a:p>
        </p:txBody>
      </p:sp>
      <p:sp>
        <p:nvSpPr>
          <p:cNvPr id="1029" name="Slide Number Placeholder 6"/>
          <p:cNvSpPr txBox="1">
            <a:spLocks noGrp="1"/>
          </p:cNvSpPr>
          <p:nvPr/>
        </p:nvSpPr>
        <p:spPr bwMode="auto">
          <a:xfrm>
            <a:off x="6553200" y="5935133"/>
            <a:ext cx="1905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fld id="{05CD05D2-C3E4-4B00-AD5B-8A012E3F2659}" type="slidenum">
              <a:rPr lang="en-US" altLang="en-US" sz="1244">
                <a:solidFill>
                  <a:srgbClr val="FF0000"/>
                </a:solidFill>
              </a:rPr>
              <a:pPr algn="r" eaLnBrk="1" hangingPunct="1">
                <a:spcBef>
                  <a:spcPct val="50000"/>
                </a:spcBef>
              </a:pPr>
              <a:t>7</a:t>
            </a:fld>
            <a:endParaRPr lang="en-US" altLang="en-US" sz="1244">
              <a:solidFill>
                <a:srgbClr val="FF0000"/>
              </a:solidFill>
            </a:endParaRPr>
          </a:p>
        </p:txBody>
      </p:sp>
      <p:sp>
        <p:nvSpPr>
          <p:cNvPr id="1030" name="Footer Placeholder 7"/>
          <p:cNvSpPr txBox="1">
            <a:spLocks noGrp="1"/>
          </p:cNvSpPr>
          <p:nvPr/>
        </p:nvSpPr>
        <p:spPr bwMode="auto">
          <a:xfrm>
            <a:off x="6248400" y="5935133"/>
            <a:ext cx="28956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44">
                <a:solidFill>
                  <a:srgbClr val="FF0000"/>
                </a:solidFill>
              </a:rPr>
              <a:t>Kreeger</a:t>
            </a:r>
          </a:p>
        </p:txBody>
      </p:sp>
      <p:sp>
        <p:nvSpPr>
          <p:cNvPr id="7" name="Title 1">
            <a:extLst>
              <a:ext uri="{FF2B5EF4-FFF2-40B4-BE49-F238E27FC236}">
                <a16:creationId xmlns:a16="http://schemas.microsoft.com/office/drawing/2014/main" id="{5FA652E8-2EA6-4DCF-96E8-F9669E415740}"/>
              </a:ext>
            </a:extLst>
          </p:cNvPr>
          <p:cNvSpPr txBox="1">
            <a:spLocks/>
          </p:cNvSpPr>
          <p:nvPr/>
        </p:nvSpPr>
        <p:spPr bwMode="auto">
          <a:xfrm>
            <a:off x="304801" y="304800"/>
            <a:ext cx="320039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7500" lnSpcReduction="20000"/>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lvl="0" algn="l">
              <a:defRPr/>
            </a:pPr>
            <a:r>
              <a:rPr lang="en-US" sz="7200" b="1" dirty="0">
                <a:solidFill>
                  <a:srgbClr val="216A95"/>
                </a:solidFill>
                <a:latin typeface="Arial" pitchFamily="34" charset="0"/>
                <a:cs typeface="Arial" pitchFamily="34" charset="0"/>
              </a:rPr>
              <a:t>New Jersey’s </a:t>
            </a:r>
            <a:r>
              <a:rPr lang="en-US" sz="6700" b="1" dirty="0">
                <a:solidFill>
                  <a:srgbClr val="216A95"/>
                </a:solidFill>
                <a:latin typeface="Arial" pitchFamily="34" charset="0"/>
                <a:cs typeface="Arial" pitchFamily="34" charset="0"/>
              </a:rPr>
              <a:t>Natural Capital</a:t>
            </a:r>
          </a:p>
          <a:p>
            <a:pPr lvl="0" algn="l">
              <a:defRPr/>
            </a:pPr>
            <a:endParaRPr lang="en-US" sz="3200" b="1" dirty="0">
              <a:solidFill>
                <a:srgbClr val="216A95"/>
              </a:solidFill>
              <a:latin typeface="Arial" pitchFamily="34" charset="0"/>
              <a:cs typeface="Arial" pitchFamily="34" charset="0"/>
            </a:endParaRPr>
          </a:p>
          <a:p>
            <a:pPr lvl="0" algn="l">
              <a:defRPr/>
            </a:pPr>
            <a:r>
              <a:rPr lang="en-US" sz="3200" b="1" dirty="0">
                <a:solidFill>
                  <a:srgbClr val="216A95"/>
                </a:solidFill>
                <a:latin typeface="Arial" pitchFamily="34" charset="0"/>
                <a:cs typeface="Arial" pitchFamily="34" charset="0"/>
              </a:rPr>
              <a:t>New Jersey Department of Environmental Protection</a:t>
            </a:r>
          </a:p>
        </p:txBody>
      </p:sp>
    </p:spTree>
    <p:extLst>
      <p:ext uri="{BB962C8B-B14F-4D97-AF65-F5344CB8AC3E}">
        <p14:creationId xmlns:p14="http://schemas.microsoft.com/office/powerpoint/2010/main" val="27492087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sp>
        <p:nvSpPr>
          <p:cNvPr id="13" name="Content Placeholder 2"/>
          <p:cNvSpPr txBox="1">
            <a:spLocks/>
          </p:cNvSpPr>
          <p:nvPr/>
        </p:nvSpPr>
        <p:spPr>
          <a:xfrm>
            <a:off x="381000" y="152401"/>
            <a:ext cx="2895600" cy="609600"/>
          </a:xfrm>
          <a:prstGeom prst="rect">
            <a:avLst/>
          </a:prstGeom>
          <a:noFill/>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July, 2017</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spTree>
    <p:extLst>
      <p:ext uri="{BB962C8B-B14F-4D97-AF65-F5344CB8AC3E}">
        <p14:creationId xmlns:p14="http://schemas.microsoft.com/office/powerpoint/2010/main" val="354702435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9" name="TextBox 6"/>
          <p:cNvSpPr txBox="1">
            <a:spLocks noChangeArrowheads="1"/>
          </p:cNvSpPr>
          <p:nvPr/>
        </p:nvSpPr>
        <p:spPr bwMode="auto">
          <a:xfrm flipH="1">
            <a:off x="7890934" y="6259293"/>
            <a:ext cx="1083733" cy="238848"/>
          </a:xfrm>
          <a:prstGeom prst="rect">
            <a:avLst/>
          </a:prstGeom>
          <a:noFill/>
          <a:ln w="9525">
            <a:noFill/>
            <a:miter lim="800000"/>
            <a:headEnd/>
            <a:tailEnd/>
          </a:ln>
        </p:spPr>
        <p:txBody>
          <a:bodyPr>
            <a:spAutoFit/>
          </a:bodyPr>
          <a:lstStyle/>
          <a:p>
            <a:pPr marL="0" marR="0" lvl="0" indent="0" algn="ctr" defTabSz="870875" rtl="0" eaLnBrk="1" fontAlgn="base" latinLnBrk="0" hangingPunct="1">
              <a:lnSpc>
                <a:spcPct val="100000"/>
              </a:lnSpc>
              <a:spcBef>
                <a:spcPct val="0"/>
              </a:spcBef>
              <a:spcAft>
                <a:spcPct val="0"/>
              </a:spcAft>
              <a:buClrTx/>
              <a:buSzTx/>
              <a:buFontTx/>
              <a:buNone/>
              <a:tabLst/>
              <a:defRPr/>
            </a:pPr>
            <a:endParaRPr kumimoji="0" lang="en-US" sz="952" b="0" i="0" u="none" strike="noStrike" kern="1200" cap="none" spc="0" normalizeH="0" baseline="0" noProof="0">
              <a:ln>
                <a:noFill/>
              </a:ln>
              <a:solidFill>
                <a:srgbClr val="FFFFFF"/>
              </a:solidFill>
              <a:effectLst/>
              <a:uLnTx/>
              <a:uFillTx/>
              <a:latin typeface="Arial"/>
              <a:ea typeface="+mn-ea"/>
              <a:cs typeface="Arial" pitchFamily="34" charset="0"/>
            </a:endParaRPr>
          </a:p>
        </p:txBody>
      </p:sp>
      <p:pic>
        <p:nvPicPr>
          <p:cNvPr id="7" name="Picture 6" descr="PDE_2016_STACKED LOGO_FullColor_RGB_FFF.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5410200"/>
            <a:ext cx="884060" cy="1352954"/>
          </a:xfrm>
          <a:prstGeom prst="rect">
            <a:avLst/>
          </a:prstGeom>
        </p:spPr>
      </p:pic>
      <p:pic>
        <p:nvPicPr>
          <p:cNvPr id="8" name="Picture 4" descr="https://www.epa.gov/sites/production/files/styles/large/public/2015-04/nep-logo.jpg">
            <a:extLst>
              <a:ext uri="{FF2B5EF4-FFF2-40B4-BE49-F238E27FC236}">
                <a16:creationId xmlns:a16="http://schemas.microsoft.com/office/drawing/2014/main" id="{D97113B3-C94A-4691-8896-3FCF8C600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5207" y="5741846"/>
            <a:ext cx="879460" cy="1021308"/>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381000" y="152400"/>
            <a:ext cx="2895600" cy="609600"/>
          </a:xfrm>
          <a:prstGeom prst="rect">
            <a:avLst/>
          </a:prstGeom>
          <a:solidFill>
            <a:schemeClr val="bg1">
              <a:alpha val="79000"/>
            </a:schemeClr>
          </a:solidFill>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October, 2017</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Content Placeholder 2"/>
          <p:cNvSpPr txBox="1">
            <a:spLocks/>
          </p:cNvSpPr>
          <p:nvPr/>
        </p:nvSpPr>
        <p:spPr>
          <a:xfrm>
            <a:off x="533400" y="304800"/>
            <a:ext cx="2895600" cy="609600"/>
          </a:xfrm>
          <a:prstGeom prst="rect">
            <a:avLst/>
          </a:prstGeom>
          <a:solidFill>
            <a:schemeClr val="bg1">
              <a:alpha val="79000"/>
            </a:schemeClr>
          </a:solidFill>
        </p:spPr>
        <p:txBody>
          <a:bodyPr>
            <a:normAutofit/>
          </a:bodyPr>
          <a:lstStyle>
            <a:lvl1pPr marL="326578" indent="-326578" algn="l" rtl="0" eaLnBrk="0" fontAlgn="base" hangingPunct="0">
              <a:spcBef>
                <a:spcPct val="20000"/>
              </a:spcBef>
              <a:spcAft>
                <a:spcPct val="0"/>
              </a:spcAft>
              <a:buClr>
                <a:schemeClr val="bg2"/>
              </a:buClr>
              <a:buFont typeface="Monotype Sorts"/>
              <a:buChar char="§"/>
              <a:defRPr kumimoji="1" sz="3048">
                <a:solidFill>
                  <a:schemeClr val="tx1"/>
                </a:solidFill>
                <a:latin typeface="+mn-lt"/>
                <a:ea typeface="+mn-ea"/>
                <a:cs typeface="+mn-cs"/>
              </a:defRPr>
            </a:lvl1pPr>
            <a:lvl2pPr marL="707586" indent="-272148" algn="l" rtl="0" eaLnBrk="0" fontAlgn="base" hangingPunct="0">
              <a:spcBef>
                <a:spcPct val="20000"/>
              </a:spcBef>
              <a:spcAft>
                <a:spcPct val="0"/>
              </a:spcAft>
              <a:buClr>
                <a:schemeClr val="bg2"/>
              </a:buClr>
              <a:buSzPct val="50000"/>
              <a:buFont typeface="Monotype Sorts"/>
              <a:buChar char="l"/>
              <a:defRPr kumimoji="1" sz="2667">
                <a:solidFill>
                  <a:schemeClr val="tx1"/>
                </a:solidFill>
                <a:latin typeface="+mn-lt"/>
              </a:defRPr>
            </a:lvl2pPr>
            <a:lvl3pPr marL="1088593" indent="-217719" algn="l" rtl="0" eaLnBrk="0" fontAlgn="base" hangingPunct="0">
              <a:spcBef>
                <a:spcPct val="20000"/>
              </a:spcBef>
              <a:spcAft>
                <a:spcPct val="0"/>
              </a:spcAft>
              <a:buChar char="•"/>
              <a:defRPr kumimoji="1" sz="2286">
                <a:solidFill>
                  <a:schemeClr val="tx1"/>
                </a:solidFill>
                <a:latin typeface="+mn-lt"/>
              </a:defRPr>
            </a:lvl3pPr>
            <a:lvl4pPr marL="1524030" indent="-217719" algn="l" rtl="0" eaLnBrk="0" fontAlgn="base" hangingPunct="0">
              <a:spcBef>
                <a:spcPct val="20000"/>
              </a:spcBef>
              <a:spcAft>
                <a:spcPct val="0"/>
              </a:spcAft>
              <a:buChar char="–"/>
              <a:defRPr kumimoji="1" sz="1905">
                <a:solidFill>
                  <a:schemeClr val="tx1"/>
                </a:solidFill>
                <a:latin typeface="+mn-lt"/>
              </a:defRPr>
            </a:lvl4pPr>
            <a:lvl5pPr marL="1959468" indent="-217719" algn="l" rtl="0" eaLnBrk="0" fontAlgn="base" hangingPunct="0">
              <a:spcBef>
                <a:spcPct val="20000"/>
              </a:spcBef>
              <a:spcAft>
                <a:spcPct val="0"/>
              </a:spcAft>
              <a:buChar char="»"/>
              <a:defRPr kumimoji="1" sz="1905">
                <a:solidFill>
                  <a:schemeClr val="tx1"/>
                </a:solidFill>
                <a:latin typeface="+mn-lt"/>
              </a:defRPr>
            </a:lvl5pPr>
            <a:lvl6pPr marL="2394905" indent="-217719" algn="l" rtl="0" eaLnBrk="0" fontAlgn="base" hangingPunct="0">
              <a:spcBef>
                <a:spcPct val="20000"/>
              </a:spcBef>
              <a:spcAft>
                <a:spcPct val="0"/>
              </a:spcAft>
              <a:buChar char="»"/>
              <a:defRPr kumimoji="1" sz="1905">
                <a:solidFill>
                  <a:schemeClr val="tx1"/>
                </a:solidFill>
                <a:latin typeface="+mn-lt"/>
              </a:defRPr>
            </a:lvl6pPr>
            <a:lvl7pPr marL="2830342" indent="-217719" algn="l" rtl="0" eaLnBrk="0" fontAlgn="base" hangingPunct="0">
              <a:spcBef>
                <a:spcPct val="20000"/>
              </a:spcBef>
              <a:spcAft>
                <a:spcPct val="0"/>
              </a:spcAft>
              <a:buChar char="»"/>
              <a:defRPr kumimoji="1" sz="1905">
                <a:solidFill>
                  <a:schemeClr val="tx1"/>
                </a:solidFill>
                <a:latin typeface="+mn-lt"/>
              </a:defRPr>
            </a:lvl7pPr>
            <a:lvl8pPr marL="3265780" indent="-217719" algn="l" rtl="0" eaLnBrk="0" fontAlgn="base" hangingPunct="0">
              <a:spcBef>
                <a:spcPct val="20000"/>
              </a:spcBef>
              <a:spcAft>
                <a:spcPct val="0"/>
              </a:spcAft>
              <a:buChar char="»"/>
              <a:defRPr kumimoji="1" sz="1905">
                <a:solidFill>
                  <a:schemeClr val="tx1"/>
                </a:solidFill>
                <a:latin typeface="+mn-lt"/>
              </a:defRPr>
            </a:lvl8pPr>
            <a:lvl9pPr marL="3701217" indent="-217719" algn="l" rtl="0" eaLnBrk="0" fontAlgn="base" hangingPunct="0">
              <a:spcBef>
                <a:spcPct val="20000"/>
              </a:spcBef>
              <a:spcAft>
                <a:spcPct val="0"/>
              </a:spcAft>
              <a:buChar char="»"/>
              <a:defRPr kumimoji="1" sz="1905">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EEECE1"/>
              </a:buClr>
              <a:buSzTx/>
              <a:buFont typeface="Monotype Sorts"/>
              <a:buNone/>
              <a:tabLst/>
              <a:defRPr/>
            </a:pPr>
            <a:r>
              <a:rPr kumimoji="1" lang="en-US" sz="3200" b="1"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rPr>
              <a:t>October, 2017</a:t>
            </a:r>
            <a:endParaRPr kumimoji="1" lang="en-US" sz="32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Avenir LT Std 55 Roman" pitchFamily="34" charset="0"/>
              <a:ea typeface="+mn-ea"/>
              <a:cs typeface="Arial"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2133600"/>
            <a:ext cx="3759200" cy="2819400"/>
          </a:xfrm>
          <a:prstGeom prst="rect">
            <a:avLst/>
          </a:prstGeom>
          <a:ln w="19050">
            <a:solidFill>
              <a:schemeClr val="bg1"/>
            </a:solidFill>
          </a:ln>
        </p:spPr>
      </p:pic>
      <p:pic>
        <p:nvPicPr>
          <p:cNvPr id="11" name="Picture 10" descr="PDE_2016_STACKED LOGO_FullColor_RGB_FFF.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1000" y="5572226"/>
            <a:ext cx="884060" cy="1352954"/>
          </a:xfrm>
          <a:prstGeom prst="rect">
            <a:avLst/>
          </a:prstGeom>
        </p:spPr>
      </p:pic>
    </p:spTree>
    <p:extLst>
      <p:ext uri="{BB962C8B-B14F-4D97-AF65-F5344CB8AC3E}">
        <p14:creationId xmlns:p14="http://schemas.microsoft.com/office/powerpoint/2010/main" val="26740012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760093" y="982446"/>
            <a:ext cx="4944177" cy="5265954"/>
          </a:xfrm>
          <a:prstGeom prst="rect">
            <a:avLst/>
          </a:prstGeom>
        </p:spPr>
      </p:pic>
      <p:sp>
        <p:nvSpPr>
          <p:cNvPr id="4" name="Title 1"/>
          <p:cNvSpPr>
            <a:spLocks noGrp="1"/>
          </p:cNvSpPr>
          <p:nvPr>
            <p:ph type="title"/>
          </p:nvPr>
        </p:nvSpPr>
        <p:spPr>
          <a:xfrm>
            <a:off x="295977" y="-31341"/>
            <a:ext cx="8229600" cy="1143000"/>
          </a:xfrm>
        </p:spPr>
        <p:txBody>
          <a:bodyPr>
            <a:normAutofit/>
          </a:bodyPr>
          <a:lstStyle/>
          <a:p>
            <a:pPr algn="l"/>
            <a:r>
              <a:rPr lang="en-US" b="1" dirty="0">
                <a:solidFill>
                  <a:srgbClr val="216A95"/>
                </a:solidFill>
                <a:latin typeface="Avenir LT Std 55 Roman" pitchFamily="34" charset="0"/>
                <a:cs typeface="Arial" pitchFamily="34" charset="0"/>
              </a:rPr>
              <a:t>Hybrid Living Shoreline</a:t>
            </a:r>
          </a:p>
        </p:txBody>
      </p:sp>
      <p:pic>
        <p:nvPicPr>
          <p:cNvPr id="5" name="Picture 4" descr="Footer Swoosh.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6" y="5562600"/>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10" name="Content Placeholder 2"/>
          <p:cNvSpPr txBox="1">
            <a:spLocks/>
          </p:cNvSpPr>
          <p:nvPr/>
        </p:nvSpPr>
        <p:spPr>
          <a:xfrm>
            <a:off x="327843" y="652175"/>
            <a:ext cx="4400349" cy="51173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000" b="1" i="0" u="none" strike="noStrike" kern="1200" cap="none" spc="0" normalizeH="0" baseline="0" noProof="0" dirty="0">
              <a:ln>
                <a:noFill/>
              </a:ln>
              <a:solidFill>
                <a:srgbClr val="417764"/>
              </a:solidFill>
              <a:effectLst/>
              <a:uLnTx/>
              <a:uFillTx/>
              <a:latin typeface="Avenir LT Std 55 Roman"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000" b="1" i="0" u="none" strike="noStrike" kern="1200" cap="none" spc="0" normalizeH="0" baseline="0" noProof="0" dirty="0">
                <a:ln>
                  <a:noFill/>
                </a:ln>
                <a:solidFill>
                  <a:srgbClr val="417764"/>
                </a:solidFill>
                <a:effectLst/>
                <a:uLnTx/>
                <a:uFillTx/>
                <a:latin typeface="Avenir LT Std 55 Roman" pitchFamily="34" charset="0"/>
                <a:ea typeface="+mn-ea"/>
                <a:cs typeface="Arial" pitchFamily="34" charset="0"/>
              </a:rPr>
              <a:t>Outcomes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venir LT Std 55 Roman" pitchFamily="34" charset="0"/>
                <a:ea typeface="+mn-ea"/>
                <a:cs typeface="Arial" pitchFamily="34" charset="0"/>
              </a:rPr>
              <a:t>Cleaner Water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venir LT Std 55 Roman" pitchFamily="34" charset="0"/>
                <a:ea typeface="+mn-ea"/>
                <a:cs typeface="Arial" pitchFamily="34" charset="0"/>
              </a:rPr>
              <a:t>Sediment Capture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venir LT Std 55 Roman" pitchFamily="34" charset="0"/>
                <a:ea typeface="+mn-ea"/>
                <a:cs typeface="Arial" pitchFamily="34" charset="0"/>
              </a:rPr>
              <a:t>More Shellfish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venir LT Std 55 Roman"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417764"/>
                </a:solidFill>
                <a:effectLst/>
                <a:uLnTx/>
                <a:uFillTx/>
                <a:latin typeface="Avenir LT Std 55 Roman" pitchFamily="34" charset="0"/>
                <a:ea typeface="+mn-ea"/>
                <a:cs typeface="Arial" pitchFamily="34" charset="0"/>
              </a:rPr>
              <a:t>Cost</a:t>
            </a:r>
            <a:r>
              <a:rPr kumimoji="0" lang="en-US" sz="2800" b="0" i="0" u="none" strike="noStrike" kern="1200" cap="none" spc="0" normalizeH="0" baseline="0" noProof="0" dirty="0">
                <a:ln>
                  <a:noFill/>
                </a:ln>
                <a:solidFill>
                  <a:srgbClr val="417764"/>
                </a:solidFill>
                <a:effectLst/>
                <a:uLnTx/>
                <a:uFillTx/>
                <a:latin typeface="Avenir LT Std 55 Roman" pitchFamily="34" charset="0"/>
                <a:ea typeface="+mn-ea"/>
                <a:cs typeface="Arial"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black"/>
                </a:solidFill>
                <a:effectLst/>
                <a:uLnTx/>
                <a:uFillTx/>
                <a:latin typeface="Avenir LT Std 55 Roman" pitchFamily="34" charset="0"/>
                <a:ea typeface="+mn-ea"/>
                <a:cs typeface="Arial" pitchFamily="34" charset="0"/>
              </a:rPr>
              <a:t>Low-Moderate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100" b="1" i="0" u="none" strike="noStrike" kern="1200" cap="none" spc="0" normalizeH="0" baseline="0" noProof="0" dirty="0">
              <a:ln>
                <a:noFill/>
              </a:ln>
              <a:solidFill>
                <a:prstClr val="black"/>
              </a:solidFill>
              <a:effectLst/>
              <a:uLnTx/>
              <a:uFillTx/>
              <a:latin typeface="Avenir LT Std 55 Roman"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417764"/>
                </a:solidFill>
                <a:effectLst/>
                <a:uLnTx/>
                <a:uFillTx/>
                <a:latin typeface="Avenir LT Std 55 Roman" pitchFamily="34" charset="0"/>
                <a:ea typeface="+mn-ea"/>
                <a:cs typeface="Arial" pitchFamily="34" charset="0"/>
              </a:rPr>
              <a:t>Status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Avenir LT Std 55 Roman"/>
                <a:ea typeface="+mn-ea"/>
                <a:cs typeface="+mn-cs"/>
              </a:rPr>
              <a:t>Intact 3 years</a:t>
            </a:r>
            <a:endParaRPr kumimoji="0" lang="en-US" sz="2400" b="0" i="0" u="none" strike="noStrike" kern="1200" cap="none" spc="0" normalizeH="0" baseline="0" noProof="0" dirty="0">
              <a:ln>
                <a:noFill/>
              </a:ln>
              <a:solidFill>
                <a:srgbClr val="417764"/>
              </a:solidFill>
              <a:effectLst/>
              <a:uLnTx/>
              <a:uFillTx/>
              <a:latin typeface="Avenir LT Std 55 Roman" pitchFamily="34" charset="0"/>
              <a:ea typeface="+mn-ea"/>
              <a:cs typeface="Arial" pitchFamily="34" charset="0"/>
            </a:endParaRPr>
          </a:p>
        </p:txBody>
      </p:sp>
    </p:spTree>
    <p:extLst>
      <p:ext uri="{BB962C8B-B14F-4D97-AF65-F5344CB8AC3E}">
        <p14:creationId xmlns:p14="http://schemas.microsoft.com/office/powerpoint/2010/main" val="517164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p:cNvSpPr/>
          <p:nvPr/>
        </p:nvSpPr>
        <p:spPr>
          <a:xfrm rot="10800000">
            <a:off x="0" y="-18045"/>
            <a:ext cx="9144000" cy="1045634"/>
          </a:xfrm>
          <a:prstGeom prst="rect">
            <a:avLst/>
          </a:prstGeom>
          <a:gradFill flip="none" rotWithShape="1">
            <a:gsLst>
              <a:gs pos="99000">
                <a:srgbClr val="92D050"/>
              </a:gs>
              <a:gs pos="22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2810">
              <a:defRPr/>
            </a:pPr>
            <a:endParaRPr lang="en-US" sz="4267" kern="0" dirty="0">
              <a:solidFill>
                <a:prstClr val="white"/>
              </a:solidFill>
              <a:effectLst>
                <a:outerShdw blurRad="38100" dist="38100" dir="2700000" algn="tl">
                  <a:srgbClr val="000000">
                    <a:alpha val="43137"/>
                  </a:srgbClr>
                </a:outerShdw>
              </a:effectLst>
              <a:latin typeface="Calibri"/>
            </a:endParaRPr>
          </a:p>
        </p:txBody>
      </p:sp>
      <p:sp>
        <p:nvSpPr>
          <p:cNvPr id="6" name="TextBox 5"/>
          <p:cNvSpPr txBox="1"/>
          <p:nvPr/>
        </p:nvSpPr>
        <p:spPr>
          <a:xfrm>
            <a:off x="217276" y="241214"/>
            <a:ext cx="8553641" cy="553998"/>
          </a:xfrm>
          <a:prstGeom prst="rect">
            <a:avLst/>
          </a:prstGeom>
          <a:noFill/>
        </p:spPr>
        <p:txBody>
          <a:bodyPr wrap="square">
            <a:spAutoFit/>
          </a:bodyPr>
          <a:lstStyle/>
          <a:p>
            <a:pPr defTabSz="812810">
              <a:defRPr/>
            </a:pPr>
            <a:r>
              <a:rPr lang="en-US" sz="3000" b="1" kern="0" dirty="0">
                <a:solidFill>
                  <a:srgbClr val="FFFF00"/>
                </a:solidFill>
                <a:effectLst>
                  <a:outerShdw blurRad="38100" dist="38100" dir="2700000" algn="tl">
                    <a:srgbClr val="000000">
                      <a:alpha val="43137"/>
                    </a:srgbClr>
                  </a:outerShdw>
                </a:effectLst>
                <a:latin typeface="Avenir LT Std 55 Roman"/>
                <a:cs typeface="Arial" panose="020B0604020202020204" pitchFamily="34" charset="0"/>
              </a:rPr>
              <a:t>Delaware Estuary Living Shoreline Initiative</a:t>
            </a:r>
          </a:p>
        </p:txBody>
      </p:sp>
      <p:grpSp>
        <p:nvGrpSpPr>
          <p:cNvPr id="13" name="Group 12"/>
          <p:cNvGrpSpPr/>
          <p:nvPr/>
        </p:nvGrpSpPr>
        <p:grpSpPr>
          <a:xfrm>
            <a:off x="0" y="6019800"/>
            <a:ext cx="9144000" cy="838200"/>
            <a:chOff x="1828799" y="1828801"/>
            <a:chExt cx="5920510" cy="3886199"/>
          </a:xfrm>
        </p:grpSpPr>
        <p:pic>
          <p:nvPicPr>
            <p:cNvPr id="14" name="Picture 13"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28799" y="1905000"/>
              <a:ext cx="5911037" cy="3810000"/>
            </a:xfrm>
            <a:prstGeom prst="rect">
              <a:avLst/>
            </a:prstGeom>
          </p:spPr>
        </p:pic>
        <p:sp>
          <p:nvSpPr>
            <p:cNvPr id="15" name="Freeform: Shape 14"/>
            <p:cNvSpPr/>
            <p:nvPr/>
          </p:nvSpPr>
          <p:spPr>
            <a:xfrm>
              <a:off x="1828800" y="1828801"/>
              <a:ext cx="5920509" cy="2059708"/>
            </a:xfrm>
            <a:custGeom>
              <a:avLst/>
              <a:gdLst>
                <a:gd name="connsiteX0" fmla="*/ 0 w 5920509"/>
                <a:gd name="connsiteY0" fmla="*/ 9236 h 1995054"/>
                <a:gd name="connsiteX1" fmla="*/ 295564 w 5920509"/>
                <a:gd name="connsiteY1" fmla="*/ 332509 h 1995054"/>
                <a:gd name="connsiteX2" fmla="*/ 646545 w 5920509"/>
                <a:gd name="connsiteY2" fmla="*/ 692727 h 1995054"/>
                <a:gd name="connsiteX3" fmla="*/ 1071418 w 5920509"/>
                <a:gd name="connsiteY3" fmla="*/ 979054 h 1995054"/>
                <a:gd name="connsiteX4" fmla="*/ 1681018 w 5920509"/>
                <a:gd name="connsiteY4" fmla="*/ 1357745 h 1995054"/>
                <a:gd name="connsiteX5" fmla="*/ 2272145 w 5920509"/>
                <a:gd name="connsiteY5" fmla="*/ 1662545 h 1995054"/>
                <a:gd name="connsiteX6" fmla="*/ 2983345 w 5920509"/>
                <a:gd name="connsiteY6" fmla="*/ 1884218 h 1995054"/>
                <a:gd name="connsiteX7" fmla="*/ 3426691 w 5920509"/>
                <a:gd name="connsiteY7" fmla="*/ 1985818 h 1995054"/>
                <a:gd name="connsiteX8" fmla="*/ 3703782 w 5920509"/>
                <a:gd name="connsiteY8" fmla="*/ 1995054 h 1995054"/>
                <a:gd name="connsiteX9" fmla="*/ 4119418 w 5920509"/>
                <a:gd name="connsiteY9" fmla="*/ 1958109 h 1995054"/>
                <a:gd name="connsiteX10" fmla="*/ 4387273 w 5920509"/>
                <a:gd name="connsiteY10" fmla="*/ 1884218 h 1995054"/>
                <a:gd name="connsiteX11" fmla="*/ 4756727 w 5920509"/>
                <a:gd name="connsiteY11" fmla="*/ 1727200 h 1995054"/>
                <a:gd name="connsiteX12" fmla="*/ 5061527 w 5920509"/>
                <a:gd name="connsiteY12" fmla="*/ 1514763 h 1995054"/>
                <a:gd name="connsiteX13" fmla="*/ 5347855 w 5920509"/>
                <a:gd name="connsiteY13" fmla="*/ 1265381 h 1995054"/>
                <a:gd name="connsiteX14" fmla="*/ 5615709 w 5920509"/>
                <a:gd name="connsiteY14" fmla="*/ 951345 h 1995054"/>
                <a:gd name="connsiteX15" fmla="*/ 5828145 w 5920509"/>
                <a:gd name="connsiteY15" fmla="*/ 628072 h 1995054"/>
                <a:gd name="connsiteX16" fmla="*/ 5920509 w 5920509"/>
                <a:gd name="connsiteY16" fmla="*/ 406400 h 1995054"/>
                <a:gd name="connsiteX17" fmla="*/ 5911273 w 5920509"/>
                <a:gd name="connsiteY17" fmla="*/ 0 h 1995054"/>
                <a:gd name="connsiteX18" fmla="*/ 0 w 5920509"/>
                <a:gd name="connsiteY18" fmla="*/ 9236 h 19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509" h="1995054">
                  <a:moveTo>
                    <a:pt x="0" y="9236"/>
                  </a:moveTo>
                  <a:lnTo>
                    <a:pt x="295564" y="332509"/>
                  </a:lnTo>
                  <a:lnTo>
                    <a:pt x="646545" y="692727"/>
                  </a:lnTo>
                  <a:lnTo>
                    <a:pt x="1071418" y="979054"/>
                  </a:lnTo>
                  <a:lnTo>
                    <a:pt x="1681018" y="1357745"/>
                  </a:lnTo>
                  <a:lnTo>
                    <a:pt x="2272145" y="1662545"/>
                  </a:lnTo>
                  <a:lnTo>
                    <a:pt x="2983345" y="1884218"/>
                  </a:lnTo>
                  <a:lnTo>
                    <a:pt x="3426691" y="1985818"/>
                  </a:lnTo>
                  <a:lnTo>
                    <a:pt x="3703782" y="1995054"/>
                  </a:lnTo>
                  <a:lnTo>
                    <a:pt x="4119418" y="1958109"/>
                  </a:lnTo>
                  <a:lnTo>
                    <a:pt x="4387273" y="1884218"/>
                  </a:lnTo>
                  <a:lnTo>
                    <a:pt x="4756727" y="1727200"/>
                  </a:lnTo>
                  <a:lnTo>
                    <a:pt x="5061527" y="1514763"/>
                  </a:lnTo>
                  <a:lnTo>
                    <a:pt x="5347855" y="1265381"/>
                  </a:lnTo>
                  <a:lnTo>
                    <a:pt x="5615709" y="951345"/>
                  </a:lnTo>
                  <a:lnTo>
                    <a:pt x="5828145" y="628072"/>
                  </a:lnTo>
                  <a:lnTo>
                    <a:pt x="5920509" y="406400"/>
                  </a:lnTo>
                  <a:lnTo>
                    <a:pt x="5911273" y="0"/>
                  </a:lnTo>
                  <a:lnTo>
                    <a:pt x="0" y="92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24334" y="-18047"/>
            <a:ext cx="701827" cy="1052741"/>
          </a:xfrm>
          <a:prstGeom prst="rect">
            <a:avLst/>
          </a:prstGeom>
        </p:spPr>
      </p:pic>
      <p:sp>
        <p:nvSpPr>
          <p:cNvPr id="19" name="TextBox 8"/>
          <p:cNvSpPr txBox="1">
            <a:spLocks noChangeArrowheads="1"/>
          </p:cNvSpPr>
          <p:nvPr/>
        </p:nvSpPr>
        <p:spPr bwMode="auto">
          <a:xfrm>
            <a:off x="0" y="1296516"/>
            <a:ext cx="7936089" cy="439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06405" lvl="1" defTabSz="812810" fontAlgn="base">
              <a:spcBef>
                <a:spcPct val="0"/>
              </a:spcBef>
              <a:spcAft>
                <a:spcPts val="1778"/>
              </a:spcAft>
              <a:buNone/>
            </a:pPr>
            <a:r>
              <a:rPr lang="en-US" altLang="en-US" sz="1600" dirty="0">
                <a:solidFill>
                  <a:schemeClr val="bg1"/>
                </a:solidFill>
                <a:latin typeface="Avenir LT Std 55 Roman"/>
                <a:cs typeface="Arial" panose="020B0604020202020204" pitchFamily="34" charset="0"/>
              </a:rPr>
              <a:t>Since 2007</a:t>
            </a:r>
            <a:r>
              <a:rPr lang="en-US" altLang="en-US" sz="1600" dirty="0">
                <a:solidFill>
                  <a:schemeClr val="bg1"/>
                </a:solidFill>
                <a:latin typeface="Arial" panose="020B0604020202020204" pitchFamily="34" charset="0"/>
                <a:cs typeface="Arial" panose="020B0604020202020204" pitchFamily="34" charset="0"/>
              </a:rPr>
              <a:t>:</a:t>
            </a:r>
          </a:p>
          <a:p>
            <a:pPr marL="406405" lvl="1" defTabSz="812810" fontAlgn="base">
              <a:spcBef>
                <a:spcPct val="0"/>
              </a:spcBef>
              <a:spcAft>
                <a:spcPts val="1778"/>
              </a:spcAft>
              <a:buNone/>
            </a:pPr>
            <a:r>
              <a:rPr lang="en-US" altLang="en-US" b="1" dirty="0">
                <a:solidFill>
                  <a:schemeClr val="bg1"/>
                </a:solidFill>
                <a:latin typeface="Avenir LT Std 55 Roman"/>
                <a:cs typeface="Arial" panose="020B0604020202020204" pitchFamily="34" charset="0"/>
              </a:rPr>
              <a:t>Project Implementation</a:t>
            </a:r>
          </a:p>
          <a:p>
            <a:pPr marL="406405" lvl="1" defTabSz="812810" fontAlgn="base">
              <a:spcBef>
                <a:spcPct val="0"/>
              </a:spcBef>
              <a:spcAft>
                <a:spcPts val="1778"/>
              </a:spcAft>
              <a:buNone/>
            </a:pPr>
            <a:r>
              <a:rPr lang="en-US" altLang="en-US" b="1" dirty="0">
                <a:solidFill>
                  <a:schemeClr val="bg1"/>
                </a:solidFill>
                <a:latin typeface="Avenir LT Std 55 Roman"/>
                <a:cs typeface="Arial" panose="020B0604020202020204" pitchFamily="34" charset="0"/>
              </a:rPr>
              <a:t>Tactics R&amp;D</a:t>
            </a:r>
          </a:p>
          <a:p>
            <a:pPr marL="406405" lvl="1" defTabSz="812810" fontAlgn="base">
              <a:spcBef>
                <a:spcPct val="0"/>
              </a:spcBef>
              <a:spcAft>
                <a:spcPts val="1778"/>
              </a:spcAft>
              <a:buNone/>
            </a:pPr>
            <a:r>
              <a:rPr lang="en-US" altLang="en-US" b="1" dirty="0">
                <a:solidFill>
                  <a:schemeClr val="bg1"/>
                </a:solidFill>
                <a:latin typeface="Avenir LT Std 55 Roman"/>
                <a:cs typeface="Arial" panose="020B0604020202020204" pitchFamily="34" charset="0"/>
              </a:rPr>
              <a:t>Scientific Monitoring </a:t>
            </a:r>
          </a:p>
          <a:p>
            <a:pPr marL="406405" lvl="1" defTabSz="812810" fontAlgn="base">
              <a:spcBef>
                <a:spcPct val="0"/>
              </a:spcBef>
              <a:spcAft>
                <a:spcPts val="1778"/>
              </a:spcAft>
              <a:buNone/>
            </a:pPr>
            <a:r>
              <a:rPr lang="en-US" altLang="en-US" b="1" dirty="0">
                <a:solidFill>
                  <a:schemeClr val="bg1"/>
                </a:solidFill>
                <a:latin typeface="Avenir LT Std 55 Roman"/>
                <a:cs typeface="Arial" panose="020B0604020202020204" pitchFamily="34" charset="0"/>
              </a:rPr>
              <a:t>Regional Planning</a:t>
            </a:r>
          </a:p>
          <a:p>
            <a:pPr marL="406405" lvl="1" defTabSz="812810" fontAlgn="base">
              <a:spcBef>
                <a:spcPct val="0"/>
              </a:spcBef>
              <a:spcAft>
                <a:spcPts val="1778"/>
              </a:spcAft>
              <a:buNone/>
            </a:pPr>
            <a:r>
              <a:rPr lang="en-US" altLang="en-US" b="1" dirty="0">
                <a:solidFill>
                  <a:schemeClr val="bg1"/>
                </a:solidFill>
                <a:latin typeface="Avenir LT Std 55 Roman"/>
                <a:cs typeface="Arial" panose="020B0604020202020204" pitchFamily="34" charset="0"/>
              </a:rPr>
              <a:t>Interstate Coordination</a:t>
            </a:r>
          </a:p>
          <a:p>
            <a:pPr marL="406405" lvl="1" defTabSz="812810" fontAlgn="base">
              <a:spcBef>
                <a:spcPct val="0"/>
              </a:spcBef>
              <a:spcAft>
                <a:spcPts val="1778"/>
              </a:spcAft>
              <a:buNone/>
            </a:pPr>
            <a:r>
              <a:rPr lang="en-US" altLang="en-US" b="1" dirty="0">
                <a:solidFill>
                  <a:schemeClr val="bg1"/>
                </a:solidFill>
                <a:latin typeface="Avenir LT Std 55 Roman"/>
                <a:cs typeface="Arial" panose="020B0604020202020204" pitchFamily="34" charset="0"/>
              </a:rPr>
              <a:t>Outreach, Training</a:t>
            </a:r>
          </a:p>
        </p:txBody>
      </p:sp>
      <p:grpSp>
        <p:nvGrpSpPr>
          <p:cNvPr id="2" name="Group 1"/>
          <p:cNvGrpSpPr/>
          <p:nvPr/>
        </p:nvGrpSpPr>
        <p:grpSpPr>
          <a:xfrm>
            <a:off x="4645995" y="1489337"/>
            <a:ext cx="4345605" cy="4552230"/>
            <a:chOff x="4645995" y="1489337"/>
            <a:chExt cx="4506176" cy="4552230"/>
          </a:xfrm>
        </p:grpSpPr>
        <p:pic>
          <p:nvPicPr>
            <p:cNvPr id="20" name="Content Placeholder 12" descr="aoi.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2507" y="1684468"/>
              <a:ext cx="2898422" cy="363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45995" y="3734152"/>
              <a:ext cx="1659021" cy="1072985"/>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554514" y="2893692"/>
              <a:ext cx="1554193" cy="1014716"/>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864508" y="5040141"/>
              <a:ext cx="1668000" cy="1001426"/>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7" name="Picture 2" descr="C:\Users\dkreeger\AppData\Local\Microsoft\Windows\Temporary Internet Files\Content.Outlook\MMQLFBHM\3 DELSI June 2010 (2).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343124" y="4295963"/>
              <a:ext cx="1646767" cy="1112900"/>
            </a:xfrm>
            <a:prstGeom prst="ellipse">
              <a:avLst/>
            </a:prstGeom>
            <a:ln w="66675">
              <a:solidFill>
                <a:srgbClr val="FFFF00">
                  <a:alpha val="97000"/>
                </a:srgb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8" name="Group 1">
              <a:extLst>
                <a:ext uri="{FF2B5EF4-FFF2-40B4-BE49-F238E27FC236}">
                  <a16:creationId xmlns:a16="http://schemas.microsoft.com/office/drawing/2014/main" id="{D5D3B624-4B7E-4436-9F1A-1F3EE6DAD9F0}"/>
                </a:ext>
              </a:extLst>
            </p:cNvPr>
            <p:cNvGrpSpPr>
              <a:grpSpLocks/>
            </p:cNvGrpSpPr>
            <p:nvPr/>
          </p:nvGrpSpPr>
          <p:grpSpPr bwMode="auto">
            <a:xfrm>
              <a:off x="7211596" y="1489337"/>
              <a:ext cx="1771500" cy="1002982"/>
              <a:chOff x="5905500" y="1911884"/>
              <a:chExt cx="2590800" cy="1465625"/>
            </a:xfrm>
          </p:grpSpPr>
          <p:pic>
            <p:nvPicPr>
              <p:cNvPr id="29" name="Picture 1">
                <a:extLst>
                  <a:ext uri="{FF2B5EF4-FFF2-40B4-BE49-F238E27FC236}">
                    <a16:creationId xmlns:a16="http://schemas.microsoft.com/office/drawing/2014/main" id="{DD4B71CA-256D-474D-A509-0FA1DD5C120E}"/>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905500" y="1911884"/>
                <a:ext cx="2590800" cy="1465625"/>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0" name="TextBox 25">
                <a:extLst>
                  <a:ext uri="{FF2B5EF4-FFF2-40B4-BE49-F238E27FC236}">
                    <a16:creationId xmlns:a16="http://schemas.microsoft.com/office/drawing/2014/main" id="{D30349D6-9E24-4AD4-AF3D-8F20F8BE6BC9}"/>
                  </a:ext>
                </a:extLst>
              </p:cNvPr>
              <p:cNvSpPr txBox="1">
                <a:spLocks noChangeArrowheads="1"/>
              </p:cNvSpPr>
              <p:nvPr/>
            </p:nvSpPr>
            <p:spPr bwMode="auto">
              <a:xfrm>
                <a:off x="6432301" y="2741298"/>
                <a:ext cx="1646230" cy="454710"/>
              </a:xfrm>
              <a:prstGeom prst="rect">
                <a:avLst/>
              </a:prstGeom>
              <a:noFill/>
              <a:ln w="44450">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422" b="1" kern="0" dirty="0" err="1">
                    <a:solidFill>
                      <a:srgbClr val="FFFF00"/>
                    </a:solidFill>
                    <a:latin typeface="Arial" panose="020B0604020202020204" pitchFamily="34" charset="0"/>
                  </a:rPr>
                  <a:t>Nantuxent</a:t>
                </a:r>
                <a:endParaRPr lang="en-US" altLang="en-US" sz="1422" b="1" kern="0" dirty="0">
                  <a:solidFill>
                    <a:srgbClr val="FFFF00"/>
                  </a:solidFill>
                  <a:latin typeface="Arial" panose="020B0604020202020204" pitchFamily="34" charset="0"/>
                </a:endParaRPr>
              </a:p>
            </p:txBody>
          </p:sp>
        </p:grpSp>
        <p:sp>
          <p:nvSpPr>
            <p:cNvPr id="31" name="TextBox 25">
              <a:extLst>
                <a:ext uri="{FF2B5EF4-FFF2-40B4-BE49-F238E27FC236}">
                  <a16:creationId xmlns:a16="http://schemas.microsoft.com/office/drawing/2014/main" id="{DC78BBBE-09FD-4268-B414-02F25398D5D4}"/>
                </a:ext>
              </a:extLst>
            </p:cNvPr>
            <p:cNvSpPr txBox="1">
              <a:spLocks noChangeArrowheads="1"/>
            </p:cNvSpPr>
            <p:nvPr/>
          </p:nvSpPr>
          <p:spPr bwMode="auto">
            <a:xfrm>
              <a:off x="5006599" y="4309086"/>
              <a:ext cx="1026243" cy="311175"/>
            </a:xfrm>
            <a:prstGeom prst="rect">
              <a:avLst/>
            </a:prstGeom>
            <a:no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422" b="1" kern="0" dirty="0" err="1">
                  <a:solidFill>
                    <a:srgbClr val="FFFF00"/>
                  </a:solidFill>
                  <a:latin typeface="Arial" panose="020B0604020202020204" pitchFamily="34" charset="0"/>
                </a:rPr>
                <a:t>Mispillion</a:t>
              </a:r>
              <a:endParaRPr lang="en-US" altLang="en-US" sz="1422" b="1" kern="0" dirty="0">
                <a:solidFill>
                  <a:srgbClr val="FFFF00"/>
                </a:solidFill>
                <a:latin typeface="Arial" panose="020B0604020202020204" pitchFamily="34" charset="0"/>
              </a:endParaRPr>
            </a:p>
          </p:txBody>
        </p:sp>
        <p:sp>
          <p:nvSpPr>
            <p:cNvPr id="32" name="TextBox 25">
              <a:extLst>
                <a:ext uri="{FF2B5EF4-FFF2-40B4-BE49-F238E27FC236}">
                  <a16:creationId xmlns:a16="http://schemas.microsoft.com/office/drawing/2014/main" id="{8D3D3411-3153-40C8-AF1F-3818507237AD}"/>
                </a:ext>
              </a:extLst>
            </p:cNvPr>
            <p:cNvSpPr txBox="1">
              <a:spLocks noChangeArrowheads="1"/>
            </p:cNvSpPr>
            <p:nvPr/>
          </p:nvSpPr>
          <p:spPr bwMode="auto">
            <a:xfrm>
              <a:off x="7639221" y="3385344"/>
              <a:ext cx="1512950" cy="31117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422" b="1" kern="0" dirty="0">
                  <a:solidFill>
                    <a:srgbClr val="FFFF00"/>
                  </a:solidFill>
                  <a:latin typeface="Arial" panose="020B0604020202020204" pitchFamily="34" charset="0"/>
                </a:rPr>
                <a:t>Money Island</a:t>
              </a:r>
            </a:p>
          </p:txBody>
        </p:sp>
        <p:sp>
          <p:nvSpPr>
            <p:cNvPr id="33" name="TextBox 32">
              <a:extLst>
                <a:ext uri="{FF2B5EF4-FFF2-40B4-BE49-F238E27FC236}">
                  <a16:creationId xmlns:a16="http://schemas.microsoft.com/office/drawing/2014/main" id="{2F284398-8F2C-4E69-A14D-B28E606A479F}"/>
                </a:ext>
              </a:extLst>
            </p:cNvPr>
            <p:cNvSpPr txBox="1">
              <a:spLocks noChangeArrowheads="1"/>
            </p:cNvSpPr>
            <p:nvPr/>
          </p:nvSpPr>
          <p:spPr bwMode="auto">
            <a:xfrm>
              <a:off x="5683162" y="5372001"/>
              <a:ext cx="739305" cy="311175"/>
            </a:xfrm>
            <a:prstGeom prst="rect">
              <a:avLst/>
            </a:prstGeom>
            <a:no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422" b="1" kern="0" dirty="0">
                  <a:solidFill>
                    <a:srgbClr val="FFFF00"/>
                  </a:solidFill>
                  <a:latin typeface="Arial" panose="020B0604020202020204" pitchFamily="34" charset="0"/>
                </a:rPr>
                <a:t>Lewes</a:t>
              </a:r>
            </a:p>
          </p:txBody>
        </p:sp>
        <p:sp>
          <p:nvSpPr>
            <p:cNvPr id="34" name="TextBox 25">
              <a:extLst>
                <a:ext uri="{FF2B5EF4-FFF2-40B4-BE49-F238E27FC236}">
                  <a16:creationId xmlns:a16="http://schemas.microsoft.com/office/drawing/2014/main" id="{284FDA50-CCE6-44F4-9FA5-64AF68360B7D}"/>
                </a:ext>
              </a:extLst>
            </p:cNvPr>
            <p:cNvSpPr txBox="1">
              <a:spLocks noChangeArrowheads="1"/>
            </p:cNvSpPr>
            <p:nvPr/>
          </p:nvSpPr>
          <p:spPr bwMode="auto">
            <a:xfrm>
              <a:off x="7729345" y="4904984"/>
              <a:ext cx="968096" cy="311175"/>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422" b="1" kern="0" dirty="0">
                  <a:solidFill>
                    <a:srgbClr val="FFFF00"/>
                  </a:solidFill>
                  <a:latin typeface="Arial" panose="020B0604020202020204" pitchFamily="34" charset="0"/>
                </a:rPr>
                <a:t>Maurice</a:t>
              </a:r>
            </a:p>
          </p:txBody>
        </p:sp>
      </p:grpSp>
    </p:spTree>
    <p:extLst>
      <p:ext uri="{BB962C8B-B14F-4D97-AF65-F5344CB8AC3E}">
        <p14:creationId xmlns:p14="http://schemas.microsoft.com/office/powerpoint/2010/main" val="744471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bwMode="auto">
          <a:xfrm>
            <a:off x="0" y="6"/>
            <a:ext cx="9170126" cy="722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04" name="TextBox 103"/>
          <p:cNvSpPr txBox="1"/>
          <p:nvPr/>
        </p:nvSpPr>
        <p:spPr bwMode="auto">
          <a:xfrm>
            <a:off x="361544" y="65321"/>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Freshwater Mussel Recovery Program (FMRP)</a:t>
            </a:r>
          </a:p>
        </p:txBody>
      </p:sp>
      <p:pic>
        <p:nvPicPr>
          <p:cNvPr id="96" name="Picture 7" descr="http://www.delawareestuary.org/images/moimg/musselrestoration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3083531"/>
            <a:ext cx="1919111" cy="1619251"/>
          </a:xfrm>
          <a:prstGeom prst="rect">
            <a:avLst/>
          </a:prstGeom>
          <a:noFill/>
          <a:ln w="9525">
            <a:noFill/>
            <a:miter lim="800000"/>
            <a:headEnd/>
            <a:tailEnd/>
          </a:ln>
        </p:spPr>
      </p:pic>
      <p:pic>
        <p:nvPicPr>
          <p:cNvPr id="102" name="Picture 5" descr="http://www.delawareestuary.org/scienceandresearch/scienceprojects/Mussels/caging%20pic.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219200"/>
            <a:ext cx="1828800" cy="1779588"/>
          </a:xfrm>
          <a:prstGeom prst="rect">
            <a:avLst/>
          </a:prstGeom>
          <a:noFill/>
          <a:ln w="9525">
            <a:noFill/>
            <a:miter lim="800000"/>
            <a:headEnd/>
            <a:tailEnd/>
          </a:ln>
        </p:spPr>
      </p:pic>
      <p:pic>
        <p:nvPicPr>
          <p:cNvPr id="106"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6459" y="4837290"/>
            <a:ext cx="1625600" cy="1371600"/>
          </a:xfrm>
          <a:prstGeom prst="rect">
            <a:avLst/>
          </a:prstGeom>
          <a:noFill/>
          <a:ln w="9525">
            <a:noFill/>
            <a:miter lim="800000"/>
            <a:headEnd/>
            <a:tailEnd/>
          </a:ln>
        </p:spPr>
      </p:pic>
      <p:pic>
        <p:nvPicPr>
          <p:cNvPr id="10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80036" y="992809"/>
            <a:ext cx="5436762" cy="52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descr="Footer Swoosh.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113" name="Picture 112" descr="PDE_2016_STACKED LOGO_FullColor_RGB_FFF.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
        <p:nvSpPr>
          <p:cNvPr id="116" name="Slide Number Placeholder 8"/>
          <p:cNvSpPr>
            <a:spLocks noGrp="1"/>
          </p:cNvSpPr>
          <p:nvPr>
            <p:ph type="sldNum" sz="quarter" idx="12"/>
          </p:nvPr>
        </p:nvSpPr>
        <p:spPr>
          <a:xfrm>
            <a:off x="-19456" y="6475769"/>
            <a:ext cx="381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861338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bwMode="auto">
          <a:xfrm>
            <a:off x="0" y="0"/>
            <a:ext cx="9144000" cy="9372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04" name="TextBox 103"/>
          <p:cNvSpPr txBox="1"/>
          <p:nvPr/>
        </p:nvSpPr>
        <p:spPr bwMode="auto">
          <a:xfrm>
            <a:off x="304800" y="76358"/>
            <a:ext cx="861059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Restoration Via Reintroduction</a:t>
            </a:r>
          </a:p>
        </p:txBody>
      </p:sp>
      <p:pic>
        <p:nvPicPr>
          <p:cNvPr id="89" name="Picture 2" descr="C:\Users\kcheng\Desktop\PDErelocationSitesv3.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45899" y="1066800"/>
            <a:ext cx="4648200" cy="5409031"/>
          </a:xfrm>
          <a:prstGeom prst="rect">
            <a:avLst/>
          </a:prstGeom>
          <a:noFill/>
        </p:spPr>
      </p:pic>
      <p:sp>
        <p:nvSpPr>
          <p:cNvPr id="102" name="Title 3"/>
          <p:cNvSpPr txBox="1">
            <a:spLocks/>
          </p:cNvSpPr>
          <p:nvPr/>
        </p:nvSpPr>
        <p:spPr bwMode="auto">
          <a:xfrm>
            <a:off x="609600" y="914400"/>
            <a:ext cx="3352800" cy="228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&gt;12 streams</a:t>
            </a:r>
          </a:p>
          <a:p>
            <a:pPr marL="0" marR="0" lvl="0" indent="0" algn="l" defTabSz="914400" rtl="0" eaLnBrk="0" fontAlgn="base" latinLnBrk="0" hangingPunct="0">
              <a:lnSpc>
                <a:spcPct val="100000"/>
              </a:lnSpc>
              <a:spcBef>
                <a:spcPct val="0"/>
              </a:spcBef>
              <a:spcAft>
                <a:spcPts val="50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&gt;1000 mussels</a:t>
            </a:r>
            <a:endParaRPr kumimoji="0" lang="en-US" sz="20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103" name="Picture 1" descr="C:\Users\dkreeger\Pictures\Career\Research Projects\FMRP\2012\Skippack Reintroduction 8-23 8-24-12 DK\P8240136.JPG"/>
          <p:cNvPicPr>
            <a:picLocks noChangeAspect="1" noChangeArrowheads="1"/>
          </p:cNvPicPr>
          <p:nvPr/>
        </p:nvPicPr>
        <p:blipFill>
          <a:blip r:embed="rId3" cstate="email">
            <a:lum bright="-10000"/>
            <a:extLst>
              <a:ext uri="{28A0092B-C50C-407E-A947-70E740481C1C}">
                <a14:useLocalDpi xmlns:a14="http://schemas.microsoft.com/office/drawing/2010/main" val="0"/>
              </a:ext>
            </a:extLst>
          </a:blip>
          <a:srcRect/>
          <a:stretch>
            <a:fillRect/>
          </a:stretch>
        </p:blipFill>
        <p:spPr bwMode="auto">
          <a:xfrm>
            <a:off x="990600" y="3048000"/>
            <a:ext cx="2446660" cy="2263161"/>
          </a:xfrm>
          <a:prstGeom prst="rect">
            <a:avLst/>
          </a:prstGeom>
          <a:noFill/>
        </p:spPr>
      </p:pic>
      <p:sp>
        <p:nvSpPr>
          <p:cNvPr id="2" name="Rectangle 1"/>
          <p:cNvSpPr/>
          <p:nvPr/>
        </p:nvSpPr>
        <p:spPr>
          <a:xfrm>
            <a:off x="609600" y="5486400"/>
            <a:ext cx="332480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itchFamily="34" charset="0"/>
                <a:ea typeface="+mn-ea"/>
                <a:cs typeface="+mn-cs"/>
              </a:rPr>
              <a:t>Prioritize sites for Restoration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PDE_2016_STACKED LOGO_FullColor_RGB_FFF.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46088" y="13505"/>
            <a:ext cx="696021" cy="931997"/>
          </a:xfrm>
          <a:prstGeom prst="rect">
            <a:avLst/>
          </a:prstGeom>
        </p:spPr>
      </p:pic>
    </p:spTree>
    <p:extLst>
      <p:ext uri="{BB962C8B-B14F-4D97-AF65-F5344CB8AC3E}">
        <p14:creationId xmlns:p14="http://schemas.microsoft.com/office/powerpoint/2010/main" val="20636858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bwMode="auto">
          <a:xfrm>
            <a:off x="0" y="0"/>
            <a:ext cx="9144000" cy="722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03" name="TextBox 102"/>
          <p:cNvSpPr txBox="1"/>
          <p:nvPr/>
        </p:nvSpPr>
        <p:spPr>
          <a:xfrm>
            <a:off x="148871" y="985982"/>
            <a:ext cx="4267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mn-cs"/>
              </a:rPr>
              <a:t>Demonstration Hatchery at Fairmount Water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0" name="Picture 29"/>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164847" y="1143000"/>
            <a:ext cx="4729407" cy="2743200"/>
          </a:xfrm>
          <a:prstGeom prst="rect">
            <a:avLst/>
          </a:prstGeom>
        </p:spPr>
      </p:pic>
      <p:pic>
        <p:nvPicPr>
          <p:cNvPr id="34" name="Picture 3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82062" y="3984556"/>
            <a:ext cx="2477758" cy="2009961"/>
          </a:xfrm>
          <a:prstGeom prst="rect">
            <a:avLst/>
          </a:prstGeom>
        </p:spPr>
      </p:pic>
      <p:pic>
        <p:nvPicPr>
          <p:cNvPr id="41" name="Picture 40"/>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947369" y="4036353"/>
            <a:ext cx="3274088" cy="1905000"/>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637" y="1859086"/>
            <a:ext cx="2067751" cy="2074400"/>
          </a:xfrm>
          <a:prstGeom prst="rect">
            <a:avLst/>
          </a:prstGeom>
        </p:spPr>
      </p:pic>
      <p:pic>
        <p:nvPicPr>
          <p:cNvPr id="55" name="Picture 5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00433" y="4069712"/>
            <a:ext cx="2688853" cy="1862715"/>
          </a:xfrm>
          <a:prstGeom prst="rect">
            <a:avLst/>
          </a:prstGeom>
        </p:spPr>
      </p:pic>
      <p:sp>
        <p:nvSpPr>
          <p:cNvPr id="96" name="TextBox 95"/>
          <p:cNvSpPr txBox="1"/>
          <p:nvPr/>
        </p:nvSpPr>
        <p:spPr>
          <a:xfrm>
            <a:off x="1905000" y="6157961"/>
            <a:ext cx="5953979" cy="584775"/>
          </a:xfrm>
          <a:prstGeom prst="rect">
            <a:avLst/>
          </a:prstGeom>
          <a:solidFill>
            <a:schemeClr val="accent6">
              <a:lumMod val="20000"/>
              <a:lumOff val="80000"/>
            </a:schemeClr>
          </a:solidFill>
          <a:ln w="539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FF"/>
                </a:solidFill>
                <a:effectLst/>
                <a:uLnTx/>
                <a:uFillTx/>
                <a:latin typeface="Calibri"/>
                <a:ea typeface="+mn-ea"/>
                <a:cs typeface="+mn-cs"/>
              </a:rPr>
              <a:t>http://www.mightymussel.com/</a:t>
            </a:r>
          </a:p>
        </p:txBody>
      </p:sp>
      <p:pic>
        <p:nvPicPr>
          <p:cNvPr id="11" name="Picture 10" descr="PDE_2016_STACKED LOGO_FullColor_RGB_FFF.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342621" y="49508"/>
            <a:ext cx="715848" cy="958546"/>
          </a:xfrm>
          <a:prstGeom prst="rect">
            <a:avLst/>
          </a:prstGeom>
        </p:spPr>
      </p:pic>
      <p:sp>
        <p:nvSpPr>
          <p:cNvPr id="12" name="TextBox 11">
            <a:extLst>
              <a:ext uri="{FF2B5EF4-FFF2-40B4-BE49-F238E27FC236}">
                <a16:creationId xmlns:a16="http://schemas.microsoft.com/office/drawing/2014/main" id="{C56DCAA2-687C-467F-83A1-0BAC5D0BAAA5}"/>
              </a:ext>
            </a:extLst>
          </p:cNvPr>
          <p:cNvSpPr txBox="1"/>
          <p:nvPr/>
        </p:nvSpPr>
        <p:spPr bwMode="auto">
          <a:xfrm>
            <a:off x="264016" y="47930"/>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Propagation &amp; Reseeding</a:t>
            </a:r>
          </a:p>
        </p:txBody>
      </p:sp>
    </p:spTree>
    <p:extLst>
      <p:ext uri="{BB962C8B-B14F-4D97-AF65-F5344CB8AC3E}">
        <p14:creationId xmlns:p14="http://schemas.microsoft.com/office/powerpoint/2010/main" val="1982275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5181600"/>
            <a:ext cx="457779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mn-ea"/>
                <a:cs typeface="+mn-cs"/>
              </a:rPr>
              <a:t>March 15,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mn-ea"/>
                <a:cs typeface="+mn-cs"/>
              </a:rPr>
              <a:t>Mussel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Broodstock</a:t>
            </a:r>
            <a:r>
              <a:rPr kumimoji="0" lang="en-US" sz="2800" b="1" i="0" u="none" strike="noStrike" kern="1200" cap="none" spc="0" normalizeH="0" baseline="0" noProof="0" dirty="0">
                <a:ln>
                  <a:noFill/>
                </a:ln>
                <a:solidFill>
                  <a:srgbClr val="FFFF00"/>
                </a:solidFill>
                <a:effectLst/>
                <a:uLnTx/>
                <a:uFillTx/>
                <a:latin typeface="Calibri"/>
                <a:ea typeface="+mn-ea"/>
                <a:cs typeface="+mn-cs"/>
              </a:rPr>
              <a:t> Collection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Calibri"/>
                <a:ea typeface="+mn-ea"/>
                <a:cs typeface="+mn-cs"/>
              </a:rPr>
              <a:t>18 degrees, blowing snow</a:t>
            </a:r>
          </a:p>
        </p:txBody>
      </p:sp>
      <p:sp>
        <p:nvSpPr>
          <p:cNvPr id="4" name="Rectangle 3"/>
          <p:cNvSpPr/>
          <p:nvPr/>
        </p:nvSpPr>
        <p:spPr bwMode="auto">
          <a:xfrm>
            <a:off x="0" y="-72593"/>
            <a:ext cx="9144000" cy="722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 name="TextBox 5"/>
          <p:cNvSpPr txBox="1"/>
          <p:nvPr/>
        </p:nvSpPr>
        <p:spPr bwMode="auto">
          <a:xfrm>
            <a:off x="304800" y="-3637"/>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Propagation</a:t>
            </a:r>
          </a:p>
        </p:txBody>
      </p:sp>
      <p:pic>
        <p:nvPicPr>
          <p:cNvPr id="7" name="Picture 6" descr="PDE_2016_STACKED LOGO_FullColor_RGB_FFF.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11810" y="157505"/>
            <a:ext cx="715848" cy="958546"/>
          </a:xfrm>
          <a:prstGeom prst="rect">
            <a:avLst/>
          </a:prstGeom>
        </p:spPr>
      </p:pic>
    </p:spTree>
    <p:extLst>
      <p:ext uri="{BB962C8B-B14F-4D97-AF65-F5344CB8AC3E}">
        <p14:creationId xmlns:p14="http://schemas.microsoft.com/office/powerpoint/2010/main" val="542983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VIDEO008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37322" y="838200"/>
            <a:ext cx="9144000" cy="5143500"/>
          </a:xfrm>
          <a:prstGeom prst="rect">
            <a:avLst/>
          </a:prstGeom>
          <a:ln>
            <a:solidFill>
              <a:srgbClr val="FFFFFF"/>
            </a:solidFill>
          </a:ln>
        </p:spPr>
      </p:pic>
      <p:pic>
        <p:nvPicPr>
          <p:cNvPr id="3" name="Picture 2" descr="PDE_2016_STACKED LOGO_FullColor_RGB_FFF.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11810" y="157505"/>
            <a:ext cx="715848" cy="958546"/>
          </a:xfrm>
          <a:prstGeom prst="rect">
            <a:avLst/>
          </a:prstGeom>
        </p:spPr>
      </p:pic>
      <p:sp>
        <p:nvSpPr>
          <p:cNvPr id="5" name="Rectangle 4">
            <a:extLst>
              <a:ext uri="{FF2B5EF4-FFF2-40B4-BE49-F238E27FC236}">
                <a16:creationId xmlns:a16="http://schemas.microsoft.com/office/drawing/2014/main" id="{53366F14-AA8F-49A3-A933-CFC0E43ACA01}"/>
              </a:ext>
            </a:extLst>
          </p:cNvPr>
          <p:cNvSpPr/>
          <p:nvPr/>
        </p:nvSpPr>
        <p:spPr bwMode="auto">
          <a:xfrm>
            <a:off x="0" y="-72593"/>
            <a:ext cx="9144000" cy="9462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 name="TextBox 5">
            <a:extLst>
              <a:ext uri="{FF2B5EF4-FFF2-40B4-BE49-F238E27FC236}">
                <a16:creationId xmlns:a16="http://schemas.microsoft.com/office/drawing/2014/main" id="{16536165-61E5-438D-BCAD-9A8EFC11E77F}"/>
              </a:ext>
            </a:extLst>
          </p:cNvPr>
          <p:cNvSpPr txBox="1"/>
          <p:nvPr/>
        </p:nvSpPr>
        <p:spPr bwMode="auto">
          <a:xfrm>
            <a:off x="304800" y="-3637"/>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Juvenile Mussels</a:t>
            </a:r>
          </a:p>
        </p:txBody>
      </p:sp>
    </p:spTree>
    <p:extLst>
      <p:ext uri="{BB962C8B-B14F-4D97-AF65-F5344CB8AC3E}">
        <p14:creationId xmlns:p14="http://schemas.microsoft.com/office/powerpoint/2010/main" val="691334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92378" y="5715000"/>
            <a:ext cx="4242315"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mn-ea"/>
                <a:cs typeface="+mn-cs"/>
              </a:rPr>
              <a:t>Mussels in Floating Baskets</a:t>
            </a:r>
          </a:p>
        </p:txBody>
      </p:sp>
      <p:sp>
        <p:nvSpPr>
          <p:cNvPr id="8" name="Rectangle 7"/>
          <p:cNvSpPr/>
          <p:nvPr/>
        </p:nvSpPr>
        <p:spPr bwMode="auto">
          <a:xfrm>
            <a:off x="0" y="-72593"/>
            <a:ext cx="9144000" cy="722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9" name="TextBox 8"/>
          <p:cNvSpPr txBox="1"/>
          <p:nvPr/>
        </p:nvSpPr>
        <p:spPr bwMode="auto">
          <a:xfrm>
            <a:off x="304800" y="-3637"/>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Mussel Propagation &amp; Rearing (2017)</a:t>
            </a:r>
          </a:p>
        </p:txBody>
      </p:sp>
      <p:pic>
        <p:nvPicPr>
          <p:cNvPr id="10" name="VIDEO008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33400" y="860828"/>
            <a:ext cx="3429000" cy="1928813"/>
          </a:xfrm>
          <a:prstGeom prst="rect">
            <a:avLst/>
          </a:prstGeom>
          <a:ln w="25400">
            <a:solidFill>
              <a:schemeClr val="tx1"/>
            </a:solidFill>
          </a:ln>
        </p:spPr>
      </p:pic>
      <p:pic>
        <p:nvPicPr>
          <p:cNvPr id="4" name="Picture 3" descr="PDE_2016_STACKED LOGO_FullColor_RGB_FFF.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11810" y="157505"/>
            <a:ext cx="715848" cy="958546"/>
          </a:xfrm>
          <a:prstGeom prst="rect">
            <a:avLst/>
          </a:prstGeom>
        </p:spPr>
      </p:pic>
      <p:sp>
        <p:nvSpPr>
          <p:cNvPr id="11" name="TextBox 10"/>
          <p:cNvSpPr txBox="1"/>
          <p:nvPr/>
        </p:nvSpPr>
        <p:spPr>
          <a:xfrm>
            <a:off x="267586" y="2528031"/>
            <a:ext cx="899605"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mn-ea"/>
                <a:cs typeface="+mn-cs"/>
              </a:rPr>
              <a:t>April</a:t>
            </a:r>
          </a:p>
        </p:txBody>
      </p:sp>
      <p:grpSp>
        <p:nvGrpSpPr>
          <p:cNvPr id="6" name="Group 5"/>
          <p:cNvGrpSpPr/>
          <p:nvPr/>
        </p:nvGrpSpPr>
        <p:grpSpPr>
          <a:xfrm>
            <a:off x="222669" y="3456248"/>
            <a:ext cx="4131479" cy="3037011"/>
            <a:chOff x="222669" y="3456248"/>
            <a:chExt cx="4131479" cy="3037011"/>
          </a:xfrm>
        </p:grpSpPr>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04800" y="3456248"/>
              <a:ext cx="4049348" cy="3037011"/>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222669" y="5834390"/>
              <a:ext cx="947888" cy="523220"/>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mn-ea"/>
                  <a:cs typeface="+mn-cs"/>
                </a:rPr>
                <a:t>Sept.</a:t>
              </a:r>
            </a:p>
          </p:txBody>
        </p:sp>
      </p:grpSp>
    </p:spTree>
    <p:extLst>
      <p:ext uri="{BB962C8B-B14F-4D97-AF65-F5344CB8AC3E}">
        <p14:creationId xmlns:p14="http://schemas.microsoft.com/office/powerpoint/2010/main" val="4099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88188"/>
            <a:ext cx="8229600" cy="771878"/>
          </a:xfrm>
        </p:spPr>
        <p:txBody>
          <a:bodyPr rtlCol="0">
            <a:normAutofit/>
          </a:bodyPr>
          <a:lstStyle/>
          <a:p>
            <a:pPr algn="l" eaLnBrk="1" fontAlgn="auto" hangingPunct="1">
              <a:spcAft>
                <a:spcPts val="0"/>
              </a:spcAft>
              <a:defRPr/>
            </a:pPr>
            <a:r>
              <a:rPr lang="en-US" b="1" dirty="0">
                <a:solidFill>
                  <a:srgbClr val="FFFF00"/>
                </a:solidFill>
                <a:effectLst>
                  <a:outerShdw blurRad="38100" dist="38100" dir="2700000" algn="tl">
                    <a:srgbClr val="000000">
                      <a:alpha val="43137"/>
                    </a:srgbClr>
                  </a:outerShdw>
                </a:effectLst>
              </a:rPr>
              <a:t>Overview</a:t>
            </a:r>
          </a:p>
        </p:txBody>
      </p:sp>
      <p:sp>
        <p:nvSpPr>
          <p:cNvPr id="3" name="Content Placeholder 2"/>
          <p:cNvSpPr>
            <a:spLocks noGrp="1"/>
          </p:cNvSpPr>
          <p:nvPr>
            <p:ph idx="1"/>
          </p:nvPr>
        </p:nvSpPr>
        <p:spPr>
          <a:xfrm>
            <a:off x="228600" y="1295400"/>
            <a:ext cx="8229600" cy="4944533"/>
          </a:xfrm>
        </p:spPr>
        <p:txBody>
          <a:bodyPr rtlCol="0">
            <a:normAutofit/>
          </a:bodyPr>
          <a:lstStyle/>
          <a:p>
            <a:pPr lvl="2" eaLnBrk="1" fontAlgn="auto" hangingPunct="1">
              <a:spcAft>
                <a:spcPts val="0"/>
              </a:spcAft>
              <a:buNone/>
              <a:defRPr/>
            </a:pPr>
            <a:endParaRPr lang="en-US" sz="1800" b="1" dirty="0">
              <a:solidFill>
                <a:schemeClr val="bg1"/>
              </a:solidFill>
            </a:endParaRPr>
          </a:p>
          <a:p>
            <a:pPr lvl="2"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lumMod val="75000"/>
                  </a:schemeClr>
                </a:solidFill>
              </a:rPr>
              <a:t>Natural Capital</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dirty="0">
                <a:solidFill>
                  <a:schemeClr val="bg1"/>
                </a:solidFill>
              </a:rPr>
              <a:t>Case </a:t>
            </a:r>
            <a:r>
              <a:rPr lang="en-US" dirty="0">
                <a:solidFill>
                  <a:schemeClr val="bg1">
                    <a:lumMod val="95000"/>
                  </a:schemeClr>
                </a:solidFill>
              </a:rPr>
              <a:t>Study: </a:t>
            </a:r>
            <a:r>
              <a:rPr lang="en-US" b="1" dirty="0">
                <a:solidFill>
                  <a:schemeClr val="bg1">
                    <a:lumMod val="95000"/>
                  </a:schemeClr>
                </a:solidFill>
                <a:effectLst>
                  <a:outerShdw blurRad="38100" dist="38100" dir="2700000" algn="tl">
                    <a:srgbClr val="000000">
                      <a:alpha val="43137"/>
                    </a:srgbClr>
                  </a:outerShdw>
                </a:effectLst>
              </a:rPr>
              <a:t>Coastal Wetlands </a:t>
            </a:r>
          </a:p>
          <a:p>
            <a:pPr eaLnBrk="1" fontAlgn="auto" hangingPunct="1">
              <a:spcAft>
                <a:spcPts val="0"/>
              </a:spcAft>
              <a:buNone/>
              <a:defRPr/>
            </a:pPr>
            <a:r>
              <a:rPr lang="en-US" b="1" dirty="0">
                <a:solidFill>
                  <a:schemeClr val="bg1">
                    <a:lumMod val="95000"/>
                  </a:schemeClr>
                </a:solidFill>
                <a:effectLst>
                  <a:outerShdw blurRad="38100" dist="38100" dir="2700000" algn="tl">
                    <a:srgbClr val="000000">
                      <a:alpha val="43137"/>
                    </a:srgbClr>
                  </a:outerShdw>
                </a:effectLst>
              </a:rPr>
              <a:t>		</a:t>
            </a:r>
            <a:r>
              <a:rPr lang="en-US" sz="2133" b="1" dirty="0">
                <a:solidFill>
                  <a:schemeClr val="bg1">
                    <a:lumMod val="95000"/>
                  </a:schemeClr>
                </a:solidFill>
              </a:rPr>
              <a:t>Types, Values, Trends</a:t>
            </a:r>
          </a:p>
          <a:p>
            <a:pPr eaLnBrk="1" fontAlgn="auto" hangingPunct="1">
              <a:spcAft>
                <a:spcPts val="0"/>
              </a:spcAft>
              <a:buNone/>
              <a:defRPr/>
            </a:pPr>
            <a:endParaRPr lang="en-US" sz="1800" b="1" dirty="0">
              <a:solidFill>
                <a:schemeClr val="bg1">
                  <a:lumMod val="95000"/>
                </a:schemeClr>
              </a:solidFill>
              <a:effectLst>
                <a:outerShdw blurRad="38100" dist="38100" dir="2700000" algn="tl">
                  <a:srgbClr val="000000">
                    <a:alpha val="43137"/>
                  </a:srgbClr>
                </a:outerShdw>
              </a:effectLst>
            </a:endParaRPr>
          </a:p>
          <a:p>
            <a:pPr eaLnBrk="1" fontAlgn="auto" hangingPunct="1">
              <a:spcAft>
                <a:spcPts val="0"/>
              </a:spcAft>
              <a:buNone/>
              <a:defRPr/>
            </a:pPr>
            <a:r>
              <a:rPr lang="en-US" dirty="0">
                <a:solidFill>
                  <a:schemeClr val="bg1">
                    <a:lumMod val="95000"/>
                  </a:schemeClr>
                </a:solidFill>
                <a:effectLst>
                  <a:outerShdw blurRad="38100" dist="38100" dir="2700000" algn="tl">
                    <a:srgbClr val="000000">
                      <a:alpha val="43137"/>
                    </a:srgbClr>
                  </a:outerShdw>
                </a:effectLst>
              </a:rPr>
              <a:t>Case Study:</a:t>
            </a:r>
            <a:r>
              <a:rPr lang="en-US" dirty="0">
                <a:solidFill>
                  <a:schemeClr val="bg1">
                    <a:lumMod val="95000"/>
                  </a:schemeClr>
                </a:solidFill>
              </a:rPr>
              <a:t> </a:t>
            </a:r>
            <a:r>
              <a:rPr lang="en-US" b="1" dirty="0">
                <a:solidFill>
                  <a:schemeClr val="bg1">
                    <a:lumMod val="95000"/>
                  </a:schemeClr>
                </a:solidFill>
              </a:rPr>
              <a:t>She</a:t>
            </a:r>
            <a:r>
              <a:rPr lang="en-US" b="1" dirty="0">
                <a:solidFill>
                  <a:schemeClr val="bg1"/>
                </a:solidFill>
              </a:rPr>
              <a:t>llfish Beds</a:t>
            </a:r>
          </a:p>
          <a:p>
            <a:pPr eaLnBrk="1" fontAlgn="auto" hangingPunct="1">
              <a:spcAft>
                <a:spcPts val="0"/>
              </a:spcAft>
              <a:buNone/>
              <a:defRPr/>
            </a:pPr>
            <a:r>
              <a:rPr lang="en-US" sz="1867" b="1" dirty="0">
                <a:solidFill>
                  <a:schemeClr val="bg1">
                    <a:lumMod val="95000"/>
                  </a:schemeClr>
                </a:solidFill>
              </a:rPr>
              <a:t>		Types, Values, Trends</a:t>
            </a:r>
          </a:p>
          <a:p>
            <a:pPr eaLnBrk="1" fontAlgn="auto" hangingPunct="1">
              <a:spcAft>
                <a:spcPts val="0"/>
              </a:spcAft>
              <a:buNone/>
              <a:defRPr/>
            </a:pPr>
            <a:endParaRPr lang="en-US" sz="1800" b="1" dirty="0">
              <a:solidFill>
                <a:schemeClr val="bg1"/>
              </a:solidFill>
            </a:endParaRPr>
          </a:p>
          <a:p>
            <a:pPr eaLnBrk="1" fontAlgn="auto" hangingPunct="1">
              <a:spcAft>
                <a:spcPts val="0"/>
              </a:spcAft>
              <a:buNone/>
              <a:defRPr/>
            </a:pPr>
            <a:r>
              <a:rPr lang="en-US" b="1" dirty="0">
                <a:solidFill>
                  <a:schemeClr val="bg1"/>
                </a:solidFill>
              </a:rPr>
              <a:t>Future Solutions</a:t>
            </a:r>
          </a:p>
          <a:p>
            <a:pPr eaLnBrk="1" fontAlgn="auto" hangingPunct="1">
              <a:spcAft>
                <a:spcPts val="0"/>
              </a:spcAft>
              <a:buNone/>
              <a:defRPr/>
            </a:pPr>
            <a:endParaRPr lang="en-US" b="1" dirty="0">
              <a:solidFill>
                <a:schemeClr val="bg1"/>
              </a:solidFill>
            </a:endParaRPr>
          </a:p>
        </p:txBody>
      </p:sp>
      <p:sp>
        <p:nvSpPr>
          <p:cNvPr id="4" name="Rounded Rectangle 3"/>
          <p:cNvSpPr/>
          <p:nvPr/>
        </p:nvSpPr>
        <p:spPr bwMode="auto">
          <a:xfrm>
            <a:off x="152400" y="2891526"/>
            <a:ext cx="5445856" cy="1223273"/>
          </a:xfrm>
          <a:prstGeom prst="roundRect">
            <a:avLst/>
          </a:prstGeom>
          <a:noFill/>
          <a:ln w="53975" cap="flat" cmpd="sng" algn="ctr">
            <a:solidFill>
              <a:srgbClr val="FF0000"/>
            </a:solidFill>
            <a:prstDash val="solid"/>
            <a:round/>
            <a:headEnd type="none" w="med" len="med"/>
            <a:tailEnd type="none" w="med" len="med"/>
          </a:ln>
          <a:effectLst/>
        </p:spPr>
        <p:txBody>
          <a:bodyPr vert="horz" wrap="square" lIns="82048" tIns="41025" rIns="82048" bIns="41025"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2" descr="Island_D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600"/>
            <a:ext cx="3733800" cy="249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994115"/>
            <a:ext cx="2743200" cy="3477340"/>
          </a:xfrm>
          <a:prstGeom prst="rect">
            <a:avLst/>
          </a:prstGeom>
          <a:noFill/>
          <a:ln w="9525">
            <a:solidFill>
              <a:schemeClr val="tx2">
                <a:lumMod val="75000"/>
              </a:schemeClr>
            </a:solidFill>
            <a:miter lim="800000"/>
            <a:headEnd/>
            <a:tailEnd/>
          </a:ln>
        </p:spPr>
      </p:pic>
    </p:spTree>
    <p:extLst>
      <p:ext uri="{BB962C8B-B14F-4D97-AF65-F5344CB8AC3E}">
        <p14:creationId xmlns:p14="http://schemas.microsoft.com/office/powerpoint/2010/main" val="7151952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31324" y="5791200"/>
            <a:ext cx="7281352" cy="954107"/>
          </a:xfrm>
          <a:prstGeom prst="rect">
            <a:avLst/>
          </a:prstGeom>
          <a:solidFill>
            <a:schemeClr val="tx1">
              <a:alpha val="3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mn-ea"/>
                <a:cs typeface="+mn-cs"/>
              </a:rPr>
              <a:t>Sept. 9,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a:ea typeface="+mn-ea"/>
                <a:cs typeface="+mn-cs"/>
              </a:rPr>
              <a:t>5-Month Old Juveniles Compared to Old Adults</a:t>
            </a:r>
          </a:p>
        </p:txBody>
      </p:sp>
      <p:pic>
        <p:nvPicPr>
          <p:cNvPr id="4" name="Picture 3" descr="PDE_2016_STACKED LOGO_FullColor_RGB_FFF.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11810" y="157505"/>
            <a:ext cx="715848" cy="958546"/>
          </a:xfrm>
          <a:prstGeom prst="rect">
            <a:avLst/>
          </a:prstGeom>
        </p:spPr>
      </p:pic>
      <p:sp>
        <p:nvSpPr>
          <p:cNvPr id="8" name="Rectangle 7"/>
          <p:cNvSpPr/>
          <p:nvPr/>
        </p:nvSpPr>
        <p:spPr bwMode="auto">
          <a:xfrm>
            <a:off x="0" y="-72593"/>
            <a:ext cx="9144000" cy="722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9" name="TextBox 8"/>
          <p:cNvSpPr txBox="1"/>
          <p:nvPr/>
        </p:nvSpPr>
        <p:spPr bwMode="auto">
          <a:xfrm>
            <a:off x="304800" y="-3637"/>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Pond Rearing Trials</a:t>
            </a:r>
          </a:p>
        </p:txBody>
      </p:sp>
    </p:spTree>
    <p:extLst>
      <p:ext uri="{BB962C8B-B14F-4D97-AF65-F5344CB8AC3E}">
        <p14:creationId xmlns:p14="http://schemas.microsoft.com/office/powerpoint/2010/main" val="2022148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descr="Footer Swoosh.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409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10" y="1801453"/>
            <a:ext cx="8806755" cy="46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Rectangle 88"/>
          <p:cNvSpPr/>
          <p:nvPr/>
        </p:nvSpPr>
        <p:spPr>
          <a:xfrm rot="10800000">
            <a:off x="0" y="0"/>
            <a:ext cx="9144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96" name="Rectangle 2"/>
          <p:cNvSpPr>
            <a:spLocks noChangeArrowheads="1"/>
          </p:cNvSpPr>
          <p:nvPr/>
        </p:nvSpPr>
        <p:spPr bwMode="auto">
          <a:xfrm>
            <a:off x="287229" y="291126"/>
            <a:ext cx="8624443" cy="1219200"/>
          </a:xfrm>
          <a:prstGeom prst="rect">
            <a:avLst/>
          </a:prstGeom>
          <a:noFill/>
          <a:ln w="9525">
            <a:noFill/>
            <a:miter lim="800000"/>
            <a:headEnd/>
            <a:tailEnd/>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Arial" charset="0"/>
              </a:rPr>
              <a:t>THE MUSSELS FOR CLEAN WATER INITIATIVE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Arial" charset="0"/>
              </a:rPr>
              <a:t>OF THE DELAWARE AND SUSQUEHANNA RIVERS </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rPr>
              <a:t>WATER QUALITY ENHANCEMENT BY BEDS OF FRESHWATER MUSSELS</a:t>
            </a:r>
            <a:endPar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Arial" charset="0"/>
            </a:endParaRPr>
          </a:p>
        </p:txBody>
      </p:sp>
      <p:pic>
        <p:nvPicPr>
          <p:cNvPr id="104" name="Picture 103" descr="PDE_2016_STACKED LOGO_FullColor_RGB_FFF.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Tree>
    <p:extLst>
      <p:ext uri="{BB962C8B-B14F-4D97-AF65-F5344CB8AC3E}">
        <p14:creationId xmlns:p14="http://schemas.microsoft.com/office/powerpoint/2010/main" val="295326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rot="10800000">
            <a:off x="0" y="3244"/>
            <a:ext cx="9144000" cy="8270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6" name="Rectangle 2"/>
          <p:cNvSpPr>
            <a:spLocks noChangeArrowheads="1"/>
          </p:cNvSpPr>
          <p:nvPr/>
        </p:nvSpPr>
        <p:spPr bwMode="auto">
          <a:xfrm>
            <a:off x="299484" y="129771"/>
            <a:ext cx="8534400" cy="541867"/>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charset="0"/>
              </a:rPr>
              <a:t>Mussel S</a:t>
            </a: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charset="0"/>
                <a:ea typeface="+mn-ea"/>
                <a:cs typeface="Arial" charset="0"/>
              </a:rPr>
              <a:t>eeding</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Arial" charset="0"/>
              </a:rPr>
              <a:t> Strategy</a:t>
            </a:r>
            <a:endPar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Arial" charset="0"/>
            </a:endParaRPr>
          </a:p>
        </p:txBody>
      </p:sp>
      <p:pic>
        <p:nvPicPr>
          <p:cNvPr id="12" name="Picture 7" descr="Elliptio p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3" y="5528734"/>
            <a:ext cx="1123993" cy="614581"/>
          </a:xfrm>
          <a:prstGeom prst="rect">
            <a:avLst/>
          </a:prstGeom>
          <a:noFill/>
          <a:ln w="9525">
            <a:solidFill>
              <a:schemeClr val="tx1"/>
            </a:solidFill>
            <a:miter lim="800000"/>
            <a:headEnd/>
            <a:tailEnd/>
          </a:ln>
        </p:spPr>
      </p:pic>
      <p:pic>
        <p:nvPicPr>
          <p:cNvPr id="17" name="Picture 11" descr="Dwwm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4851405"/>
            <a:ext cx="1123992" cy="565283"/>
          </a:xfrm>
          <a:prstGeom prst="rect">
            <a:avLst/>
          </a:prstGeom>
          <a:noFill/>
          <a:ln w="9525">
            <a:solidFill>
              <a:schemeClr val="tx1"/>
            </a:solidFill>
            <a:miter lim="800000"/>
            <a:headEnd/>
            <a:tailEnd/>
          </a:ln>
        </p:spPr>
      </p:pic>
      <p:grpSp>
        <p:nvGrpSpPr>
          <p:cNvPr id="20" name="Group 19"/>
          <p:cNvGrpSpPr/>
          <p:nvPr/>
        </p:nvGrpSpPr>
        <p:grpSpPr>
          <a:xfrm>
            <a:off x="1828802" y="1126067"/>
            <a:ext cx="4604132" cy="5142204"/>
            <a:chOff x="2895600" y="914400"/>
            <a:chExt cx="4604132" cy="5784980"/>
          </a:xfrm>
        </p:grpSpPr>
        <p:pic>
          <p:nvPicPr>
            <p:cNvPr id="11" name="Picture 2" descr="C:\Users\dkreeger\AppData\Local\Microsoft\Windows\Temporary Internet Files\Content.Outlook\CPYIWL8J\ChesapeakeDelaware.jpg"/>
            <p:cNvPicPr>
              <a:picLocks noChangeAspect="1" noChangeArrowheads="1"/>
            </p:cNvPicPr>
            <p:nvPr/>
          </p:nvPicPr>
          <p:blipFill>
            <a:blip r:embed="rId5" cstate="screen">
              <a:lum bright="6000" contrast="-1000"/>
              <a:extLst>
                <a:ext uri="{28A0092B-C50C-407E-A947-70E740481C1C}">
                  <a14:useLocalDpi xmlns:a14="http://schemas.microsoft.com/office/drawing/2010/main" val="0"/>
                </a:ext>
              </a:extLst>
            </a:blip>
            <a:srcRect/>
            <a:stretch>
              <a:fillRect/>
            </a:stretch>
          </p:blipFill>
          <p:spPr bwMode="auto">
            <a:xfrm>
              <a:off x="2895600" y="914400"/>
              <a:ext cx="4604132" cy="5784980"/>
            </a:xfrm>
            <a:prstGeom prst="rect">
              <a:avLst/>
            </a:prstGeom>
            <a:ln>
              <a:noFill/>
            </a:ln>
            <a:effectLst>
              <a:softEdge rad="112500"/>
            </a:effectLst>
          </p:spPr>
        </p:pic>
        <p:pic>
          <p:nvPicPr>
            <p:cNvPr id="18" name="Picture 2" descr="C:\Users\dkreeger\AppData\Local\Microsoft\Windows\Temporary Internet Files\Content.Outlook\CPYIWL8J\ChesapeakeDelaware.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48000" y="1066800"/>
              <a:ext cx="2667000" cy="762000"/>
            </a:xfrm>
            <a:prstGeom prst="rect">
              <a:avLst/>
            </a:prstGeom>
            <a:ln>
              <a:noFill/>
            </a:ln>
            <a:effectLst>
              <a:softEdge rad="112500"/>
            </a:effectLst>
          </p:spPr>
        </p:pic>
      </p:grpSp>
      <p:sp>
        <p:nvSpPr>
          <p:cNvPr id="19" name="5-Point Star 18"/>
          <p:cNvSpPr/>
          <p:nvPr/>
        </p:nvSpPr>
        <p:spPr>
          <a:xfrm>
            <a:off x="5486400" y="2616200"/>
            <a:ext cx="533400" cy="474133"/>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1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13934" y="3393529"/>
            <a:ext cx="2100778" cy="880533"/>
          </a:xfrm>
          <a:prstGeom prst="rect">
            <a:avLst/>
          </a:prstGeom>
          <a:noFill/>
          <a:ln w="50800">
            <a:solidFill>
              <a:srgbClr val="C00000"/>
            </a:solidFill>
            <a:miter lim="800000"/>
            <a:headEnd/>
            <a:tailEnd/>
          </a:ln>
        </p:spPr>
      </p:pic>
      <p:sp>
        <p:nvSpPr>
          <p:cNvPr id="29" name="TextBox 28"/>
          <p:cNvSpPr txBox="1"/>
          <p:nvPr/>
        </p:nvSpPr>
        <p:spPr>
          <a:xfrm>
            <a:off x="6719555" y="4309538"/>
            <a:ext cx="2201244" cy="5573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mn-ea"/>
                <a:cs typeface="+mn-cs"/>
              </a:rPr>
              <a:t>Production Hatchery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22" b="0" i="0" u="none" strike="noStrike" kern="1200" cap="none" spc="0" normalizeH="0" baseline="0" noProof="0" dirty="0">
              <a:ln>
                <a:noFill/>
              </a:ln>
              <a:solidFill>
                <a:srgbClr val="C00000"/>
              </a:solidFill>
              <a:effectLst/>
              <a:uLnTx/>
              <a:uFillTx/>
              <a:latin typeface="Arial" charset="0"/>
              <a:ea typeface="+mn-ea"/>
              <a:cs typeface="+mn-cs"/>
            </a:endParaRPr>
          </a:p>
        </p:txBody>
      </p:sp>
      <p:sp>
        <p:nvSpPr>
          <p:cNvPr id="32" name="5-Point Star 31"/>
          <p:cNvSpPr/>
          <p:nvPr/>
        </p:nvSpPr>
        <p:spPr>
          <a:xfrm>
            <a:off x="5715000" y="2413000"/>
            <a:ext cx="457200" cy="406400"/>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086600" y="1397002"/>
            <a:ext cx="1524000" cy="1142993"/>
          </a:xfrm>
          <a:prstGeom prst="rect">
            <a:avLst/>
          </a:prstGeom>
          <a:ln w="50800" cap="sq">
            <a:solidFill>
              <a:srgbClr val="0000FF"/>
            </a:solidFill>
            <a:prstDash val="solid"/>
            <a:miter lim="800000"/>
          </a:ln>
          <a:effectLst>
            <a:outerShdw blurRad="50800" dist="38100" dir="2700000" algn="tl" rotWithShape="0">
              <a:srgbClr val="000000">
                <a:alpha val="43000"/>
              </a:srgbClr>
            </a:outerShdw>
          </a:effectLst>
        </p:spPr>
      </p:pic>
      <p:sp>
        <p:nvSpPr>
          <p:cNvPr id="35" name="TextBox 34"/>
          <p:cNvSpPr txBox="1"/>
          <p:nvPr/>
        </p:nvSpPr>
        <p:spPr>
          <a:xfrm>
            <a:off x="6946750" y="2581750"/>
            <a:ext cx="1803699" cy="5573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charset="0"/>
                <a:ea typeface="+mn-ea"/>
                <a:cs typeface="+mn-cs"/>
              </a:rPr>
              <a:t>Exhibit Hatchery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22" b="0" i="0" u="none" strike="noStrike" kern="1200" cap="none" spc="0" normalizeH="0" baseline="0" noProof="0" dirty="0">
                <a:ln>
                  <a:noFill/>
                </a:ln>
                <a:solidFill>
                  <a:srgbClr val="0000FF"/>
                </a:solidFill>
                <a:effectLst/>
                <a:uLnTx/>
                <a:uFillTx/>
                <a:latin typeface="Arial" charset="0"/>
                <a:ea typeface="+mn-ea"/>
                <a:cs typeface="+mn-cs"/>
              </a:rPr>
              <a:t>(FWWIC, 2017)</a:t>
            </a:r>
          </a:p>
        </p:txBody>
      </p:sp>
      <p:cxnSp>
        <p:nvCxnSpPr>
          <p:cNvPr id="36" name="Straight Connector 35"/>
          <p:cNvCxnSpPr>
            <a:endCxn id="33" idx="1"/>
          </p:cNvCxnSpPr>
          <p:nvPr/>
        </p:nvCxnSpPr>
        <p:spPr>
          <a:xfrm flipV="1">
            <a:off x="5943600" y="1968497"/>
            <a:ext cx="1143000" cy="647703"/>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pic>
        <p:nvPicPr>
          <p:cNvPr id="42" name="Picture 2" descr="F:\July 28 P\Aqua Mussels 7-30-15\Hatchery\Hatchery 11Mar15 Harrison Lake Mussel Hatchary Charles City, VA (13).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14800" y="4241800"/>
            <a:ext cx="457200" cy="298027"/>
          </a:xfrm>
          <a:prstGeom prst="ellipse">
            <a:avLst/>
          </a:prstGeom>
          <a:ln w="50800" cap="rnd">
            <a:solidFill>
              <a:srgbClr val="008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2" descr="F:\July 28 P\Aqua Mussels 7-30-15\Hatchery\Hatchery 11Mar15 Harrison Lake Mussel Hatchary Charles City, VA (13).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11499" y="3126815"/>
            <a:ext cx="457200" cy="298027"/>
          </a:xfrm>
          <a:prstGeom prst="ellipse">
            <a:avLst/>
          </a:prstGeom>
          <a:ln w="50800" cap="rnd">
            <a:solidFill>
              <a:srgbClr val="008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2" descr="F:\July 28 P\Aqua Mussels 7-30-15\Hatchery\Hatchery 11Mar15 Harrison Lake Mussel Hatchary Charles City, VA (13).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724400" y="2751667"/>
            <a:ext cx="457200" cy="298027"/>
          </a:xfrm>
          <a:prstGeom prst="ellipse">
            <a:avLst/>
          </a:prstGeom>
          <a:ln w="50800" cap="rnd">
            <a:solidFill>
              <a:srgbClr val="008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2" descr="C:\Users\dkreeger\Documents\Photos\Career\Research Projects\FMRP\2015\FMRP Longwood Mussels\IMAG2191.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902303" y="4898285"/>
            <a:ext cx="1905000" cy="1007307"/>
          </a:xfrm>
          <a:prstGeom prst="rect">
            <a:avLst/>
          </a:prstGeom>
          <a:noFill/>
          <a:ln w="50800">
            <a:solidFill>
              <a:srgbClr val="008000"/>
            </a:solidFill>
          </a:ln>
        </p:spPr>
      </p:pic>
      <p:cxnSp>
        <p:nvCxnSpPr>
          <p:cNvPr id="47" name="Straight Connector 46"/>
          <p:cNvCxnSpPr>
            <a:stCxn id="42" idx="6"/>
            <a:endCxn id="46" idx="1"/>
          </p:cNvCxnSpPr>
          <p:nvPr/>
        </p:nvCxnSpPr>
        <p:spPr>
          <a:xfrm>
            <a:off x="4572000" y="4390814"/>
            <a:ext cx="2330303" cy="1011125"/>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4" idx="5"/>
            <a:endCxn id="46" idx="1"/>
          </p:cNvCxnSpPr>
          <p:nvPr/>
        </p:nvCxnSpPr>
        <p:spPr>
          <a:xfrm>
            <a:off x="5114645" y="3006049"/>
            <a:ext cx="1787658" cy="2395890"/>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3" idx="5"/>
            <a:endCxn id="46" idx="1"/>
          </p:cNvCxnSpPr>
          <p:nvPr/>
        </p:nvCxnSpPr>
        <p:spPr>
          <a:xfrm>
            <a:off x="5901744" y="3381197"/>
            <a:ext cx="1000559" cy="2020742"/>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980908" y="5929717"/>
            <a:ext cx="1702709"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8000"/>
                </a:solidFill>
                <a:effectLst/>
                <a:uLnTx/>
                <a:uFillTx/>
                <a:latin typeface="Arial" charset="0"/>
                <a:ea typeface="+mn-ea"/>
                <a:cs typeface="+mn-cs"/>
              </a:rPr>
              <a:t>Pond Grow-Out</a:t>
            </a:r>
          </a:p>
        </p:txBody>
      </p:sp>
      <p:sp>
        <p:nvSpPr>
          <p:cNvPr id="62" name="Smiley Face 61"/>
          <p:cNvSpPr/>
          <p:nvPr/>
        </p:nvSpPr>
        <p:spPr>
          <a:xfrm>
            <a:off x="3505200" y="2345267"/>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cxnSp>
        <p:nvCxnSpPr>
          <p:cNvPr id="23" name="Straight Connector 22"/>
          <p:cNvCxnSpPr>
            <a:endCxn id="21" idx="1"/>
          </p:cNvCxnSpPr>
          <p:nvPr/>
        </p:nvCxnSpPr>
        <p:spPr>
          <a:xfrm>
            <a:off x="5770431" y="2919395"/>
            <a:ext cx="1043500" cy="914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9" name="Picture 48" descr="PDE_2016_STACKED LOGO_FullColor_RGB_FFF.jp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315908" y="49144"/>
            <a:ext cx="685800" cy="995043"/>
          </a:xfrm>
          <a:prstGeom prst="rect">
            <a:avLst/>
          </a:prstGeom>
        </p:spPr>
      </p:pic>
      <p:pic>
        <p:nvPicPr>
          <p:cNvPr id="45" name="Picture 44" descr="M"/>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146857" y="4377468"/>
            <a:ext cx="3314277" cy="2225885"/>
          </a:xfrm>
          <a:prstGeom prst="rect">
            <a:avLst/>
          </a:prstGeom>
          <a:noFill/>
          <a:ln w="15875">
            <a:solidFill>
              <a:schemeClr val="tx1"/>
            </a:solidFill>
            <a:miter lim="800000"/>
            <a:headEnd/>
            <a:tailEnd/>
          </a:ln>
        </p:spPr>
      </p:pic>
      <p:grpSp>
        <p:nvGrpSpPr>
          <p:cNvPr id="3" name="Group 2"/>
          <p:cNvGrpSpPr/>
          <p:nvPr/>
        </p:nvGrpSpPr>
        <p:grpSpPr>
          <a:xfrm>
            <a:off x="65692" y="2209800"/>
            <a:ext cx="6182708" cy="3386667"/>
            <a:chOff x="65692" y="2209800"/>
            <a:chExt cx="6182708" cy="3386667"/>
          </a:xfrm>
        </p:grpSpPr>
        <p:sp>
          <p:nvSpPr>
            <p:cNvPr id="56" name="Smiley Face 55"/>
            <p:cNvSpPr/>
            <p:nvPr/>
          </p:nvSpPr>
          <p:spPr>
            <a:xfrm>
              <a:off x="4343400" y="2819400"/>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57" name="Smiley Face 56"/>
            <p:cNvSpPr/>
            <p:nvPr/>
          </p:nvSpPr>
          <p:spPr>
            <a:xfrm>
              <a:off x="4114800" y="3225800"/>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58" name="Smiley Face 57"/>
            <p:cNvSpPr/>
            <p:nvPr/>
          </p:nvSpPr>
          <p:spPr>
            <a:xfrm>
              <a:off x="3124200" y="3835400"/>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59" name="Smiley Face 58"/>
            <p:cNvSpPr/>
            <p:nvPr/>
          </p:nvSpPr>
          <p:spPr>
            <a:xfrm>
              <a:off x="3581400" y="5325534"/>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0" name="Smiley Face 59"/>
            <p:cNvSpPr/>
            <p:nvPr/>
          </p:nvSpPr>
          <p:spPr>
            <a:xfrm>
              <a:off x="4876800" y="2413000"/>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1" name="Smiley Face 60"/>
            <p:cNvSpPr/>
            <p:nvPr/>
          </p:nvSpPr>
          <p:spPr>
            <a:xfrm>
              <a:off x="5257800" y="2819400"/>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4" name="Smiley Face 63"/>
            <p:cNvSpPr/>
            <p:nvPr/>
          </p:nvSpPr>
          <p:spPr>
            <a:xfrm>
              <a:off x="5943600" y="2887134"/>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5" name="Smiley Face 64"/>
            <p:cNvSpPr/>
            <p:nvPr/>
          </p:nvSpPr>
          <p:spPr>
            <a:xfrm>
              <a:off x="4267200" y="4580467"/>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6" name="Smiley Face 65"/>
            <p:cNvSpPr/>
            <p:nvPr/>
          </p:nvSpPr>
          <p:spPr>
            <a:xfrm>
              <a:off x="3733800" y="3699934"/>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7" name="Smiley Face 66"/>
            <p:cNvSpPr/>
            <p:nvPr/>
          </p:nvSpPr>
          <p:spPr>
            <a:xfrm>
              <a:off x="1905000" y="2209800"/>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40" name="Smiley Face 39"/>
            <p:cNvSpPr/>
            <p:nvPr/>
          </p:nvSpPr>
          <p:spPr>
            <a:xfrm>
              <a:off x="2920701" y="3173602"/>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41" name="Smiley Face 40"/>
            <p:cNvSpPr/>
            <p:nvPr/>
          </p:nvSpPr>
          <p:spPr>
            <a:xfrm>
              <a:off x="2400301" y="3056467"/>
              <a:ext cx="304800" cy="270933"/>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8" name="Smiley Face 67"/>
            <p:cNvSpPr/>
            <p:nvPr/>
          </p:nvSpPr>
          <p:spPr>
            <a:xfrm>
              <a:off x="524550" y="3272075"/>
              <a:ext cx="457200" cy="406400"/>
            </a:xfrm>
            <a:prstGeom prst="smileyFace">
              <a:avLst/>
            </a:prstGeom>
            <a:solidFill>
              <a:srgbClr val="FFFF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white"/>
                </a:solidFill>
                <a:effectLst/>
                <a:uLnTx/>
                <a:uFillTx/>
                <a:latin typeface="Calibri"/>
                <a:ea typeface="+mn-ea"/>
                <a:cs typeface="+mn-cs"/>
              </a:endParaRPr>
            </a:p>
          </p:txBody>
        </p:sp>
        <p:sp>
          <p:nvSpPr>
            <p:cNvPr id="69" name="TextBox 68"/>
            <p:cNvSpPr txBox="1"/>
            <p:nvPr/>
          </p:nvSpPr>
          <p:spPr>
            <a:xfrm>
              <a:off x="65692" y="3678479"/>
              <a:ext cx="138211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3300"/>
                  </a:solidFill>
                  <a:effectLst/>
                  <a:uLnTx/>
                  <a:uFillTx/>
                  <a:latin typeface="Arial" charset="0"/>
                  <a:ea typeface="+mn-ea"/>
                  <a:cs typeface="+mn-cs"/>
                </a:rPr>
                <a:t>Restoration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3300"/>
                  </a:solidFill>
                  <a:effectLst/>
                  <a:uLnTx/>
                  <a:uFillTx/>
                  <a:latin typeface="Arial" charset="0"/>
                  <a:ea typeface="+mn-ea"/>
                  <a:cs typeface="+mn-cs"/>
                </a:rPr>
                <a:t>Targets</a:t>
              </a:r>
              <a:endParaRPr kumimoji="0" lang="en-US" sz="1422" b="0" i="0" u="none" strike="noStrike" kern="1200" cap="none" spc="0" normalizeH="0" baseline="0" noProof="0" dirty="0">
                <a:ln>
                  <a:noFill/>
                </a:ln>
                <a:solidFill>
                  <a:srgbClr val="663300"/>
                </a:solidFill>
                <a:effectLst/>
                <a:uLnTx/>
                <a:uFillTx/>
                <a:latin typeface="Arial" charset="0"/>
                <a:ea typeface="+mn-ea"/>
                <a:cs typeface="+mn-cs"/>
              </a:endParaRPr>
            </a:p>
          </p:txBody>
        </p:sp>
      </p:grpSp>
      <p:sp>
        <p:nvSpPr>
          <p:cNvPr id="2" name="TextBox 1"/>
          <p:cNvSpPr txBox="1"/>
          <p:nvPr/>
        </p:nvSpPr>
        <p:spPr>
          <a:xfrm>
            <a:off x="3581400" y="6316520"/>
            <a:ext cx="5007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Estimated Nitrogen Removal = $14 per Pound</a:t>
            </a:r>
          </a:p>
        </p:txBody>
      </p:sp>
      <p:sp>
        <p:nvSpPr>
          <p:cNvPr id="10" name="TextBox 9"/>
          <p:cNvSpPr txBox="1"/>
          <p:nvPr/>
        </p:nvSpPr>
        <p:spPr>
          <a:xfrm>
            <a:off x="5482355" y="4827107"/>
            <a:ext cx="439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a:ea typeface="+mn-ea"/>
                <a:cs typeface="+mn-cs"/>
              </a:rPr>
              <a:t>DE</a:t>
            </a:r>
          </a:p>
        </p:txBody>
      </p:sp>
      <p:sp>
        <p:nvSpPr>
          <p:cNvPr id="52" name="TextBox 51"/>
          <p:cNvSpPr txBox="1"/>
          <p:nvPr/>
        </p:nvSpPr>
        <p:spPr>
          <a:xfrm>
            <a:off x="6161937" y="3717440"/>
            <a:ext cx="4138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a:ea typeface="+mn-ea"/>
                <a:cs typeface="+mn-cs"/>
              </a:rPr>
              <a:t>NJ</a:t>
            </a:r>
          </a:p>
        </p:txBody>
      </p:sp>
      <p:sp>
        <p:nvSpPr>
          <p:cNvPr id="53" name="TextBox 52"/>
          <p:cNvSpPr txBox="1"/>
          <p:nvPr/>
        </p:nvSpPr>
        <p:spPr>
          <a:xfrm>
            <a:off x="5552337" y="3984692"/>
            <a:ext cx="431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a:ea typeface="+mn-ea"/>
                <a:cs typeface="+mn-cs"/>
              </a:rPr>
              <a:t>PA</a:t>
            </a:r>
          </a:p>
        </p:txBody>
      </p:sp>
    </p:spTree>
    <p:extLst>
      <p:ext uri="{BB962C8B-B14F-4D97-AF65-F5344CB8AC3E}">
        <p14:creationId xmlns:p14="http://schemas.microsoft.com/office/powerpoint/2010/main" val="172785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p:cNvSpPr/>
          <p:nvPr/>
        </p:nvSpPr>
        <p:spPr bwMode="auto">
          <a:xfrm>
            <a:off x="0" y="0"/>
            <a:ext cx="9144000" cy="722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104" name="TextBox 103"/>
          <p:cNvSpPr txBox="1"/>
          <p:nvPr/>
        </p:nvSpPr>
        <p:spPr bwMode="auto">
          <a:xfrm>
            <a:off x="361544" y="65321"/>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Restoration via Habitat Enhancement</a:t>
            </a:r>
          </a:p>
        </p:txBody>
      </p:sp>
      <p:sp>
        <p:nvSpPr>
          <p:cNvPr id="102" name="Title 3"/>
          <p:cNvSpPr txBox="1">
            <a:spLocks/>
          </p:cNvSpPr>
          <p:nvPr/>
        </p:nvSpPr>
        <p:spPr bwMode="auto">
          <a:xfrm>
            <a:off x="361544" y="931506"/>
            <a:ext cx="4343400" cy="228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Urban Living Shorelines</a:t>
            </a:r>
          </a:p>
          <a:p>
            <a:pPr marL="0" marR="0" lvl="0" indent="0" algn="l" defTabSz="914400" rtl="0" eaLnBrk="0" fontAlgn="base" latinLnBrk="0" hangingPunct="0">
              <a:lnSpc>
                <a:spcPct val="100000"/>
              </a:lnSpc>
              <a:spcBef>
                <a:spcPct val="0"/>
              </a:spcBef>
              <a:spcAft>
                <a:spcPts val="5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Include Mussel Beds</a:t>
            </a:r>
          </a:p>
          <a:p>
            <a:pPr marL="0" marR="0" lvl="0" indent="0" algn="l" defTabSz="914400" rtl="0" eaLnBrk="0" fontAlgn="base" latinLnBrk="0" hangingPunct="0">
              <a:lnSpc>
                <a:spcPct val="100000"/>
              </a:lnSpc>
              <a:spcBef>
                <a:spcPct val="0"/>
              </a:spcBef>
              <a:spcAft>
                <a:spcPts val="50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7200" y="3200400"/>
            <a:ext cx="5509793" cy="3352801"/>
          </a:xfrm>
          <a:prstGeom prst="rect">
            <a:avLst/>
          </a:prstGeom>
        </p:spPr>
      </p:pic>
      <p:sp>
        <p:nvSpPr>
          <p:cNvPr id="105" name="Title 3"/>
          <p:cNvSpPr txBox="1">
            <a:spLocks/>
          </p:cNvSpPr>
          <p:nvPr/>
        </p:nvSpPr>
        <p:spPr bwMode="auto">
          <a:xfrm>
            <a:off x="6212165" y="4127803"/>
            <a:ext cx="2590800" cy="2286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mn-cs"/>
              </a:rPr>
              <a:t>North Camden, NJ</a:t>
            </a:r>
          </a:p>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mn-cs"/>
              </a:rPr>
              <a:t>South Camden, NJ</a:t>
            </a:r>
          </a:p>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mn-cs"/>
              </a:rPr>
              <a:t>Schuylkill River, PA</a:t>
            </a:r>
          </a:p>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mn-cs"/>
              </a:rPr>
              <a:t>Delaware River, PA</a:t>
            </a:r>
          </a:p>
          <a:p>
            <a:pPr marL="0" marR="0" lvl="0" indent="0" algn="l" defTabSz="914400" rtl="0" eaLnBrk="0" fontAlgn="base" latinLnBrk="0" hangingPunct="0">
              <a:lnSpc>
                <a:spcPct val="100000"/>
              </a:lnSpc>
              <a:spcBef>
                <a:spcPct val="0"/>
              </a:spcBef>
              <a:spcAft>
                <a:spcPts val="5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itchFamily="34" charset="0"/>
                <a:ea typeface="+mn-ea"/>
                <a:cs typeface="+mn-cs"/>
              </a:rPr>
              <a:t>Wilmington, DE </a:t>
            </a:r>
          </a:p>
        </p:txBody>
      </p:sp>
      <p:pic>
        <p:nvPicPr>
          <p:cNvPr id="96" name="Picture 14" descr="T:\Science Stuff\Projects\DELSI - Living Shorelines Initiative\DELSI - Estuary-Wide Planning\2014_Camden\Adobe\Concept Designs\JPEGs\CamdenFinal-0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53000" y="990600"/>
            <a:ext cx="3821973" cy="286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DE_2016_STACKED LOGO_FullColor_RGB_FFF.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91253" y="114852"/>
            <a:ext cx="731776" cy="979875"/>
          </a:xfrm>
          <a:prstGeom prst="rect">
            <a:avLst/>
          </a:prstGeom>
        </p:spPr>
      </p:pic>
    </p:spTree>
    <p:extLst>
      <p:ext uri="{BB962C8B-B14F-4D97-AF65-F5344CB8AC3E}">
        <p14:creationId xmlns:p14="http://schemas.microsoft.com/office/powerpoint/2010/main" val="3048722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093568" y="150842"/>
            <a:ext cx="5343236" cy="981571"/>
          </a:xfrm>
        </p:spPr>
        <p:txBody>
          <a:bodyPr>
            <a:normAutofit/>
          </a:bodyPr>
          <a:lstStyle/>
          <a:p>
            <a:pPr algn="l"/>
            <a:r>
              <a:rPr lang="en-US" b="1" dirty="0">
                <a:solidFill>
                  <a:srgbClr val="FFFF00"/>
                </a:solidFill>
                <a:latin typeface="Arial" pitchFamily="34" charset="0"/>
                <a:cs typeface="Arial" pitchFamily="34" charset="0"/>
              </a:rPr>
              <a:t>Alewife Floaters</a:t>
            </a:r>
          </a:p>
        </p:txBody>
      </p:sp>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TextBox 8"/>
          <p:cNvSpPr txBox="1"/>
          <p:nvPr/>
        </p:nvSpPr>
        <p:spPr>
          <a:xfrm>
            <a:off x="411018" y="1346990"/>
            <a:ext cx="8428181"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Investment in Mussel Hatchery</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Produce 500,000 seed per year</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Seed are stocked into impaired streams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Survival ~90%, lifespan ~30 years, normal growth</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Costs $400,000 per year</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400" y="213940"/>
            <a:ext cx="1527841" cy="855376"/>
          </a:xfrm>
          <a:prstGeom prst="rect">
            <a:avLst/>
          </a:prstGeom>
        </p:spPr>
      </p:pic>
      <p:pic>
        <p:nvPicPr>
          <p:cNvPr id="22" name="Picture 3" descr="F:\July 28 P\Aqua Mussels 7-30-15\Hatchery\Hatchery 11Mar15 Harrison Lake Mussel Hatchary Charles City, VA (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1402" y="4100946"/>
            <a:ext cx="2767452" cy="23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29000" y="4100945"/>
            <a:ext cx="1600200" cy="239423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5400000" flipV="1">
            <a:off x="921841" y="4400225"/>
            <a:ext cx="2394237" cy="1795678"/>
          </a:xfrm>
          <a:prstGeom prst="rect">
            <a:avLst/>
          </a:prstGeom>
        </p:spPr>
      </p:pic>
      <p:pic>
        <p:nvPicPr>
          <p:cNvPr id="10" name="Picture 9" descr="PDE_2016_STACKED LOGO_FullColor_RGB_FFF.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382000" y="111904"/>
            <a:ext cx="592667" cy="793602"/>
          </a:xfrm>
          <a:prstGeom prst="rect">
            <a:avLst/>
          </a:prstGeom>
        </p:spPr>
      </p:pic>
    </p:spTree>
    <p:extLst>
      <p:ext uri="{BB962C8B-B14F-4D97-AF65-F5344CB8AC3E}">
        <p14:creationId xmlns:p14="http://schemas.microsoft.com/office/powerpoint/2010/main" val="1795792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093568" y="150842"/>
            <a:ext cx="5343236" cy="981571"/>
          </a:xfrm>
        </p:spPr>
        <p:txBody>
          <a:bodyPr>
            <a:normAutofit/>
          </a:bodyPr>
          <a:lstStyle/>
          <a:p>
            <a:pPr algn="l"/>
            <a:r>
              <a:rPr lang="en-US" b="1" dirty="0">
                <a:solidFill>
                  <a:srgbClr val="FFFF00"/>
                </a:solidFill>
                <a:latin typeface="Arial" pitchFamily="34" charset="0"/>
                <a:cs typeface="Arial" pitchFamily="34" charset="0"/>
              </a:rPr>
              <a:t>Alewife Floaters</a:t>
            </a:r>
          </a:p>
        </p:txBody>
      </p:sp>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TextBox 8"/>
          <p:cNvSpPr txBox="1"/>
          <p:nvPr/>
        </p:nvSpPr>
        <p:spPr>
          <a:xfrm>
            <a:off x="381000" y="1304330"/>
            <a:ext cx="815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Predicted Outcomes: Nitrogen Filtration</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400" y="213940"/>
            <a:ext cx="1527841" cy="855376"/>
          </a:xfrm>
          <a:prstGeom prst="rect">
            <a:avLst/>
          </a:prstGeom>
        </p:spPr>
      </p:pic>
      <p:sp>
        <p:nvSpPr>
          <p:cNvPr id="13" name="TextBox 12"/>
          <p:cNvSpPr txBox="1"/>
          <p:nvPr/>
        </p:nvSpPr>
        <p:spPr>
          <a:xfrm>
            <a:off x="573031" y="6060029"/>
            <a:ext cx="4192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~78,000 </a:t>
            </a:r>
            <a:r>
              <a:rPr kumimoji="0" lang="en-US" sz="24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lbs</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4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yr</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 by Year 30 </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p:cNvSpPr txBox="1"/>
          <p:nvPr/>
        </p:nvSpPr>
        <p:spPr>
          <a:xfrm>
            <a:off x="4662445" y="6047348"/>
            <a:ext cx="4192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&gt;870,000 total </a:t>
            </a:r>
            <a:r>
              <a:rPr kumimoji="0" lang="en-US" sz="24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lbs</a:t>
            </a: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 by Year 30</a:t>
            </a:r>
            <a:endPar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105" r="2040"/>
          <a:stretch/>
        </p:blipFill>
        <p:spPr>
          <a:xfrm>
            <a:off x="4646281" y="2144445"/>
            <a:ext cx="4053312" cy="3809999"/>
          </a:xfrm>
          <a:prstGeom prst="rect">
            <a:avLst/>
          </a:prstGeom>
        </p:spPr>
      </p:pic>
      <p:sp>
        <p:nvSpPr>
          <p:cNvPr id="19" name="TextBox 18"/>
          <p:cNvSpPr txBox="1"/>
          <p:nvPr/>
        </p:nvSpPr>
        <p:spPr>
          <a:xfrm>
            <a:off x="5612081" y="3793730"/>
            <a:ext cx="105162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rPr>
              <a:t>Stream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rPr>
              <a:t>seeding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rPr>
              <a:t>starts</a:t>
            </a:r>
            <a:endParaRPr kumimoji="0" lang="en-US" sz="1800" b="0"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Arrow: Right 19"/>
          <p:cNvSpPr/>
          <p:nvPr/>
        </p:nvSpPr>
        <p:spPr>
          <a:xfrm rot="5400000">
            <a:off x="5653299" y="4862842"/>
            <a:ext cx="466477" cy="185455"/>
          </a:xfrm>
          <a:prstGeom prst="rightArrow">
            <a:avLst/>
          </a:prstGeom>
          <a:solidFill>
            <a:srgbClr val="417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7764"/>
              </a:solidFill>
              <a:effectLst/>
              <a:uLnTx/>
              <a:uFillTx/>
              <a:latin typeface="Calibri"/>
              <a:ea typeface="+mn-ea"/>
              <a:cs typeface="+mn-cs"/>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3922" r="2523"/>
          <a:stretch/>
        </p:blipFill>
        <p:spPr>
          <a:xfrm>
            <a:off x="381000" y="2141489"/>
            <a:ext cx="4000585" cy="3812955"/>
          </a:xfrm>
          <a:prstGeom prst="rect">
            <a:avLst/>
          </a:prstGeom>
        </p:spPr>
      </p:pic>
      <p:sp>
        <p:nvSpPr>
          <p:cNvPr id="22" name="TextBox 21"/>
          <p:cNvSpPr txBox="1"/>
          <p:nvPr/>
        </p:nvSpPr>
        <p:spPr>
          <a:xfrm>
            <a:off x="1352763" y="3751884"/>
            <a:ext cx="105162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rPr>
              <a:t>Stream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rPr>
              <a:t>seeding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rPr>
              <a:t>starts</a:t>
            </a:r>
            <a:endParaRPr kumimoji="0" lang="en-US" sz="1800" b="0" i="0" u="none" strike="noStrike" kern="1200" cap="none" spc="0" normalizeH="0" baseline="0" noProof="0" dirty="0">
              <a:ln>
                <a:noFill/>
              </a:ln>
              <a:solidFill>
                <a:srgbClr val="41776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Arrow: Right 22"/>
          <p:cNvSpPr/>
          <p:nvPr/>
        </p:nvSpPr>
        <p:spPr>
          <a:xfrm rot="5400000">
            <a:off x="1328073" y="4849247"/>
            <a:ext cx="466477" cy="185455"/>
          </a:xfrm>
          <a:prstGeom prst="rightArrow">
            <a:avLst/>
          </a:prstGeom>
          <a:solidFill>
            <a:srgbClr val="417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7764"/>
              </a:solidFill>
              <a:effectLst/>
              <a:uLnTx/>
              <a:uFillTx/>
              <a:latin typeface="Calibri"/>
              <a:ea typeface="+mn-ea"/>
              <a:cs typeface="+mn-cs"/>
            </a:endParaRPr>
          </a:p>
        </p:txBody>
      </p:sp>
      <p:sp>
        <p:nvSpPr>
          <p:cNvPr id="16" name="TextBox 15"/>
          <p:cNvSpPr txBox="1"/>
          <p:nvPr/>
        </p:nvSpPr>
        <p:spPr>
          <a:xfrm>
            <a:off x="1257641" y="2477668"/>
            <a:ext cx="7927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17764"/>
                </a:solidFill>
                <a:effectLst>
                  <a:outerShdw blurRad="38100" dist="38100" dir="2700000" algn="tl">
                    <a:srgbClr val="000000">
                      <a:alpha val="43137"/>
                    </a:srgbClr>
                  </a:outerShdw>
                </a:effectLst>
                <a:uLnTx/>
                <a:uFillTx/>
                <a:latin typeface="Calibri"/>
                <a:ea typeface="+mn-ea"/>
                <a:cs typeface="+mn-cs"/>
              </a:rPr>
              <a:t>pN</a:t>
            </a:r>
            <a:endParaRPr kumimoji="0" lang="en-US" sz="3600" b="1" i="0" u="none" strike="noStrike" kern="1200" cap="none" spc="0" normalizeH="0" baseline="0" noProof="0" dirty="0">
              <a:ln>
                <a:noFill/>
              </a:ln>
              <a:solidFill>
                <a:srgbClr val="417764"/>
              </a:solidFill>
              <a:effectLst>
                <a:outerShdw blurRad="38100" dist="38100" dir="2700000" algn="tl">
                  <a:srgbClr val="000000">
                    <a:alpha val="43137"/>
                  </a:srgbClr>
                </a:outerShdw>
              </a:effectLst>
              <a:uLnTx/>
              <a:uFillTx/>
              <a:latin typeface="Calibri"/>
              <a:ea typeface="+mn-ea"/>
              <a:cs typeface="+mn-cs"/>
            </a:endParaRPr>
          </a:p>
        </p:txBody>
      </p:sp>
      <p:sp>
        <p:nvSpPr>
          <p:cNvPr id="24" name="TextBox 23"/>
          <p:cNvSpPr txBox="1"/>
          <p:nvPr/>
        </p:nvSpPr>
        <p:spPr>
          <a:xfrm>
            <a:off x="5639754" y="2446816"/>
            <a:ext cx="7927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17764"/>
                </a:solidFill>
                <a:effectLst>
                  <a:outerShdw blurRad="38100" dist="38100" dir="2700000" algn="tl">
                    <a:srgbClr val="000000">
                      <a:alpha val="43137"/>
                    </a:srgbClr>
                  </a:outerShdw>
                </a:effectLst>
                <a:uLnTx/>
                <a:uFillTx/>
                <a:latin typeface="Calibri"/>
                <a:ea typeface="+mn-ea"/>
                <a:cs typeface="+mn-cs"/>
              </a:rPr>
              <a:t>pN</a:t>
            </a:r>
            <a:endParaRPr kumimoji="0" lang="en-US" sz="3600" b="1" i="0" u="none" strike="noStrike" kern="1200" cap="none" spc="0" normalizeH="0" baseline="0" noProof="0" dirty="0">
              <a:ln>
                <a:noFill/>
              </a:ln>
              <a:solidFill>
                <a:srgbClr val="417764"/>
              </a:solidFill>
              <a:effectLst>
                <a:outerShdw blurRad="38100" dist="38100" dir="2700000" algn="tl">
                  <a:srgbClr val="000000">
                    <a:alpha val="43137"/>
                  </a:srgbClr>
                </a:outerShdw>
              </a:effectLst>
              <a:uLnTx/>
              <a:uFillTx/>
              <a:latin typeface="Calibri"/>
              <a:ea typeface="+mn-ea"/>
              <a:cs typeface="+mn-cs"/>
            </a:endParaRPr>
          </a:p>
        </p:txBody>
      </p:sp>
      <p:pic>
        <p:nvPicPr>
          <p:cNvPr id="18" name="Picture 17" descr="PDE_2016_STACKED LOGO_FullColor_RGB_FFF.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82000" y="211677"/>
            <a:ext cx="592667" cy="793602"/>
          </a:xfrm>
          <a:prstGeom prst="rect">
            <a:avLst/>
          </a:prstGeom>
        </p:spPr>
      </p:pic>
    </p:spTree>
    <p:extLst>
      <p:ext uri="{BB962C8B-B14F-4D97-AF65-F5344CB8AC3E}">
        <p14:creationId xmlns:p14="http://schemas.microsoft.com/office/powerpoint/2010/main" val="18472314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093568" y="150842"/>
            <a:ext cx="5343236" cy="981571"/>
          </a:xfrm>
        </p:spPr>
        <p:txBody>
          <a:bodyPr>
            <a:normAutofit/>
          </a:bodyPr>
          <a:lstStyle/>
          <a:p>
            <a:pPr algn="l"/>
            <a:r>
              <a:rPr lang="en-US" b="1" dirty="0">
                <a:solidFill>
                  <a:srgbClr val="FFFF00"/>
                </a:solidFill>
                <a:latin typeface="Arial" pitchFamily="34" charset="0"/>
                <a:cs typeface="Arial" pitchFamily="34" charset="0"/>
              </a:rPr>
              <a:t>Alewife Floaters</a:t>
            </a:r>
          </a:p>
        </p:txBody>
      </p:sp>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9" name="TextBox 8"/>
          <p:cNvSpPr txBox="1"/>
          <p:nvPr/>
        </p:nvSpPr>
        <p:spPr>
          <a:xfrm>
            <a:off x="546477" y="1448901"/>
            <a:ext cx="8437418"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Return on Investment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Healthy mussel bed ~400 pounds N per ha/</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yr</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TSS removal would cost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$400 per ton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(dry weight)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Nitrogen removal would cost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$14 per pound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ROI analyses ignore other ecological benefits</a:t>
            </a:r>
            <a:endPar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400" y="213940"/>
            <a:ext cx="1527841" cy="855376"/>
          </a:xfrm>
          <a:prstGeom prst="rect">
            <a:avLst/>
          </a:prstGeom>
        </p:spPr>
      </p:pic>
      <p:grpSp>
        <p:nvGrpSpPr>
          <p:cNvPr id="18" name="Group 17"/>
          <p:cNvGrpSpPr/>
          <p:nvPr/>
        </p:nvGrpSpPr>
        <p:grpSpPr>
          <a:xfrm>
            <a:off x="0" y="6096000"/>
            <a:ext cx="9144000" cy="762000"/>
            <a:chOff x="1828799" y="1828801"/>
            <a:chExt cx="5920510" cy="3886199"/>
          </a:xfrm>
        </p:grpSpPr>
        <p:pic>
          <p:nvPicPr>
            <p:cNvPr id="25" name="Picture 24" descr="Footer Swoosh.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28799" y="1905000"/>
              <a:ext cx="5911037" cy="3810000"/>
            </a:xfrm>
            <a:prstGeom prst="rect">
              <a:avLst/>
            </a:prstGeom>
          </p:spPr>
        </p:pic>
        <p:sp>
          <p:nvSpPr>
            <p:cNvPr id="26" name="Freeform: Shape 25"/>
            <p:cNvSpPr/>
            <p:nvPr/>
          </p:nvSpPr>
          <p:spPr>
            <a:xfrm>
              <a:off x="1828800" y="1828801"/>
              <a:ext cx="5920509" cy="2059708"/>
            </a:xfrm>
            <a:custGeom>
              <a:avLst/>
              <a:gdLst>
                <a:gd name="connsiteX0" fmla="*/ 0 w 5920509"/>
                <a:gd name="connsiteY0" fmla="*/ 9236 h 1995054"/>
                <a:gd name="connsiteX1" fmla="*/ 295564 w 5920509"/>
                <a:gd name="connsiteY1" fmla="*/ 332509 h 1995054"/>
                <a:gd name="connsiteX2" fmla="*/ 646545 w 5920509"/>
                <a:gd name="connsiteY2" fmla="*/ 692727 h 1995054"/>
                <a:gd name="connsiteX3" fmla="*/ 1071418 w 5920509"/>
                <a:gd name="connsiteY3" fmla="*/ 979054 h 1995054"/>
                <a:gd name="connsiteX4" fmla="*/ 1681018 w 5920509"/>
                <a:gd name="connsiteY4" fmla="*/ 1357745 h 1995054"/>
                <a:gd name="connsiteX5" fmla="*/ 2272145 w 5920509"/>
                <a:gd name="connsiteY5" fmla="*/ 1662545 h 1995054"/>
                <a:gd name="connsiteX6" fmla="*/ 2983345 w 5920509"/>
                <a:gd name="connsiteY6" fmla="*/ 1884218 h 1995054"/>
                <a:gd name="connsiteX7" fmla="*/ 3426691 w 5920509"/>
                <a:gd name="connsiteY7" fmla="*/ 1985818 h 1995054"/>
                <a:gd name="connsiteX8" fmla="*/ 3703782 w 5920509"/>
                <a:gd name="connsiteY8" fmla="*/ 1995054 h 1995054"/>
                <a:gd name="connsiteX9" fmla="*/ 4119418 w 5920509"/>
                <a:gd name="connsiteY9" fmla="*/ 1958109 h 1995054"/>
                <a:gd name="connsiteX10" fmla="*/ 4387273 w 5920509"/>
                <a:gd name="connsiteY10" fmla="*/ 1884218 h 1995054"/>
                <a:gd name="connsiteX11" fmla="*/ 4756727 w 5920509"/>
                <a:gd name="connsiteY11" fmla="*/ 1727200 h 1995054"/>
                <a:gd name="connsiteX12" fmla="*/ 5061527 w 5920509"/>
                <a:gd name="connsiteY12" fmla="*/ 1514763 h 1995054"/>
                <a:gd name="connsiteX13" fmla="*/ 5347855 w 5920509"/>
                <a:gd name="connsiteY13" fmla="*/ 1265381 h 1995054"/>
                <a:gd name="connsiteX14" fmla="*/ 5615709 w 5920509"/>
                <a:gd name="connsiteY14" fmla="*/ 951345 h 1995054"/>
                <a:gd name="connsiteX15" fmla="*/ 5828145 w 5920509"/>
                <a:gd name="connsiteY15" fmla="*/ 628072 h 1995054"/>
                <a:gd name="connsiteX16" fmla="*/ 5920509 w 5920509"/>
                <a:gd name="connsiteY16" fmla="*/ 406400 h 1995054"/>
                <a:gd name="connsiteX17" fmla="*/ 5911273 w 5920509"/>
                <a:gd name="connsiteY17" fmla="*/ 0 h 1995054"/>
                <a:gd name="connsiteX18" fmla="*/ 0 w 5920509"/>
                <a:gd name="connsiteY18" fmla="*/ 9236 h 19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509" h="1995054">
                  <a:moveTo>
                    <a:pt x="0" y="9236"/>
                  </a:moveTo>
                  <a:lnTo>
                    <a:pt x="295564" y="332509"/>
                  </a:lnTo>
                  <a:lnTo>
                    <a:pt x="646545" y="692727"/>
                  </a:lnTo>
                  <a:lnTo>
                    <a:pt x="1071418" y="979054"/>
                  </a:lnTo>
                  <a:lnTo>
                    <a:pt x="1681018" y="1357745"/>
                  </a:lnTo>
                  <a:lnTo>
                    <a:pt x="2272145" y="1662545"/>
                  </a:lnTo>
                  <a:lnTo>
                    <a:pt x="2983345" y="1884218"/>
                  </a:lnTo>
                  <a:lnTo>
                    <a:pt x="3426691" y="1985818"/>
                  </a:lnTo>
                  <a:lnTo>
                    <a:pt x="3703782" y="1995054"/>
                  </a:lnTo>
                  <a:lnTo>
                    <a:pt x="4119418" y="1958109"/>
                  </a:lnTo>
                  <a:lnTo>
                    <a:pt x="4387273" y="1884218"/>
                  </a:lnTo>
                  <a:lnTo>
                    <a:pt x="4756727" y="1727200"/>
                  </a:lnTo>
                  <a:lnTo>
                    <a:pt x="5061527" y="1514763"/>
                  </a:lnTo>
                  <a:lnTo>
                    <a:pt x="5347855" y="1265381"/>
                  </a:lnTo>
                  <a:lnTo>
                    <a:pt x="5615709" y="951345"/>
                  </a:lnTo>
                  <a:lnTo>
                    <a:pt x="5828145" y="628072"/>
                  </a:lnTo>
                  <a:lnTo>
                    <a:pt x="5920509" y="406400"/>
                  </a:lnTo>
                  <a:lnTo>
                    <a:pt x="5911273" y="0"/>
                  </a:lnTo>
                  <a:lnTo>
                    <a:pt x="0" y="92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7" name="Picture 26" descr="PDE_2016_STACKED LOGO_FullColor_RGB_FFF.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Tree>
    <p:extLst>
      <p:ext uri="{BB962C8B-B14F-4D97-AF65-F5344CB8AC3E}">
        <p14:creationId xmlns:p14="http://schemas.microsoft.com/office/powerpoint/2010/main" val="3177994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5036" y="781519"/>
            <a:ext cx="8229600" cy="1143000"/>
          </a:xfrm>
        </p:spPr>
        <p:txBody>
          <a:bodyPr>
            <a:normAutofit/>
          </a:bodyPr>
          <a:lstStyle/>
          <a:p>
            <a:r>
              <a:rPr lang="en-US" b="1" dirty="0">
                <a:solidFill>
                  <a:srgbClr val="216A95"/>
                </a:solidFill>
                <a:latin typeface="Arial" pitchFamily="34" charset="0"/>
                <a:cs typeface="Arial" pitchFamily="34" charset="0"/>
              </a:rPr>
              <a:t>Which Species is Best?</a:t>
            </a:r>
          </a:p>
        </p:txBody>
      </p:sp>
      <p:pic>
        <p:nvPicPr>
          <p:cNvPr id="5" name="Picture 4" descr="Footer Swoosh.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
        <p:nvSpPr>
          <p:cNvPr id="7" name="Slide Number Placeholder 8"/>
          <p:cNvSpPr>
            <a:spLocks noGrp="1"/>
          </p:cNvSpPr>
          <p:nvPr>
            <p:ph type="sldNum" sz="quarter" idx="12"/>
          </p:nvPr>
        </p:nvSpPr>
        <p:spPr>
          <a:xfrm>
            <a:off x="0" y="6492875"/>
            <a:ext cx="381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5FF052-A754-4A75-911C-E4E5EEEC19B0}" type="slidenum">
              <a:rPr kumimoji="0" lang="en-US" sz="12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nvGrpSpPr>
          <p:cNvPr id="9" name="Group 8"/>
          <p:cNvGrpSpPr/>
          <p:nvPr/>
        </p:nvGrpSpPr>
        <p:grpSpPr>
          <a:xfrm>
            <a:off x="222245" y="1915311"/>
            <a:ext cx="8899984" cy="1223647"/>
            <a:chOff x="155154" y="1784364"/>
            <a:chExt cx="8899984" cy="1223647"/>
          </a:xfrm>
        </p:grpSpPr>
        <p:pic>
          <p:nvPicPr>
            <p:cNvPr id="14" name="Picture 3" descr="C:\Users\dkreeger\Pictures\Career\Research Projects\FMRP\2012\Skippack Reintroduction 8-23 8-24-12 DK\P8240136.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79154" y="1828430"/>
              <a:ext cx="1295400" cy="1066336"/>
            </a:xfrm>
            <a:prstGeom prst="rect">
              <a:avLst/>
            </a:prstGeom>
            <a:ln>
              <a:noFill/>
            </a:ln>
            <a:effectLst>
              <a:softEdge rad="112500"/>
            </a:effectLst>
          </p:spPr>
        </p:pic>
        <p:pic>
          <p:nvPicPr>
            <p:cNvPr id="15"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10800000">
              <a:off x="155154" y="1784364"/>
              <a:ext cx="1582527" cy="1223647"/>
            </a:xfrm>
            <a:prstGeom prst="rect">
              <a:avLst/>
            </a:prstGeom>
            <a:ln>
              <a:noFill/>
            </a:ln>
            <a:effectLst>
              <a:softEdge rad="112500"/>
            </a:effectLst>
          </p:spPr>
        </p:pic>
        <p:pic>
          <p:nvPicPr>
            <p:cNvPr id="16" name="Picture 24" descr="corbicula"/>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971800" y="1829349"/>
              <a:ext cx="1067313" cy="990600"/>
            </a:xfrm>
            <a:prstGeom prst="rect">
              <a:avLst/>
            </a:prstGeom>
            <a:ln>
              <a:noFill/>
            </a:ln>
            <a:effectLst>
              <a:softEdge rad="112500"/>
            </a:effectLst>
          </p:spPr>
        </p:pic>
        <p:pic>
          <p:nvPicPr>
            <p:cNvPr id="17" name="Picture 11" descr="Mussel Shell"/>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041354" y="1828430"/>
              <a:ext cx="1371600" cy="1013791"/>
            </a:xfrm>
            <a:prstGeom prst="rect">
              <a:avLst/>
            </a:prstGeom>
            <a:ln>
              <a:noFill/>
            </a:ln>
            <a:effectLst>
              <a:softEdge rad="112500"/>
            </a:effectLst>
          </p:spPr>
        </p:pic>
        <p:pic>
          <p:nvPicPr>
            <p:cNvPr id="18" name="Picture 4" descr="Oyster Canary Creek Nov 2001B dk"/>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378065" y="1861481"/>
              <a:ext cx="1025489" cy="1012350"/>
            </a:xfrm>
            <a:prstGeom prst="rect">
              <a:avLst/>
            </a:prstGeom>
            <a:ln>
              <a:noFill/>
            </a:ln>
            <a:effectLst>
              <a:softEdge rad="112500"/>
            </a:effectLst>
          </p:spPr>
        </p:pic>
        <p:pic>
          <p:nvPicPr>
            <p:cNvPr id="19" name="Picture 8" descr="Elliptio pic"/>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381519" y="1872498"/>
              <a:ext cx="1430711" cy="990600"/>
            </a:xfrm>
            <a:prstGeom prst="rect">
              <a:avLst/>
            </a:prstGeom>
            <a:ln>
              <a:noFill/>
            </a:ln>
            <a:effectLst>
              <a:softEdge rad="112500"/>
            </a:effectLst>
          </p:spPr>
        </p:pic>
        <p:pic>
          <p:nvPicPr>
            <p:cNvPr id="20" name="Picture 2" descr="C:\Users\dkreeger\Pictures\Career\Research Projects\Freshwater Mussels\Pennsylvania\Allegheny\July 2000 Trip\Mussel Sampling\DKAlleghenyMussels6.jpg"/>
            <p:cNvPicPr>
              <a:picLocks noChangeAspect="1" noChangeArrowheads="1"/>
            </p:cNvPicPr>
            <p:nvPr/>
          </p:nvPicPr>
          <p:blipFill>
            <a:blip r:embed="rId11" cstate="print">
              <a:extLst>
                <a:ext uri="{28A0092B-C50C-407E-A947-70E740481C1C}">
                  <a14:useLocalDpi xmlns:a14="http://schemas.microsoft.com/office/drawing/2010/main" val="0"/>
                </a:ext>
              </a:extLst>
            </a:blip>
            <a:srcRect b="-1732"/>
            <a:stretch>
              <a:fillRect/>
            </a:stretch>
          </p:blipFill>
          <p:spPr bwMode="auto">
            <a:xfrm>
              <a:off x="7740342" y="1871579"/>
              <a:ext cx="1314796" cy="990600"/>
            </a:xfrm>
            <a:prstGeom prst="rect">
              <a:avLst/>
            </a:prstGeom>
            <a:ln>
              <a:noFill/>
            </a:ln>
            <a:effectLst>
              <a:softEdge rad="112500"/>
            </a:effectLst>
          </p:spPr>
        </p:pic>
      </p:grpSp>
      <p:grpSp>
        <p:nvGrpSpPr>
          <p:cNvPr id="30" name="Group 29"/>
          <p:cNvGrpSpPr/>
          <p:nvPr/>
        </p:nvGrpSpPr>
        <p:grpSpPr>
          <a:xfrm>
            <a:off x="458362" y="3235249"/>
            <a:ext cx="8229600" cy="2571669"/>
            <a:chOff x="422869" y="3126990"/>
            <a:chExt cx="8229600" cy="2571669"/>
          </a:xfrm>
        </p:grpSpPr>
        <p:sp>
          <p:nvSpPr>
            <p:cNvPr id="13" name="Title 1"/>
            <p:cNvSpPr txBox="1">
              <a:spLocks/>
            </p:cNvSpPr>
            <p:nvPr/>
          </p:nvSpPr>
          <p:spPr>
            <a:xfrm>
              <a:off x="422869" y="312699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Which Tactic is Best?</a:t>
              </a:r>
            </a:p>
          </p:txBody>
        </p:sp>
        <p:grpSp>
          <p:nvGrpSpPr>
            <p:cNvPr id="10" name="Group 9"/>
            <p:cNvGrpSpPr/>
            <p:nvPr/>
          </p:nvGrpSpPr>
          <p:grpSpPr>
            <a:xfrm>
              <a:off x="600517" y="4250859"/>
              <a:ext cx="7775973" cy="1447800"/>
              <a:chOff x="600517" y="4250859"/>
              <a:chExt cx="7775973" cy="1447800"/>
            </a:xfrm>
          </p:grpSpPr>
          <p:pic>
            <p:nvPicPr>
              <p:cNvPr id="22" name="Picture 2"/>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a:stretch/>
            </p:blipFill>
            <p:spPr bwMode="auto">
              <a:xfrm>
                <a:off x="600517" y="4269156"/>
                <a:ext cx="2000866" cy="142029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8" descr="DK Busting Machinery 5"/>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6547693" y="4269155"/>
                <a:ext cx="1828797" cy="142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https://fbcdn-sphotos-b-a.akamaihd.net/hphotos-ak-xpf1/v/t1.0-9/10434140_733868356669902_6210829518098160964_n.jpg?oh=b0c890af4329c963199f0f2c838b6630&amp;oe=54DFDF75&amp;__gda__=1427999007_3b3bd5422ed0f78b9cf6ef347036c7e6"/>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a:stretch/>
            </p:blipFill>
            <p:spPr bwMode="auto">
              <a:xfrm>
                <a:off x="4668890" y="4250859"/>
                <a:ext cx="1769534"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rotWithShape="1">
              <a:blip r:embed="rId15" cstate="email">
                <a:extLst>
                  <a:ext uri="{28A0092B-C50C-407E-A947-70E740481C1C}">
                    <a14:useLocalDpi xmlns:a14="http://schemas.microsoft.com/office/drawing/2010/main" val="0"/>
                  </a:ext>
                </a:extLst>
              </a:blip>
              <a:srcRect/>
              <a:stretch/>
            </p:blipFill>
            <p:spPr bwMode="auto">
              <a:xfrm>
                <a:off x="2929418" y="4253810"/>
                <a:ext cx="1573307" cy="143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 name="Rectangle 20"/>
          <p:cNvSpPr/>
          <p:nvPr/>
        </p:nvSpPr>
        <p:spPr bwMode="auto">
          <a:xfrm>
            <a:off x="0" y="0"/>
            <a:ext cx="9144000" cy="7226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23" name="TextBox 22"/>
          <p:cNvSpPr txBox="1"/>
          <p:nvPr/>
        </p:nvSpPr>
        <p:spPr bwMode="auto">
          <a:xfrm>
            <a:off x="361544" y="65321"/>
            <a:ext cx="86105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rPr>
              <a:t>Research – Water Quality Benefits</a:t>
            </a:r>
          </a:p>
        </p:txBody>
      </p:sp>
    </p:spTree>
    <p:extLst>
      <p:ext uri="{BB962C8B-B14F-4D97-AF65-F5344CB8AC3E}">
        <p14:creationId xmlns:p14="http://schemas.microsoft.com/office/powerpoint/2010/main" val="336644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14" name="Picture 13" descr="PDE_2016_STACKED LOGO_FullColor_RGB_FFF.jpg">
            <a:extLst>
              <a:ext uri="{FF2B5EF4-FFF2-40B4-BE49-F238E27FC236}">
                <a16:creationId xmlns:a16="http://schemas.microsoft.com/office/drawing/2014/main" id="{550EED1F-2D5C-4415-AAFF-02FFF8E5E41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29600" y="5365436"/>
            <a:ext cx="914400" cy="1492564"/>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290623" y="115786"/>
            <a:ext cx="8229600" cy="88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5000" lnSpcReduction="10000"/>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Investments in Natural Infrastructure?</a:t>
            </a:r>
            <a:endParaRPr kumimoji="0" lang="en-US" sz="4000" b="1" i="1" u="none" strike="noStrike" kern="1200" cap="none" spc="0" normalizeH="0" baseline="0" noProof="0" dirty="0">
              <a:ln>
                <a:noFill/>
              </a:ln>
              <a:solidFill>
                <a:srgbClr val="216A95"/>
              </a:solidFill>
              <a:effectLst/>
              <a:uLnTx/>
              <a:uFillTx/>
              <a:latin typeface="Arial" pitchFamily="34" charset="0"/>
              <a:ea typeface="+mj-ea"/>
              <a:cs typeface="Arial" pitchFamily="34"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04800" y="1361204"/>
            <a:ext cx="5943600" cy="28208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756077" y="3343222"/>
            <a:ext cx="6327592" cy="2758918"/>
          </a:xfrm>
          <a:prstGeom prst="ellipse">
            <a:avLst/>
          </a:prstGeom>
          <a:ln w="63500" cap="rnd">
            <a:solidFill>
              <a:srgbClr val="41776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5410200" y="1071314"/>
            <a:ext cx="33741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Needs Paradigm Shift</a:t>
            </a:r>
          </a:p>
        </p:txBody>
      </p:sp>
    </p:spTree>
    <p:extLst>
      <p:ext uri="{BB962C8B-B14F-4D97-AF65-F5344CB8AC3E}">
        <p14:creationId xmlns:p14="http://schemas.microsoft.com/office/powerpoint/2010/main" val="19238625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450980" y="559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algn="l"/>
            <a:r>
              <a:rPr lang="en-US" sz="3200" b="1" dirty="0">
                <a:solidFill>
                  <a:srgbClr val="216A95"/>
                </a:solidFill>
                <a:latin typeface="Arial" pitchFamily="34" charset="0"/>
                <a:cs typeface="Arial" pitchFamily="34" charset="0"/>
              </a:rPr>
              <a:t>Future Natural Infrastructure?</a:t>
            </a:r>
            <a:endParaRPr lang="en-US" sz="2000" b="1" i="1" dirty="0">
              <a:solidFill>
                <a:srgbClr val="216A95"/>
              </a:solidFill>
              <a:latin typeface="Arial" pitchFamily="34" charset="0"/>
              <a:cs typeface="Arial" pitchFamily="34" charset="0"/>
            </a:endParaRPr>
          </a:p>
        </p:txBody>
      </p:sp>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6797" y="5365436"/>
            <a:ext cx="914400" cy="1492564"/>
          </a:xfrm>
          <a:prstGeom prst="rect">
            <a:avLst/>
          </a:prstGeom>
        </p:spPr>
      </p:pic>
      <p:pic>
        <p:nvPicPr>
          <p:cNvPr id="7" name="Picture 4" descr="https://img.purch.com/w/660/aHR0cDovL3d3dy5saXZlc2NpZW5jZS5jb20vaW1hZ2VzL2kvMDAwLzA5Mi80NTEvb3JpZ2luYWwvRG9uYWxkLVRydW1wLU9yYnMuanBn">
            <a:extLst>
              <a:ext uri="{FF2B5EF4-FFF2-40B4-BE49-F238E27FC236}">
                <a16:creationId xmlns:a16="http://schemas.microsoft.com/office/drawing/2014/main" id="{C8A5E36E-51B7-497F-AAD0-04D3F4BBCC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026587"/>
            <a:ext cx="7187001" cy="512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303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3F43F-CD13-4154-8B89-E02503051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3439342"/>
            <a:ext cx="4608689" cy="3456517"/>
          </a:xfrm>
          <a:prstGeom prst="rect">
            <a:avLst/>
          </a:prstGeom>
        </p:spPr>
      </p:pic>
      <p:pic>
        <p:nvPicPr>
          <p:cNvPr id="50179" name="Picture 7" descr="C:\Documents and Settings\Danielle\My Documents\Photos\Career\Projects\Wetlands\2010\Christina 9-17-10\P9170045.JPG">
            <a:extLst>
              <a:ext uri="{FF2B5EF4-FFF2-40B4-BE49-F238E27FC236}">
                <a16:creationId xmlns:a16="http://schemas.microsoft.com/office/drawing/2014/main" id="{9B76D157-4947-4531-B6FB-FF796A3E46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578" y="-1081"/>
            <a:ext cx="4608689" cy="352200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0180" name="Picture 4" descr="Marsh">
            <a:extLst>
              <a:ext uri="{FF2B5EF4-FFF2-40B4-BE49-F238E27FC236}">
                <a16:creationId xmlns:a16="http://schemas.microsoft.com/office/drawing/2014/main" id="{C45DE296-407C-40F6-B670-52AC6F2CE2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4572000" cy="346448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0181" name="Picture 5" descr="Aerial Shot">
            <a:extLst>
              <a:ext uri="{FF2B5EF4-FFF2-40B4-BE49-F238E27FC236}">
                <a16:creationId xmlns:a16="http://schemas.microsoft.com/office/drawing/2014/main" id="{790D2C5C-DAD9-4448-98F0-6EA30C7D25CA}"/>
              </a:ext>
            </a:extLst>
          </p:cNvPr>
          <p:cNvPicPr>
            <a:picLocks noChangeAspect="1" noChangeArrowheads="1"/>
          </p:cNvPicPr>
          <p:nvPr/>
        </p:nvPicPr>
        <p:blipFill>
          <a:blip r:embed="rId5" cstate="print">
            <a:lum bright="22000" contrast="14000"/>
            <a:extLst>
              <a:ext uri="{28A0092B-C50C-407E-A947-70E740481C1C}">
                <a14:useLocalDpi xmlns:a14="http://schemas.microsoft.com/office/drawing/2010/main" val="0"/>
              </a:ext>
            </a:extLst>
          </a:blip>
          <a:srcRect/>
          <a:stretch>
            <a:fillRect/>
          </a:stretch>
        </p:blipFill>
        <p:spPr bwMode="auto">
          <a:xfrm>
            <a:off x="4528255" y="3498144"/>
            <a:ext cx="4741333" cy="37229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0182" name="Rectangle 2">
            <a:extLst>
              <a:ext uri="{FF2B5EF4-FFF2-40B4-BE49-F238E27FC236}">
                <a16:creationId xmlns:a16="http://schemas.microsoft.com/office/drawing/2014/main" id="{88F659BD-CF58-434C-87C5-C8211DA0CC32}"/>
              </a:ext>
            </a:extLst>
          </p:cNvPr>
          <p:cNvSpPr>
            <a:spLocks noChangeArrowheads="1"/>
          </p:cNvSpPr>
          <p:nvPr/>
        </p:nvSpPr>
        <p:spPr bwMode="auto">
          <a:xfrm>
            <a:off x="2438400" y="3079044"/>
            <a:ext cx="3928533" cy="74506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altLang="en-US" sz="3556" b="1" i="1" u="none" strike="noStrike" kern="1200" cap="none" spc="0" normalizeH="0" baseline="0" noProof="0">
                <a:ln>
                  <a:noFill/>
                </a:ln>
                <a:solidFill>
                  <a:srgbClr val="FFFF00"/>
                </a:solidFill>
                <a:effectLst/>
                <a:uLnTx/>
                <a:uFillTx/>
                <a:latin typeface="Lucida Sans Unicode" panose="020B0602030504020204" pitchFamily="34" charset="0"/>
                <a:ea typeface="+mn-ea"/>
                <a:cs typeface="Arial" panose="020B0604020202020204" pitchFamily="34" charset="0"/>
              </a:rPr>
              <a:t>Tidal Wetlands</a:t>
            </a:r>
          </a:p>
        </p:txBody>
      </p:sp>
      <p:pic>
        <p:nvPicPr>
          <p:cNvPr id="11" name="Picture 10" descr="PDE_2016_STACKED LOGO_FullColor_RGB_FFF.jpg">
            <a:extLst>
              <a:ext uri="{FF2B5EF4-FFF2-40B4-BE49-F238E27FC236}">
                <a16:creationId xmlns:a16="http://schemas.microsoft.com/office/drawing/2014/main" id="{F5C49C9A-6816-4152-AB54-C4F788AFCAF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177590" y="5337156"/>
            <a:ext cx="744994" cy="1216044"/>
          </a:xfrm>
          <a:prstGeom prst="rect">
            <a:avLst/>
          </a:prstGeom>
        </p:spPr>
      </p:pic>
    </p:spTree>
    <p:extLst>
      <p:ext uri="{BB962C8B-B14F-4D97-AF65-F5344CB8AC3E}">
        <p14:creationId xmlns:p14="http://schemas.microsoft.com/office/powerpoint/2010/main" val="17618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14" name="Picture 13" descr="PDE_2016_STACKED LOGO_FullColor_RGB_FFF.jpg">
            <a:extLst>
              <a:ext uri="{FF2B5EF4-FFF2-40B4-BE49-F238E27FC236}">
                <a16:creationId xmlns:a16="http://schemas.microsoft.com/office/drawing/2014/main" id="{550EED1F-2D5C-4415-AAFF-02FFF8E5E41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58" y="5402725"/>
            <a:ext cx="914400" cy="1492564"/>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450980" y="559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Natural Infrastructure and Wealth</a:t>
            </a:r>
            <a:r>
              <a:rPr kumimoji="0" lang="en-US" sz="3200" b="1" i="1" u="none" strike="noStrike" kern="1200" cap="none" spc="0" normalizeH="0" baseline="0" noProof="0" dirty="0">
                <a:ln>
                  <a:noFill/>
                </a:ln>
                <a:solidFill>
                  <a:srgbClr val="216A95"/>
                </a:solidFill>
                <a:effectLst/>
                <a:uLnTx/>
                <a:uFillTx/>
                <a:latin typeface="Arial" pitchFamily="34" charset="0"/>
                <a:ea typeface="+mj-ea"/>
                <a:cs typeface="Arial" pitchFamily="34" charset="0"/>
              </a:rPr>
              <a:t> </a:t>
            </a:r>
          </a:p>
        </p:txBody>
      </p:sp>
      <p:pic>
        <p:nvPicPr>
          <p:cNvPr id="2" name="Picture 1">
            <a:extLst>
              <a:ext uri="{FF2B5EF4-FFF2-40B4-BE49-F238E27FC236}">
                <a16:creationId xmlns:a16="http://schemas.microsoft.com/office/drawing/2014/main" id="{F9E2CF36-1293-4CF9-8DAD-AB8130127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19200" y="1010308"/>
            <a:ext cx="7263190" cy="5200803"/>
          </a:xfrm>
          <a:prstGeom prst="rect">
            <a:avLst/>
          </a:prstGeom>
        </p:spPr>
      </p:pic>
    </p:spTree>
    <p:extLst>
      <p:ext uri="{BB962C8B-B14F-4D97-AF65-F5344CB8AC3E}">
        <p14:creationId xmlns:p14="http://schemas.microsoft.com/office/powerpoint/2010/main" val="3348967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450980" y="5598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algn="l"/>
            <a:r>
              <a:rPr lang="en-US" sz="3200" b="1" dirty="0">
                <a:solidFill>
                  <a:srgbClr val="216A95"/>
                </a:solidFill>
                <a:latin typeface="Arial" pitchFamily="34" charset="0"/>
                <a:cs typeface="Arial" pitchFamily="34" charset="0"/>
              </a:rPr>
              <a:t>Future Natural Infrastructure?</a:t>
            </a:r>
            <a:endParaRPr lang="en-US" sz="2000" b="1" i="1" dirty="0">
              <a:solidFill>
                <a:srgbClr val="216A95"/>
              </a:solidFill>
              <a:latin typeface="Arial" pitchFamily="34" charset="0"/>
              <a:cs typeface="Arial" pitchFamily="34" charset="0"/>
            </a:endParaRPr>
          </a:p>
        </p:txBody>
      </p:sp>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6797" y="5365436"/>
            <a:ext cx="914400" cy="1492564"/>
          </a:xfrm>
          <a:prstGeom prst="rect">
            <a:avLst/>
          </a:prstGeom>
        </p:spPr>
      </p:pic>
      <p:pic>
        <p:nvPicPr>
          <p:cNvPr id="8" name="Picture 2" descr="Image result for crystal ball nature">
            <a:extLst>
              <a:ext uri="{FF2B5EF4-FFF2-40B4-BE49-F238E27FC236}">
                <a16:creationId xmlns:a16="http://schemas.microsoft.com/office/drawing/2014/main" id="{1FC45C6B-3D97-4B57-BD99-3D2E6C577F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155" y="1073812"/>
            <a:ext cx="7085292" cy="47259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E960823-AE60-4A38-9A92-A607B6188A24}"/>
              </a:ext>
            </a:extLst>
          </p:cNvPr>
          <p:cNvSpPr/>
          <p:nvPr/>
        </p:nvSpPr>
        <p:spPr>
          <a:xfrm>
            <a:off x="1264447" y="5799800"/>
            <a:ext cx="7239000" cy="461665"/>
          </a:xfrm>
          <a:prstGeom prst="rect">
            <a:avLst/>
          </a:prstGeom>
        </p:spPr>
        <p:txBody>
          <a:bodyPr wrap="square">
            <a:spAutoFit/>
          </a:bodyPr>
          <a:lstStyle/>
          <a:p>
            <a:r>
              <a:rPr lang="en-US" sz="800" i="1" dirty="0"/>
              <a:t>https://www.google.com/</a:t>
            </a:r>
            <a:r>
              <a:rPr lang="en-US" sz="800" i="1" dirty="0" err="1"/>
              <a:t>search?rlz</a:t>
            </a:r>
            <a:r>
              <a:rPr lang="en-US" sz="800" i="1" dirty="0"/>
              <a:t>=1C1ASRW_enUS677US677&amp;biw=1920&amp;bih=949&amp;tbm=</a:t>
            </a:r>
            <a:r>
              <a:rPr lang="en-US" sz="800" i="1" dirty="0" err="1"/>
              <a:t>isch&amp;sa</a:t>
            </a:r>
            <a:r>
              <a:rPr lang="en-US" sz="800" i="1" dirty="0"/>
              <a:t>=1&amp;ei=HUkpWtnEOsOk_Qa9lrHwDg&amp;q=</a:t>
            </a:r>
            <a:r>
              <a:rPr lang="en-US" sz="800" i="1" dirty="0" err="1"/>
              <a:t>crystal+ball+nature&amp;oq</a:t>
            </a:r>
            <a:r>
              <a:rPr lang="en-US" sz="800" i="1" dirty="0"/>
              <a:t>=</a:t>
            </a:r>
            <a:r>
              <a:rPr lang="en-US" sz="800" i="1" dirty="0" err="1"/>
              <a:t>crystal+ball+nature&amp;gs_l</a:t>
            </a:r>
            <a:r>
              <a:rPr lang="en-US" sz="800" i="1" dirty="0"/>
              <a:t>=psy-ab.3...319586.320652.0.320872.7.7.0.0.0.0.72.386.7.7.0....0...1c.1.64.psy-ab..0.6.338...0j0i67k1j0i8i30k1j0i24k1.0.AxSo_Lw-8bo#imgrc=6LRbrn258G4_zM:</a:t>
            </a:r>
          </a:p>
        </p:txBody>
      </p:sp>
    </p:spTree>
    <p:extLst>
      <p:ext uri="{BB962C8B-B14F-4D97-AF65-F5344CB8AC3E}">
        <p14:creationId xmlns:p14="http://schemas.microsoft.com/office/powerpoint/2010/main" val="41638997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algn="l"/>
            <a:r>
              <a:rPr lang="en-US" sz="3200" b="1" dirty="0">
                <a:solidFill>
                  <a:srgbClr val="216A95"/>
                </a:solidFill>
                <a:latin typeface="Arial" pitchFamily="34" charset="0"/>
                <a:cs typeface="Arial" pitchFamily="34" charset="0"/>
              </a:rPr>
              <a:t>Investment Varies</a:t>
            </a:r>
            <a:endParaRPr lang="en-US" sz="2000" b="1" i="1" dirty="0">
              <a:solidFill>
                <a:srgbClr val="216A95"/>
              </a:solidFill>
              <a:latin typeface="Arial" pitchFamily="34" charset="0"/>
              <a:cs typeface="Arial" pitchFamily="34" charset="0"/>
            </a:endParaRPr>
          </a:p>
        </p:txBody>
      </p:sp>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490" y="5417765"/>
            <a:ext cx="914400" cy="1492564"/>
          </a:xfrm>
          <a:prstGeom prst="rect">
            <a:avLst/>
          </a:prstGeom>
        </p:spPr>
      </p:pic>
      <p:pic>
        <p:nvPicPr>
          <p:cNvPr id="10"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08180" y="868767"/>
            <a:ext cx="7772400" cy="5197169"/>
          </a:xfrm>
          <a:prstGeom prst="rect">
            <a:avLst/>
          </a:prstGeom>
          <a:noFill/>
          <a:ln w="9525">
            <a:noFill/>
            <a:miter lim="800000"/>
            <a:headEnd/>
            <a:tailEnd/>
          </a:ln>
        </p:spPr>
      </p:pic>
      <p:sp>
        <p:nvSpPr>
          <p:cNvPr id="11" name="Oval 10"/>
          <p:cNvSpPr>
            <a:spLocks noChangeArrowheads="1"/>
          </p:cNvSpPr>
          <p:nvPr/>
        </p:nvSpPr>
        <p:spPr bwMode="auto">
          <a:xfrm>
            <a:off x="882910" y="4114800"/>
            <a:ext cx="2506133" cy="474133"/>
          </a:xfrm>
          <a:prstGeom prst="ellipse">
            <a:avLst/>
          </a:prstGeom>
          <a:noFill/>
          <a:ln w="38100" algn="ctr">
            <a:solidFill>
              <a:srgbClr val="FF0000"/>
            </a:solidFill>
            <a:miter lim="800000"/>
            <a:headEnd/>
            <a:tailEnd/>
          </a:ln>
        </p:spPr>
        <p:txBody>
          <a:bodyPr wrap="none"/>
          <a:lstStyle/>
          <a:p>
            <a:pPr defTabSz="812810" fontAlgn="base">
              <a:spcBef>
                <a:spcPct val="0"/>
              </a:spcBef>
              <a:spcAft>
                <a:spcPct val="0"/>
              </a:spcAft>
            </a:pPr>
            <a:endParaRPr lang="en-US" sz="1778">
              <a:solidFill>
                <a:prstClr val="black"/>
              </a:solidFill>
              <a:latin typeface="Arial" charset="0"/>
            </a:endParaRPr>
          </a:p>
        </p:txBody>
      </p:sp>
      <p:sp>
        <p:nvSpPr>
          <p:cNvPr id="12" name="Rectangle 9"/>
          <p:cNvSpPr>
            <a:spLocks noChangeArrowheads="1"/>
          </p:cNvSpPr>
          <p:nvPr/>
        </p:nvSpPr>
        <p:spPr bwMode="auto">
          <a:xfrm>
            <a:off x="2514600" y="5957829"/>
            <a:ext cx="8669867" cy="307777"/>
          </a:xfrm>
          <a:prstGeom prst="rect">
            <a:avLst/>
          </a:prstGeom>
          <a:noFill/>
          <a:ln w="9525">
            <a:noFill/>
            <a:miter lim="800000"/>
            <a:headEnd/>
            <a:tailEnd/>
          </a:ln>
        </p:spPr>
        <p:txBody>
          <a:bodyPr>
            <a:spAutoFit/>
          </a:bodyPr>
          <a:lstStyle/>
          <a:p>
            <a:pPr defTabSz="812810" fontAlgn="base">
              <a:spcBef>
                <a:spcPct val="0"/>
              </a:spcBef>
              <a:spcAft>
                <a:spcPct val="0"/>
              </a:spcAft>
            </a:pPr>
            <a:r>
              <a:rPr lang="en-US" sz="1400" i="1" dirty="0">
                <a:latin typeface="Arial" charset="0"/>
              </a:rPr>
              <a:t>http://delawareestuary.org/science_programs_state_of_the_estuary_treb.asp</a:t>
            </a:r>
          </a:p>
        </p:txBody>
      </p:sp>
    </p:spTree>
    <p:extLst>
      <p:ext uri="{BB962C8B-B14F-4D97-AF65-F5344CB8AC3E}">
        <p14:creationId xmlns:p14="http://schemas.microsoft.com/office/powerpoint/2010/main" val="679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River basin image - site monotor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22" r="19512"/>
          <a:stretch/>
        </p:blipFill>
        <p:spPr bwMode="auto">
          <a:xfrm>
            <a:off x="6562412" y="1359705"/>
            <a:ext cx="2416629" cy="497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ooter Swoosh.jpg">
            <a:extLst>
              <a:ext uri="{FF2B5EF4-FFF2-40B4-BE49-F238E27FC236}">
                <a16:creationId xmlns:a16="http://schemas.microsoft.com/office/drawing/2014/main" id="{4BADDE7A-C1BE-43C1-A277-897CA46886E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15" name="Title 1">
            <a:extLst>
              <a:ext uri="{FF2B5EF4-FFF2-40B4-BE49-F238E27FC236}">
                <a16:creationId xmlns:a16="http://schemas.microsoft.com/office/drawing/2014/main" id="{F0961F75-7843-42B9-8E78-89354FAD9F55}"/>
              </a:ext>
            </a:extLst>
          </p:cNvPr>
          <p:cNvSpPr txBox="1">
            <a:spLocks/>
          </p:cNvSpPr>
          <p:nvPr/>
        </p:nvSpPr>
        <p:spPr bwMode="auto">
          <a:xfrm>
            <a:off x="394557" y="115785"/>
            <a:ext cx="8229600" cy="88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911" kern="1200">
                <a:solidFill>
                  <a:schemeClr val="tx1"/>
                </a:solidFill>
                <a:latin typeface="+mj-lt"/>
                <a:ea typeface="+mj-ea"/>
                <a:cs typeface="+mj-cs"/>
              </a:defRPr>
            </a:lvl1pPr>
            <a:lvl2pPr algn="ctr" rtl="0" eaLnBrk="0" fontAlgn="base" hangingPunct="0">
              <a:spcBef>
                <a:spcPct val="0"/>
              </a:spcBef>
              <a:spcAft>
                <a:spcPct val="0"/>
              </a:spcAft>
              <a:defRPr sz="3911">
                <a:solidFill>
                  <a:schemeClr val="tx1"/>
                </a:solidFill>
                <a:latin typeface="Calibri" pitchFamily="34" charset="0"/>
              </a:defRPr>
            </a:lvl2pPr>
            <a:lvl3pPr algn="ctr" rtl="0" eaLnBrk="0" fontAlgn="base" hangingPunct="0">
              <a:spcBef>
                <a:spcPct val="0"/>
              </a:spcBef>
              <a:spcAft>
                <a:spcPct val="0"/>
              </a:spcAft>
              <a:defRPr sz="3911">
                <a:solidFill>
                  <a:schemeClr val="tx1"/>
                </a:solidFill>
                <a:latin typeface="Calibri" pitchFamily="34" charset="0"/>
              </a:defRPr>
            </a:lvl3pPr>
            <a:lvl4pPr algn="ctr" rtl="0" eaLnBrk="0" fontAlgn="base" hangingPunct="0">
              <a:spcBef>
                <a:spcPct val="0"/>
              </a:spcBef>
              <a:spcAft>
                <a:spcPct val="0"/>
              </a:spcAft>
              <a:defRPr sz="3911">
                <a:solidFill>
                  <a:schemeClr val="tx1"/>
                </a:solidFill>
                <a:latin typeface="Calibri" pitchFamily="34" charset="0"/>
              </a:defRPr>
            </a:lvl4pPr>
            <a:lvl5pPr algn="ctr" rtl="0" eaLnBrk="0" fontAlgn="base" hangingPunct="0">
              <a:spcBef>
                <a:spcPct val="0"/>
              </a:spcBef>
              <a:spcAft>
                <a:spcPct val="0"/>
              </a:spcAft>
              <a:defRPr sz="3911">
                <a:solidFill>
                  <a:schemeClr val="tx1"/>
                </a:solidFill>
                <a:latin typeface="Calibri" pitchFamily="34" charset="0"/>
              </a:defRPr>
            </a:lvl5pPr>
            <a:lvl6pPr marL="406405" algn="ctr" rtl="0" fontAlgn="base">
              <a:spcBef>
                <a:spcPct val="0"/>
              </a:spcBef>
              <a:spcAft>
                <a:spcPct val="0"/>
              </a:spcAft>
              <a:defRPr sz="3911">
                <a:solidFill>
                  <a:schemeClr val="tx1"/>
                </a:solidFill>
                <a:latin typeface="Calibri" pitchFamily="34" charset="0"/>
              </a:defRPr>
            </a:lvl6pPr>
            <a:lvl7pPr marL="812810" algn="ctr" rtl="0" fontAlgn="base">
              <a:spcBef>
                <a:spcPct val="0"/>
              </a:spcBef>
              <a:spcAft>
                <a:spcPct val="0"/>
              </a:spcAft>
              <a:defRPr sz="3911">
                <a:solidFill>
                  <a:schemeClr val="tx1"/>
                </a:solidFill>
                <a:latin typeface="Calibri" pitchFamily="34" charset="0"/>
              </a:defRPr>
            </a:lvl7pPr>
            <a:lvl8pPr marL="1219215" algn="ctr" rtl="0" fontAlgn="base">
              <a:spcBef>
                <a:spcPct val="0"/>
              </a:spcBef>
              <a:spcAft>
                <a:spcPct val="0"/>
              </a:spcAft>
              <a:defRPr sz="3911">
                <a:solidFill>
                  <a:schemeClr val="tx1"/>
                </a:solidFill>
                <a:latin typeface="Calibri" pitchFamily="34" charset="0"/>
              </a:defRPr>
            </a:lvl8pPr>
            <a:lvl9pPr marL="1625620" algn="ctr" rtl="0" fontAlgn="base">
              <a:spcBef>
                <a:spcPct val="0"/>
              </a:spcBef>
              <a:spcAft>
                <a:spcPct val="0"/>
              </a:spcAft>
              <a:defRPr sz="3911">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16A95"/>
                </a:solidFill>
                <a:effectLst/>
                <a:uLnTx/>
                <a:uFillTx/>
                <a:latin typeface="Arial" pitchFamily="34" charset="0"/>
                <a:ea typeface="+mj-ea"/>
                <a:cs typeface="Arial" pitchFamily="34" charset="0"/>
              </a:rPr>
              <a:t>Root for the Underdog</a:t>
            </a:r>
            <a:endParaRPr kumimoji="0" lang="en-US" sz="4000" b="1" i="1" u="none" strike="noStrike" kern="1200" cap="none" spc="0" normalizeH="0" baseline="0" noProof="0" dirty="0">
              <a:ln>
                <a:noFill/>
              </a:ln>
              <a:solidFill>
                <a:srgbClr val="216A95"/>
              </a:solidFill>
              <a:effectLst/>
              <a:uLnTx/>
              <a:uFillTx/>
              <a:latin typeface="Arial" pitchFamily="34" charset="0"/>
              <a:ea typeface="+mj-ea"/>
              <a:cs typeface="Arial" pitchFamily="34" charset="0"/>
            </a:endParaRPr>
          </a:p>
        </p:txBody>
      </p:sp>
      <p:pic>
        <p:nvPicPr>
          <p:cNvPr id="6" name="Picture 5" descr="PDE_2016_STACKED LOGO_FullColor_RGB_FFF.jpg">
            <a:extLst>
              <a:ext uri="{FF2B5EF4-FFF2-40B4-BE49-F238E27FC236}">
                <a16:creationId xmlns:a16="http://schemas.microsoft.com/office/drawing/2014/main" id="{09113F6D-2A66-4FA4-A891-D3EA20C1EC3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54042" y="0"/>
            <a:ext cx="914400" cy="1492564"/>
          </a:xfrm>
          <a:prstGeom prst="rect">
            <a:avLst/>
          </a:prstGeom>
        </p:spPr>
      </p:pic>
      <p:grpSp>
        <p:nvGrpSpPr>
          <p:cNvPr id="7" name="Group 6"/>
          <p:cNvGrpSpPr/>
          <p:nvPr/>
        </p:nvGrpSpPr>
        <p:grpSpPr>
          <a:xfrm>
            <a:off x="577311" y="1116991"/>
            <a:ext cx="4800600" cy="2903148"/>
            <a:chOff x="533400" y="1115937"/>
            <a:chExt cx="6019800" cy="3640455"/>
          </a:xfrm>
        </p:grpSpPr>
        <p:pic>
          <p:nvPicPr>
            <p:cNvPr id="1026" name="Picture 2" descr="Image result for jason kelsey mumme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533400" y="1115937"/>
              <a:ext cx="6019800" cy="3640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990600" y="1394313"/>
              <a:ext cx="609600" cy="48985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8" name="Group 7"/>
          <p:cNvGrpSpPr/>
          <p:nvPr/>
        </p:nvGrpSpPr>
        <p:grpSpPr>
          <a:xfrm>
            <a:off x="970164" y="4241082"/>
            <a:ext cx="4622085" cy="2182797"/>
            <a:chOff x="990600" y="4190999"/>
            <a:chExt cx="4622085" cy="2182797"/>
          </a:xfrm>
        </p:grpSpPr>
        <p:pic>
          <p:nvPicPr>
            <p:cNvPr id="17" name="Picture 8"/>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1416796" y="4190999"/>
              <a:ext cx="4195889" cy="2182797"/>
            </a:xfrm>
            <a:prstGeom prst="rect">
              <a:avLst/>
            </a:prstGeom>
            <a:noFill/>
            <a:ln w="9525">
              <a:noFill/>
              <a:miter lim="800000"/>
              <a:headEnd/>
              <a:tailEnd/>
            </a:ln>
          </p:spPr>
        </p:pic>
        <p:sp>
          <p:nvSpPr>
            <p:cNvPr id="16" name="Oval 15"/>
            <p:cNvSpPr>
              <a:spLocks noChangeArrowheads="1"/>
            </p:cNvSpPr>
            <p:nvPr/>
          </p:nvSpPr>
          <p:spPr bwMode="auto">
            <a:xfrm>
              <a:off x="990600" y="5903676"/>
              <a:ext cx="1861456" cy="344724"/>
            </a:xfrm>
            <a:prstGeom prst="ellipse">
              <a:avLst/>
            </a:prstGeom>
            <a:noFill/>
            <a:ln w="38100" algn="ctr">
              <a:solidFill>
                <a:srgbClr val="FF0000"/>
              </a:solidFill>
              <a:miter lim="800000"/>
              <a:headEnd/>
              <a:tailEnd/>
            </a:ln>
          </p:spPr>
          <p:txBody>
            <a:bodyPr wrap="none"/>
            <a:lstStyle/>
            <a:p>
              <a:pPr marL="0" marR="0" lvl="0" indent="0" algn="l" defTabSz="812810" rtl="0" eaLnBrk="1" fontAlgn="base" latinLnBrk="0" hangingPunct="1">
                <a:lnSpc>
                  <a:spcPct val="100000"/>
                </a:lnSpc>
                <a:spcBef>
                  <a:spcPct val="0"/>
                </a:spcBef>
                <a:spcAft>
                  <a:spcPct val="0"/>
                </a:spcAft>
                <a:buClrTx/>
                <a:buSzTx/>
                <a:buFontTx/>
                <a:buNone/>
                <a:tabLst/>
                <a:defRPr/>
              </a:pPr>
              <a:endParaRPr kumimoji="0" lang="en-US" sz="1778"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9" name="Picture 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25979" y="1337934"/>
            <a:ext cx="2438400" cy="1828800"/>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237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CIMG0565"/>
          <p:cNvPicPr>
            <a:picLocks noChangeAspect="1" noChangeArrowheads="1"/>
          </p:cNvPicPr>
          <p:nvPr/>
        </p:nvPicPr>
        <p:blipFill>
          <a:blip r:embed="rId3" cstate="email">
            <a:lum bright="-20000"/>
            <a:extLst>
              <a:ext uri="{28A0092B-C50C-407E-A947-70E740481C1C}">
                <a14:useLocalDpi xmlns:a14="http://schemas.microsoft.com/office/drawing/2010/main" val="0"/>
              </a:ext>
            </a:extLst>
          </a:blip>
          <a:srcRect/>
          <a:stretch>
            <a:fillRect/>
          </a:stretch>
        </p:blipFill>
        <p:spPr bwMode="auto">
          <a:xfrm>
            <a:off x="9" y="3293533"/>
            <a:ext cx="9144000" cy="3564467"/>
          </a:xfrm>
          <a:prstGeom prst="rect">
            <a:avLst/>
          </a:prstGeom>
          <a:noFill/>
          <a:ln w="9525">
            <a:solidFill>
              <a:schemeClr val="bg1"/>
            </a:solidFill>
            <a:miter lim="800000"/>
            <a:headEnd/>
            <a:tailEnd/>
          </a:ln>
        </p:spPr>
      </p:pic>
      <p:pic>
        <p:nvPicPr>
          <p:cNvPr id="21507" name="Picture 9" descr="M"/>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4000" cy="3429000"/>
          </a:xfrm>
          <a:prstGeom prst="rect">
            <a:avLst/>
          </a:prstGeom>
          <a:noFill/>
          <a:ln w="15875">
            <a:solidFill>
              <a:schemeClr val="bg1"/>
            </a:solidFill>
            <a:miter lim="800000"/>
            <a:headEnd/>
            <a:tailEnd/>
          </a:ln>
        </p:spPr>
      </p:pic>
      <p:sp>
        <p:nvSpPr>
          <p:cNvPr id="21508" name="Rectangle 10"/>
          <p:cNvSpPr>
            <a:spLocks noChangeArrowheads="1"/>
          </p:cNvSpPr>
          <p:nvPr/>
        </p:nvSpPr>
        <p:spPr bwMode="auto">
          <a:xfrm>
            <a:off x="6019800" y="205270"/>
            <a:ext cx="2658925" cy="300912"/>
          </a:xfrm>
          <a:prstGeom prst="rect">
            <a:avLst/>
          </a:prstGeom>
          <a:noFill/>
          <a:ln w="9525">
            <a:noFill/>
            <a:miter lim="800000"/>
            <a:headEnd/>
            <a:tailEnd/>
          </a:ln>
        </p:spPr>
        <p:txBody>
          <a:bodyPr wrap="none" lIns="81276" tIns="40638" rIns="81276" bIns="4063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22" b="1" i="1" u="none" strike="noStrike" kern="1200" cap="none" spc="0" normalizeH="0" baseline="0" noProof="0" dirty="0">
                <a:ln>
                  <a:noFill/>
                </a:ln>
                <a:solidFill>
                  <a:prstClr val="white"/>
                </a:solidFill>
                <a:effectLst/>
                <a:uLnTx/>
                <a:uFillTx/>
                <a:latin typeface="Calibri"/>
                <a:ea typeface="+mn-ea"/>
                <a:cs typeface="+mn-cs"/>
              </a:rPr>
              <a:t>CTUIR Freshwater Mussel Project</a:t>
            </a:r>
          </a:p>
        </p:txBody>
      </p:sp>
      <p:sp>
        <p:nvSpPr>
          <p:cNvPr id="2" name="Text Box 3"/>
          <p:cNvSpPr txBox="1">
            <a:spLocks noChangeArrowheads="1"/>
          </p:cNvSpPr>
          <p:nvPr/>
        </p:nvSpPr>
        <p:spPr bwMode="auto">
          <a:xfrm>
            <a:off x="1219203" y="2548407"/>
            <a:ext cx="7315197" cy="1261780"/>
          </a:xfrm>
          <a:prstGeom prst="rect">
            <a:avLst/>
          </a:prstGeom>
          <a:solidFill>
            <a:srgbClr val="FFFF99">
              <a:alpha val="71000"/>
            </a:srgbClr>
          </a:solidFill>
          <a:ln w="9525">
            <a:noFill/>
            <a:miter lim="800000"/>
            <a:headEnd/>
            <a:tailEnd/>
          </a:ln>
        </p:spPr>
        <p:txBody>
          <a:bodyPr wrap="square" lIns="80430" tIns="39509" rIns="80430" bIns="39509" anchor="ctr">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267"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mn-cs"/>
              </a:rPr>
              <a:t>Healthy Bivalves =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267"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charset="0"/>
                <a:ea typeface="+mn-ea"/>
                <a:cs typeface="+mn-cs"/>
              </a:rPr>
              <a:t>Healthy Estuaries</a:t>
            </a:r>
            <a:endParaRPr kumimoji="0" lang="en-US" sz="2844" b="1" i="0" u="none" strike="noStrike" kern="1200" cap="none" spc="0" normalizeH="0" baseline="0" noProof="0" dirty="0">
              <a:ln>
                <a:noFill/>
              </a:ln>
              <a:solidFill>
                <a:srgbClr val="C00000"/>
              </a:solidFill>
              <a:effectLst/>
              <a:uLnTx/>
              <a:uFillTx/>
              <a:latin typeface="Comic Sans MS" pitchFamily="66" charset="0"/>
              <a:ea typeface="+mn-ea"/>
              <a:cs typeface="+mn-cs"/>
            </a:endParaRPr>
          </a:p>
        </p:txBody>
      </p:sp>
      <p:sp>
        <p:nvSpPr>
          <p:cNvPr id="21510" name="Rectangle 10"/>
          <p:cNvSpPr>
            <a:spLocks noChangeArrowheads="1"/>
          </p:cNvSpPr>
          <p:nvPr/>
        </p:nvSpPr>
        <p:spPr bwMode="auto">
          <a:xfrm>
            <a:off x="8229616" y="6002868"/>
            <a:ext cx="756353" cy="300912"/>
          </a:xfrm>
          <a:prstGeom prst="rect">
            <a:avLst/>
          </a:prstGeom>
          <a:noFill/>
          <a:ln w="9525">
            <a:noFill/>
            <a:miter lim="800000"/>
            <a:headEnd/>
            <a:tailEnd/>
          </a:ln>
        </p:spPr>
        <p:txBody>
          <a:bodyPr wrap="none" lIns="81276" tIns="40638" rIns="81276" bIns="4063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22" b="1" i="1" u="none" strike="noStrike" kern="1200" cap="none" spc="0" normalizeH="0" baseline="0" noProof="0" dirty="0">
                <a:ln>
                  <a:noFill/>
                </a:ln>
                <a:solidFill>
                  <a:prstClr val="white"/>
                </a:solidFill>
                <a:effectLst/>
                <a:uLnTx/>
                <a:uFillTx/>
                <a:latin typeface="Calibri"/>
                <a:ea typeface="+mn-ea"/>
                <a:cs typeface="+mn-cs"/>
              </a:rPr>
              <a:t>Kreeger</a:t>
            </a:r>
          </a:p>
        </p:txBody>
      </p:sp>
      <p:pic>
        <p:nvPicPr>
          <p:cNvPr id="8" name="Picture 7" descr="PDE_2016_STACKED LOGO_FullColor_RGB_FFF.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2400" y="5620324"/>
            <a:ext cx="766134" cy="1025881"/>
          </a:xfrm>
          <a:prstGeom prst="rect">
            <a:avLst/>
          </a:prstGeom>
        </p:spPr>
      </p:pic>
    </p:spTree>
    <p:extLst>
      <p:ext uri="{BB962C8B-B14F-4D97-AF65-F5344CB8AC3E}">
        <p14:creationId xmlns:p14="http://schemas.microsoft.com/office/powerpoint/2010/main" val="36630381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152400"/>
            <a:ext cx="8229600" cy="720991"/>
          </a:xfrm>
        </p:spPr>
        <p:txBody>
          <a:bodyPr>
            <a:normAutofit fontScale="90000"/>
          </a:bodyPr>
          <a:lstStyle/>
          <a:p>
            <a:pPr algn="l"/>
            <a:r>
              <a:rPr lang="en-US" b="1" dirty="0">
                <a:solidFill>
                  <a:srgbClr val="216A95"/>
                </a:solidFill>
                <a:latin typeface="Avenir LT Std 55 Roman" pitchFamily="34" charset="0"/>
                <a:cs typeface="Arial" pitchFamily="34" charset="0"/>
              </a:rPr>
              <a:t>Summary</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pic>
        <p:nvPicPr>
          <p:cNvPr id="6" name="Picture 5" descr="PDE_2016_STACKED LOGO_FullColor_RGB_FFF.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62240" y="28575"/>
            <a:ext cx="884060" cy="1352954"/>
          </a:xfrm>
          <a:prstGeom prst="rect">
            <a:avLst/>
          </a:prstGeom>
        </p:spPr>
      </p:pic>
      <p:sp>
        <p:nvSpPr>
          <p:cNvPr id="7" name="Slide Number Placeholder 8"/>
          <p:cNvSpPr>
            <a:spLocks noGrp="1"/>
          </p:cNvSpPr>
          <p:nvPr>
            <p:ph type="sldNum" sz="quarter" idx="12"/>
          </p:nvPr>
        </p:nvSpPr>
        <p:spPr>
          <a:xfrm>
            <a:off x="1143000" y="5726907"/>
            <a:ext cx="285750" cy="273844"/>
          </a:xfrm>
        </p:spPr>
        <p:txBody>
          <a:bodyPr/>
          <a:lstStyle/>
          <a:p>
            <a:fld id="{325FF052-A754-4A75-911C-E4E5EEEC19B0}" type="slidenum">
              <a:rPr lang="en-US" b="1" smtClean="0">
                <a:solidFill>
                  <a:schemeClr val="bg1"/>
                </a:solidFill>
                <a:latin typeface="Arial" pitchFamily="34" charset="0"/>
                <a:cs typeface="Arial" pitchFamily="34" charset="0"/>
              </a:rPr>
              <a:pPr/>
              <a:t>95</a:t>
            </a:fld>
            <a:endParaRPr lang="en-US" b="1" dirty="0">
              <a:solidFill>
                <a:schemeClr val="bg1"/>
              </a:solidFill>
              <a:latin typeface="Arial" pitchFamily="34" charset="0"/>
              <a:cs typeface="Arial" pitchFamily="34" charset="0"/>
            </a:endParaRPr>
          </a:p>
        </p:txBody>
      </p:sp>
      <p:sp>
        <p:nvSpPr>
          <p:cNvPr id="9" name="Rectangle 2"/>
          <p:cNvSpPr>
            <a:spLocks noChangeArrowheads="1"/>
          </p:cNvSpPr>
          <p:nvPr/>
        </p:nvSpPr>
        <p:spPr bwMode="auto">
          <a:xfrm>
            <a:off x="695860" y="873391"/>
            <a:ext cx="7970310" cy="460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04804" indent="-304804" defTabSz="812810" fontAlgn="base">
              <a:spcBef>
                <a:spcPts val="1800"/>
              </a:spcBef>
              <a:buFontTx/>
              <a:buChar char="•"/>
            </a:pPr>
            <a:r>
              <a:rPr lang="en-US" altLang="en-US" sz="2600" b="1" dirty="0">
                <a:solidFill>
                  <a:srgbClr val="417764"/>
                </a:solidFill>
                <a:latin typeface="+mj-lt"/>
                <a:cs typeface="Arial" panose="020B0604020202020204" pitchFamily="34" charset="0"/>
              </a:rPr>
              <a:t>Natural Infrastructure is increasingly valued for ecosystem services</a:t>
            </a:r>
          </a:p>
          <a:p>
            <a:pPr marL="304804" indent="-304804" defTabSz="812810" fontAlgn="base">
              <a:spcBef>
                <a:spcPts val="1800"/>
              </a:spcBef>
              <a:buFontTx/>
              <a:buChar char="•"/>
            </a:pPr>
            <a:r>
              <a:rPr lang="en-US" altLang="en-US" sz="2600" b="1" dirty="0">
                <a:solidFill>
                  <a:srgbClr val="417764"/>
                </a:solidFill>
                <a:latin typeface="+mj-lt"/>
                <a:cs typeface="Arial" panose="020B0604020202020204" pitchFamily="34" charset="0"/>
              </a:rPr>
              <a:t>Expanded investment in natural infrastructure is needed to sustain and enrich lives and livelihoods </a:t>
            </a:r>
          </a:p>
          <a:p>
            <a:pPr marL="304804" indent="-304804" defTabSz="812810" fontAlgn="base">
              <a:spcBef>
                <a:spcPts val="1800"/>
              </a:spcBef>
              <a:buFontTx/>
              <a:buChar char="•"/>
            </a:pPr>
            <a:r>
              <a:rPr lang="en-US" altLang="en-US" sz="2600" b="1" dirty="0">
                <a:solidFill>
                  <a:srgbClr val="417764"/>
                </a:solidFill>
                <a:latin typeface="+mj-lt"/>
                <a:cs typeface="Arial" panose="020B0604020202020204" pitchFamily="34" charset="0"/>
              </a:rPr>
              <a:t>Monetizing natural capital is coming, carrying both risks and rewards (</a:t>
            </a:r>
            <a:r>
              <a:rPr lang="en-US" altLang="en-US" sz="2600" i="1" dirty="0">
                <a:solidFill>
                  <a:srgbClr val="417764"/>
                </a:solidFill>
                <a:latin typeface="+mj-lt"/>
                <a:cs typeface="Arial" panose="020B0604020202020204" pitchFamily="34" charset="0"/>
              </a:rPr>
              <a:t>Ecological Manhattan Project</a:t>
            </a:r>
            <a:r>
              <a:rPr lang="en-US" altLang="en-US" sz="2600" b="1" dirty="0">
                <a:solidFill>
                  <a:srgbClr val="417764"/>
                </a:solidFill>
                <a:latin typeface="+mj-lt"/>
                <a:cs typeface="Arial" panose="020B0604020202020204" pitchFamily="34" charset="0"/>
              </a:rPr>
              <a:t>)</a:t>
            </a:r>
          </a:p>
          <a:p>
            <a:pPr marL="304804" indent="-304804" defTabSz="812810" fontAlgn="base">
              <a:spcBef>
                <a:spcPts val="1800"/>
              </a:spcBef>
              <a:buFontTx/>
              <a:buChar char="•"/>
            </a:pPr>
            <a:r>
              <a:rPr lang="en-US" altLang="en-US" sz="2600" b="1" dirty="0">
                <a:solidFill>
                  <a:srgbClr val="417764"/>
                </a:solidFill>
                <a:latin typeface="+mj-lt"/>
                <a:cs typeface="Arial" panose="020B0604020202020204" pitchFamily="34" charset="0"/>
              </a:rPr>
              <a:t>New and promising nature-based tactics are being developed, </a:t>
            </a:r>
            <a:r>
              <a:rPr lang="en-US" altLang="en-US" sz="2600" b="1" dirty="0">
                <a:solidFill>
                  <a:srgbClr val="417764"/>
                </a:solidFill>
                <a:cs typeface="Arial" panose="020B0604020202020204" pitchFamily="34" charset="0"/>
              </a:rPr>
              <a:t>but a paradigm shift and better support is needed to achieve broader implementation</a:t>
            </a:r>
          </a:p>
          <a:p>
            <a:pPr marL="304804" indent="-304804" defTabSz="812810" fontAlgn="base">
              <a:spcBef>
                <a:spcPts val="1800"/>
              </a:spcBef>
              <a:buFontTx/>
              <a:buChar char="•"/>
            </a:pPr>
            <a:r>
              <a:rPr lang="en-US" altLang="en-US" sz="2600" b="1" dirty="0">
                <a:solidFill>
                  <a:srgbClr val="417764"/>
                </a:solidFill>
                <a:latin typeface="+mj-lt"/>
                <a:cs typeface="Arial" panose="020B0604020202020204" pitchFamily="34" charset="0"/>
              </a:rPr>
              <a:t>Investments in natural capital will yield highest ROI if guided by science and managed adaptively</a:t>
            </a:r>
          </a:p>
        </p:txBody>
      </p:sp>
    </p:spTree>
    <p:extLst>
      <p:ext uri="{BB962C8B-B14F-4D97-AF65-F5344CB8AC3E}">
        <p14:creationId xmlns:p14="http://schemas.microsoft.com/office/powerpoint/2010/main" val="42334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dissolv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PDE_2016_STACKED LOGO_FullColor_RGB_FFF.png"/>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52400" y="1143000"/>
            <a:ext cx="2627381" cy="3978503"/>
          </a:xfrm>
        </p:spPr>
      </p:pic>
      <p:sp>
        <p:nvSpPr>
          <p:cNvPr id="4" name="Title 1"/>
          <p:cNvSpPr>
            <a:spLocks noGrp="1"/>
          </p:cNvSpPr>
          <p:nvPr>
            <p:ph type="title"/>
          </p:nvPr>
        </p:nvSpPr>
        <p:spPr>
          <a:xfrm>
            <a:off x="2667000" y="1066800"/>
            <a:ext cx="5867400" cy="1143000"/>
          </a:xfrm>
        </p:spPr>
        <p:txBody>
          <a:bodyPr/>
          <a:lstStyle/>
          <a:p>
            <a:pPr algn="l"/>
            <a:r>
              <a:rPr lang="en-US" b="1" dirty="0">
                <a:solidFill>
                  <a:srgbClr val="216A95"/>
                </a:solidFill>
                <a:latin typeface="Arial" pitchFamily="34" charset="0"/>
                <a:cs typeface="Arial" pitchFamily="34" charset="0"/>
              </a:rPr>
              <a:t>Thank You!</a:t>
            </a:r>
          </a:p>
        </p:txBody>
      </p:sp>
      <p:pic>
        <p:nvPicPr>
          <p:cNvPr id="5" name="Picture 4"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6248400"/>
            <a:ext cx="9144000" cy="609600"/>
          </a:xfrm>
          <a:prstGeom prst="rect">
            <a:avLst/>
          </a:prstGeom>
        </p:spPr>
      </p:pic>
      <p:sp>
        <p:nvSpPr>
          <p:cNvPr id="7" name="Slide Number Placeholder 8"/>
          <p:cNvSpPr>
            <a:spLocks noGrp="1"/>
          </p:cNvSpPr>
          <p:nvPr>
            <p:ph type="sldNum" sz="quarter" idx="12"/>
          </p:nvPr>
        </p:nvSpPr>
        <p:spPr>
          <a:xfrm>
            <a:off x="0" y="6492875"/>
            <a:ext cx="381000" cy="365125"/>
          </a:xfrm>
        </p:spPr>
        <p:txBody>
          <a:bodyPr/>
          <a:lstStyle/>
          <a:p>
            <a:fld id="{325FF052-A754-4A75-911C-E4E5EEEC19B0}" type="slidenum">
              <a:rPr lang="en-US" b="1" smtClean="0">
                <a:solidFill>
                  <a:schemeClr val="bg1"/>
                </a:solidFill>
                <a:latin typeface="Arial" pitchFamily="34" charset="0"/>
                <a:cs typeface="Arial" pitchFamily="34" charset="0"/>
              </a:rPr>
              <a:pPr/>
              <a:t>96</a:t>
            </a:fld>
            <a:endParaRPr lang="en-US" b="1" dirty="0">
              <a:solidFill>
                <a:schemeClr val="bg1"/>
              </a:solidFill>
              <a:latin typeface="Arial" pitchFamily="34" charset="0"/>
              <a:cs typeface="Arial" pitchFamily="34" charset="0"/>
            </a:endParaRPr>
          </a:p>
        </p:txBody>
      </p:sp>
      <p:sp>
        <p:nvSpPr>
          <p:cNvPr id="14" name="TextBox 13"/>
          <p:cNvSpPr txBox="1"/>
          <p:nvPr/>
        </p:nvSpPr>
        <p:spPr>
          <a:xfrm>
            <a:off x="2667000" y="2895600"/>
            <a:ext cx="5943600" cy="1107996"/>
          </a:xfrm>
          <a:prstGeom prst="rect">
            <a:avLst/>
          </a:prstGeom>
          <a:noFill/>
        </p:spPr>
        <p:txBody>
          <a:bodyPr wrap="square" rtlCol="0">
            <a:spAutoFit/>
          </a:bodyPr>
          <a:lstStyle/>
          <a:p>
            <a:r>
              <a:rPr lang="en-US" sz="2200" b="1" dirty="0">
                <a:solidFill>
                  <a:srgbClr val="417764"/>
                </a:solidFill>
                <a:latin typeface="Arial" pitchFamily="34" charset="0"/>
                <a:cs typeface="Arial" pitchFamily="34" charset="0"/>
              </a:rPr>
              <a:t>Danielle Kreeger, Ph.D.</a:t>
            </a:r>
            <a:br>
              <a:rPr lang="en-US" sz="2200" dirty="0">
                <a:latin typeface="Arial" pitchFamily="34" charset="0"/>
                <a:cs typeface="Arial" pitchFamily="34" charset="0"/>
              </a:rPr>
            </a:br>
            <a:r>
              <a:rPr lang="en-US" sz="2200" b="1" dirty="0">
                <a:solidFill>
                  <a:srgbClr val="817275"/>
                </a:solidFill>
                <a:latin typeface="Arial" pitchFamily="34" charset="0"/>
                <a:cs typeface="Arial" pitchFamily="34" charset="0"/>
              </a:rPr>
              <a:t>Science Director</a:t>
            </a:r>
            <a:br>
              <a:rPr lang="en-US" sz="2200" b="1" dirty="0">
                <a:solidFill>
                  <a:srgbClr val="817275"/>
                </a:solidFill>
                <a:latin typeface="Arial" pitchFamily="34" charset="0"/>
                <a:cs typeface="Arial" pitchFamily="34" charset="0"/>
              </a:rPr>
            </a:br>
            <a:r>
              <a:rPr lang="en-US" sz="2200" b="1" dirty="0">
                <a:solidFill>
                  <a:srgbClr val="817275"/>
                </a:solidFill>
                <a:latin typeface="Arial" pitchFamily="34" charset="0"/>
                <a:cs typeface="Arial" pitchFamily="34" charset="0"/>
              </a:rPr>
              <a:t>(302) 655-990, x104 │ DelawareEstuary.org</a:t>
            </a:r>
          </a:p>
        </p:txBody>
      </p:sp>
      <p:sp>
        <p:nvSpPr>
          <p:cNvPr id="15" name="TextBox 14"/>
          <p:cNvSpPr txBox="1"/>
          <p:nvPr/>
        </p:nvSpPr>
        <p:spPr>
          <a:xfrm>
            <a:off x="2667000" y="4267200"/>
            <a:ext cx="5943600" cy="707886"/>
          </a:xfrm>
          <a:prstGeom prst="rect">
            <a:avLst/>
          </a:prstGeom>
          <a:noFill/>
        </p:spPr>
        <p:txBody>
          <a:bodyPr wrap="square" rtlCol="0">
            <a:spAutoFit/>
          </a:bodyPr>
          <a:lstStyle/>
          <a:p>
            <a:r>
              <a:rPr lang="en-US" sz="2000" b="1" i="1" dirty="0">
                <a:solidFill>
                  <a:srgbClr val="216A95"/>
                </a:solidFill>
                <a:latin typeface="Arial" pitchFamily="34" charset="0"/>
                <a:cs typeface="Arial" pitchFamily="34" charset="0"/>
              </a:rPr>
              <a:t>Connecting people, science, and nature </a:t>
            </a:r>
            <a:br>
              <a:rPr lang="en-US" sz="2000" b="1" i="1" dirty="0">
                <a:solidFill>
                  <a:srgbClr val="216A95"/>
                </a:solidFill>
                <a:latin typeface="Arial" pitchFamily="34" charset="0"/>
                <a:cs typeface="Arial" pitchFamily="34" charset="0"/>
              </a:rPr>
            </a:br>
            <a:r>
              <a:rPr lang="en-US" sz="2000" b="1" i="1" dirty="0">
                <a:solidFill>
                  <a:srgbClr val="216A95"/>
                </a:solidFill>
                <a:latin typeface="Arial" pitchFamily="34" charset="0"/>
                <a:cs typeface="Arial" pitchFamily="34" charset="0"/>
              </a:rPr>
              <a:t>for a healthy Delaware River and Bay</a:t>
            </a:r>
            <a:endParaRPr lang="en-US" sz="2000" dirty="0">
              <a:solidFill>
                <a:srgbClr val="216A95"/>
              </a:solidFill>
              <a:latin typeface="Arial" pitchFamily="34" charset="0"/>
              <a:cs typeface="Arial"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s://scontent-a.xx.fbcdn.net/hphotos-xpf1/v/t1.0-9/10389081_784236994966371_8700861149741384051_n.jpg?oh=607ef5d28a425ba9dc2e54d9f6e9b6e1&amp;oe=54C77C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3267" cy="629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2667000" y="0"/>
            <a:ext cx="5867400" cy="1143000"/>
          </a:xfrm>
        </p:spPr>
        <p:txBody>
          <a:bodyPr/>
          <a:lstStyle/>
          <a:p>
            <a:pPr algn="l"/>
            <a:r>
              <a:rPr lang="en-US" b="1" dirty="0">
                <a:solidFill>
                  <a:srgbClr val="216A95"/>
                </a:solidFill>
                <a:latin typeface="Arial" pitchFamily="34" charset="0"/>
                <a:cs typeface="Arial" pitchFamily="34" charset="0"/>
              </a:rPr>
              <a:t>Questions?</a:t>
            </a:r>
          </a:p>
        </p:txBody>
      </p:sp>
      <p:sp>
        <p:nvSpPr>
          <p:cNvPr id="7" name="Slide Number Placeholder 8"/>
          <p:cNvSpPr>
            <a:spLocks noGrp="1"/>
          </p:cNvSpPr>
          <p:nvPr>
            <p:ph type="sldNum" sz="quarter" idx="12"/>
          </p:nvPr>
        </p:nvSpPr>
        <p:spPr>
          <a:xfrm>
            <a:off x="0" y="6492875"/>
            <a:ext cx="381000" cy="365125"/>
          </a:xfrm>
        </p:spPr>
        <p:txBody>
          <a:bodyPr/>
          <a:lstStyle/>
          <a:p>
            <a:fld id="{325FF052-A754-4A75-911C-E4E5EEEC19B0}" type="slidenum">
              <a:rPr lang="en-US" b="1" smtClean="0">
                <a:solidFill>
                  <a:schemeClr val="bg1"/>
                </a:solidFill>
                <a:latin typeface="Arial" pitchFamily="34" charset="0"/>
                <a:cs typeface="Arial" pitchFamily="34" charset="0"/>
              </a:rPr>
              <a:pPr/>
              <a:t>97</a:t>
            </a:fld>
            <a:endParaRPr lang="en-US" b="1" dirty="0">
              <a:solidFill>
                <a:schemeClr val="bg1"/>
              </a:solidFill>
              <a:latin typeface="Arial" pitchFamily="34" charset="0"/>
              <a:cs typeface="Arial" pitchFamily="34" charset="0"/>
            </a:endParaRPr>
          </a:p>
        </p:txBody>
      </p:sp>
      <p:sp>
        <p:nvSpPr>
          <p:cNvPr id="10" name="Title 1"/>
          <p:cNvSpPr txBox="1">
            <a:spLocks/>
          </p:cNvSpPr>
          <p:nvPr/>
        </p:nvSpPr>
        <p:spPr bwMode="auto">
          <a:xfrm>
            <a:off x="609600" y="5346906"/>
            <a:ext cx="8246533" cy="485987"/>
          </a:xfrm>
          <a:prstGeom prst="rect">
            <a:avLst/>
          </a:prstGeom>
          <a:noFill/>
          <a:ln w="9525">
            <a:noFill/>
            <a:miter lim="800000"/>
            <a:headEnd/>
            <a:tailEnd/>
          </a:ln>
        </p:spPr>
        <p:txBody>
          <a:bodyPr anchor="b"/>
          <a:lstStyle/>
          <a:p>
            <a:pPr marL="0" lvl="2" algn="ctr" defTabSz="812810" eaLnBrk="0" fontAlgn="base" hangingPunct="0">
              <a:spcBef>
                <a:spcPct val="0"/>
              </a:spcBef>
              <a:spcAft>
                <a:spcPct val="0"/>
              </a:spcAft>
              <a:defRPr/>
            </a:pPr>
            <a:endParaRPr kumimoji="1" lang="en-US" sz="1778" b="1" kern="0" dirty="0">
              <a:solidFill>
                <a:srgbClr val="FFFF00"/>
              </a:solidFill>
              <a:latin typeface="Calibri"/>
              <a:cs typeface="Arial" charset="0"/>
            </a:endParaRPr>
          </a:p>
          <a:p>
            <a:pPr marL="0" lvl="2" algn="ctr" defTabSz="812810" eaLnBrk="0" fontAlgn="base" hangingPunct="0">
              <a:spcBef>
                <a:spcPct val="0"/>
              </a:spcBef>
              <a:spcAft>
                <a:spcPct val="0"/>
              </a:spcAft>
              <a:defRPr/>
            </a:pPr>
            <a:r>
              <a:rPr kumimoji="1" lang="en-US" sz="2133" b="1" u="sng" kern="0" dirty="0">
                <a:solidFill>
                  <a:srgbClr val="FFFF00"/>
                </a:solidFill>
                <a:latin typeface="Arial" panose="020B0604020202020204" pitchFamily="34" charset="0"/>
                <a:cs typeface="Arial" panose="020B0604020202020204" pitchFamily="34" charset="0"/>
              </a:rPr>
              <a:t>For More Info</a:t>
            </a:r>
          </a:p>
          <a:p>
            <a:pPr marL="0" lvl="2" algn="ctr" defTabSz="812810" eaLnBrk="0" fontAlgn="base" hangingPunct="0">
              <a:spcBef>
                <a:spcPct val="0"/>
              </a:spcBef>
              <a:spcAft>
                <a:spcPct val="0"/>
              </a:spcAft>
              <a:defRPr/>
            </a:pPr>
            <a:endParaRPr kumimoji="1" lang="en-US" sz="800" b="1" kern="0" dirty="0">
              <a:solidFill>
                <a:srgbClr val="FFFF00"/>
              </a:solidFill>
              <a:latin typeface="Arial" panose="020B0604020202020204" pitchFamily="34" charset="0"/>
              <a:cs typeface="Arial" panose="020B0604020202020204" pitchFamily="34" charset="0"/>
            </a:endParaRPr>
          </a:p>
          <a:p>
            <a:pPr marL="0" lvl="2" algn="ctr" defTabSz="812810" eaLnBrk="0" fontAlgn="base" hangingPunct="0">
              <a:spcBef>
                <a:spcPct val="0"/>
              </a:spcBef>
              <a:spcAft>
                <a:spcPct val="0"/>
              </a:spcAft>
              <a:defRPr/>
            </a:pPr>
            <a:r>
              <a:rPr lang="en-US" sz="1778" b="1" i="1" dirty="0">
                <a:solidFill>
                  <a:srgbClr val="FFFF00"/>
                </a:solidFill>
                <a:latin typeface="Arial" panose="020B0604020202020204" pitchFamily="34" charset="0"/>
                <a:cs typeface="Arial" panose="020B0604020202020204" pitchFamily="34" charset="0"/>
              </a:rPr>
              <a:t>http://delawareestuary.org</a:t>
            </a:r>
            <a:endParaRPr kumimoji="1" lang="en-US" sz="1778" b="1" kern="0" dirty="0">
              <a:solidFill>
                <a:srgbClr val="FFFF00"/>
              </a:solidFill>
              <a:latin typeface="Calibri"/>
              <a:cs typeface="Arial" charset="0"/>
            </a:endParaRPr>
          </a:p>
        </p:txBody>
      </p:sp>
      <p:grpSp>
        <p:nvGrpSpPr>
          <p:cNvPr id="11" name="Group 10"/>
          <p:cNvGrpSpPr/>
          <p:nvPr/>
        </p:nvGrpSpPr>
        <p:grpSpPr>
          <a:xfrm>
            <a:off x="0" y="6048904"/>
            <a:ext cx="9296400" cy="809096"/>
            <a:chOff x="1828799" y="1828801"/>
            <a:chExt cx="5920510" cy="3886199"/>
          </a:xfrm>
        </p:grpSpPr>
        <p:pic>
          <p:nvPicPr>
            <p:cNvPr id="12" name="Picture 11" descr="Footer Swoosh.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28799" y="1905000"/>
              <a:ext cx="5911037" cy="3810000"/>
            </a:xfrm>
            <a:prstGeom prst="rect">
              <a:avLst/>
            </a:prstGeom>
          </p:spPr>
        </p:pic>
        <p:sp>
          <p:nvSpPr>
            <p:cNvPr id="16" name="Freeform: Shape 25"/>
            <p:cNvSpPr/>
            <p:nvPr/>
          </p:nvSpPr>
          <p:spPr>
            <a:xfrm>
              <a:off x="1828800" y="1828801"/>
              <a:ext cx="5920509" cy="2059708"/>
            </a:xfrm>
            <a:custGeom>
              <a:avLst/>
              <a:gdLst>
                <a:gd name="connsiteX0" fmla="*/ 0 w 5920509"/>
                <a:gd name="connsiteY0" fmla="*/ 9236 h 1995054"/>
                <a:gd name="connsiteX1" fmla="*/ 295564 w 5920509"/>
                <a:gd name="connsiteY1" fmla="*/ 332509 h 1995054"/>
                <a:gd name="connsiteX2" fmla="*/ 646545 w 5920509"/>
                <a:gd name="connsiteY2" fmla="*/ 692727 h 1995054"/>
                <a:gd name="connsiteX3" fmla="*/ 1071418 w 5920509"/>
                <a:gd name="connsiteY3" fmla="*/ 979054 h 1995054"/>
                <a:gd name="connsiteX4" fmla="*/ 1681018 w 5920509"/>
                <a:gd name="connsiteY4" fmla="*/ 1357745 h 1995054"/>
                <a:gd name="connsiteX5" fmla="*/ 2272145 w 5920509"/>
                <a:gd name="connsiteY5" fmla="*/ 1662545 h 1995054"/>
                <a:gd name="connsiteX6" fmla="*/ 2983345 w 5920509"/>
                <a:gd name="connsiteY6" fmla="*/ 1884218 h 1995054"/>
                <a:gd name="connsiteX7" fmla="*/ 3426691 w 5920509"/>
                <a:gd name="connsiteY7" fmla="*/ 1985818 h 1995054"/>
                <a:gd name="connsiteX8" fmla="*/ 3703782 w 5920509"/>
                <a:gd name="connsiteY8" fmla="*/ 1995054 h 1995054"/>
                <a:gd name="connsiteX9" fmla="*/ 4119418 w 5920509"/>
                <a:gd name="connsiteY9" fmla="*/ 1958109 h 1995054"/>
                <a:gd name="connsiteX10" fmla="*/ 4387273 w 5920509"/>
                <a:gd name="connsiteY10" fmla="*/ 1884218 h 1995054"/>
                <a:gd name="connsiteX11" fmla="*/ 4756727 w 5920509"/>
                <a:gd name="connsiteY11" fmla="*/ 1727200 h 1995054"/>
                <a:gd name="connsiteX12" fmla="*/ 5061527 w 5920509"/>
                <a:gd name="connsiteY12" fmla="*/ 1514763 h 1995054"/>
                <a:gd name="connsiteX13" fmla="*/ 5347855 w 5920509"/>
                <a:gd name="connsiteY13" fmla="*/ 1265381 h 1995054"/>
                <a:gd name="connsiteX14" fmla="*/ 5615709 w 5920509"/>
                <a:gd name="connsiteY14" fmla="*/ 951345 h 1995054"/>
                <a:gd name="connsiteX15" fmla="*/ 5828145 w 5920509"/>
                <a:gd name="connsiteY15" fmla="*/ 628072 h 1995054"/>
                <a:gd name="connsiteX16" fmla="*/ 5920509 w 5920509"/>
                <a:gd name="connsiteY16" fmla="*/ 406400 h 1995054"/>
                <a:gd name="connsiteX17" fmla="*/ 5911273 w 5920509"/>
                <a:gd name="connsiteY17" fmla="*/ 0 h 1995054"/>
                <a:gd name="connsiteX18" fmla="*/ 0 w 5920509"/>
                <a:gd name="connsiteY18" fmla="*/ 9236 h 199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509" h="1995054">
                  <a:moveTo>
                    <a:pt x="0" y="9236"/>
                  </a:moveTo>
                  <a:lnTo>
                    <a:pt x="295564" y="332509"/>
                  </a:lnTo>
                  <a:lnTo>
                    <a:pt x="646545" y="692727"/>
                  </a:lnTo>
                  <a:lnTo>
                    <a:pt x="1071418" y="979054"/>
                  </a:lnTo>
                  <a:lnTo>
                    <a:pt x="1681018" y="1357745"/>
                  </a:lnTo>
                  <a:lnTo>
                    <a:pt x="2272145" y="1662545"/>
                  </a:lnTo>
                  <a:lnTo>
                    <a:pt x="2983345" y="1884218"/>
                  </a:lnTo>
                  <a:lnTo>
                    <a:pt x="3426691" y="1985818"/>
                  </a:lnTo>
                  <a:lnTo>
                    <a:pt x="3703782" y="1995054"/>
                  </a:lnTo>
                  <a:lnTo>
                    <a:pt x="4119418" y="1958109"/>
                  </a:lnTo>
                  <a:lnTo>
                    <a:pt x="4387273" y="1884218"/>
                  </a:lnTo>
                  <a:lnTo>
                    <a:pt x="4756727" y="1727200"/>
                  </a:lnTo>
                  <a:lnTo>
                    <a:pt x="5061527" y="1514763"/>
                  </a:lnTo>
                  <a:lnTo>
                    <a:pt x="5347855" y="1265381"/>
                  </a:lnTo>
                  <a:lnTo>
                    <a:pt x="5615709" y="951345"/>
                  </a:lnTo>
                  <a:lnTo>
                    <a:pt x="5828145" y="628072"/>
                  </a:lnTo>
                  <a:lnTo>
                    <a:pt x="5920509" y="406400"/>
                  </a:lnTo>
                  <a:lnTo>
                    <a:pt x="5911273" y="0"/>
                  </a:lnTo>
                  <a:lnTo>
                    <a:pt x="0" y="92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923475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5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EREN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SERE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82048" tIns="41025" rIns="82048" bIns="41025"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00"/>
        </a:dk2>
        <a:lt2>
          <a:srgbClr val="000000"/>
        </a:lt2>
        <a:accent1>
          <a:srgbClr val="FFCCFF"/>
        </a:accent1>
        <a:accent2>
          <a:srgbClr val="333399"/>
        </a:accent2>
        <a:accent3>
          <a:srgbClr val="AAAAAA"/>
        </a:accent3>
        <a:accent4>
          <a:srgbClr val="DADADA"/>
        </a:accent4>
        <a:accent5>
          <a:srgbClr val="FFE2F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PowerPoint Template</Template>
  <TotalTime>2281</TotalTime>
  <Words>5283</Words>
  <Application>Microsoft Office PowerPoint</Application>
  <PresentationFormat>On-screen Show (4:3)</PresentationFormat>
  <Paragraphs>853</Paragraphs>
  <Slides>97</Slides>
  <Notes>64</Notes>
  <HiddenSlides>0</HiddenSlides>
  <MMClips>2</MMClips>
  <ScaleCrop>false</ScaleCrop>
  <HeadingPairs>
    <vt:vector size="8" baseType="variant">
      <vt:variant>
        <vt:lpstr>Fonts Used</vt:lpstr>
      </vt:variant>
      <vt:variant>
        <vt:i4>10</vt:i4>
      </vt:variant>
      <vt:variant>
        <vt:lpstr>Theme</vt:lpstr>
      </vt:variant>
      <vt:variant>
        <vt:i4>28</vt:i4>
      </vt:variant>
      <vt:variant>
        <vt:lpstr>Embedded OLE Servers</vt:lpstr>
      </vt:variant>
      <vt:variant>
        <vt:i4>1</vt:i4>
      </vt:variant>
      <vt:variant>
        <vt:lpstr>Slide Titles</vt:lpstr>
      </vt:variant>
      <vt:variant>
        <vt:i4>97</vt:i4>
      </vt:variant>
    </vt:vector>
  </HeadingPairs>
  <TitlesOfParts>
    <vt:vector size="136" baseType="lpstr">
      <vt:lpstr>Arial</vt:lpstr>
      <vt:lpstr>Avenir LT Std 55 Roman</vt:lpstr>
      <vt:lpstr>Calibri</vt:lpstr>
      <vt:lpstr>Comic Sans MS</vt:lpstr>
      <vt:lpstr>ImagoBook</vt:lpstr>
      <vt:lpstr>Lucida Sans Unicode</vt:lpstr>
      <vt:lpstr>Monotype Sorts</vt:lpstr>
      <vt:lpstr>Symbol</vt:lpstr>
      <vt:lpstr>Times New Roman</vt:lpstr>
      <vt:lpstr>Wingdings 2</vt:lpstr>
      <vt:lpstr>Office Theme</vt:lpstr>
      <vt:lpstr>5_Office Theme</vt:lpstr>
      <vt:lpstr>SERENE</vt:lpstr>
      <vt:lpstr>4_SERENE</vt:lpstr>
      <vt:lpstr>Default Design</vt:lpstr>
      <vt:lpstr>1_Default Design</vt:lpstr>
      <vt:lpstr>5_Default Design</vt:lpstr>
      <vt:lpstr>7_Default Design</vt:lpstr>
      <vt:lpstr>8_Default Design</vt:lpstr>
      <vt:lpstr>9_Default Design</vt:lpstr>
      <vt:lpstr>10_Default Design</vt:lpstr>
      <vt:lpstr>12_Default Design</vt:lpstr>
      <vt:lpstr>6_Office Theme</vt:lpstr>
      <vt:lpstr>1_Office Theme</vt:lpstr>
      <vt:lpstr>13_Default Design</vt:lpstr>
      <vt:lpstr>14_Default Design</vt:lpstr>
      <vt:lpstr>15_Default Design</vt:lpstr>
      <vt:lpstr>3_Office Theme</vt:lpstr>
      <vt:lpstr>9_SERENE</vt:lpstr>
      <vt:lpstr>2_SERENE</vt:lpstr>
      <vt:lpstr>6_SERENE</vt:lpstr>
      <vt:lpstr>7_SERENE</vt:lpstr>
      <vt:lpstr>9_Office Theme</vt:lpstr>
      <vt:lpstr>10_Office Theme</vt:lpstr>
      <vt:lpstr>15_SERENE</vt:lpstr>
      <vt:lpstr>12_Office Theme</vt:lpstr>
      <vt:lpstr>13_Office Theme</vt:lpstr>
      <vt:lpstr>11_Default Design</vt:lpstr>
      <vt:lpstr>Picture</vt:lpstr>
      <vt:lpstr>Investing in Nature to Promote Cleaner Water and Healthier Communities Danielle Kreeger  </vt:lpstr>
      <vt:lpstr>Overview</vt:lpstr>
      <vt:lpstr>PowerPoint Presentation</vt:lpstr>
      <vt:lpstr>PowerPoint Presentation</vt:lpstr>
      <vt:lpstr>PowerPoint Presentation</vt:lpstr>
      <vt:lpstr>PowerPoint Presentation</vt:lpstr>
      <vt:lpstr>PowerPoint Presentation</vt:lpstr>
      <vt:lpstr>Overview</vt:lpstr>
      <vt:lpstr>PowerPoint Presentation</vt:lpstr>
      <vt:lpstr>Coastal  Wetlands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Coastal Wetland Loss</vt:lpstr>
      <vt:lpstr>PowerPoint Presentation</vt:lpstr>
      <vt:lpstr>PowerPoint Presentation</vt:lpstr>
      <vt:lpstr>Trends</vt:lpstr>
      <vt:lpstr>Model Predictions</vt:lpstr>
      <vt:lpstr>PowerPoint Presentation</vt:lpstr>
      <vt:lpstr>State of the Estuary Report</vt:lpstr>
      <vt:lpstr>Climate Change</vt:lpstr>
      <vt:lpstr>Positive Messages</vt:lpstr>
      <vt:lpstr>Negatives</vt:lpstr>
      <vt:lpstr>Loss of Nature’s Benefits</vt:lpstr>
      <vt:lpstr>PowerPoint Presentation</vt:lpstr>
      <vt:lpstr>PowerPoint Presentation</vt:lpstr>
      <vt:lpstr>PowerPoint Presentation</vt:lpstr>
      <vt:lpstr>Overview</vt:lpstr>
      <vt:lpstr>PowerPoint Presentation</vt:lpstr>
      <vt:lpstr>Blue Collar Bivalves</vt:lpstr>
      <vt:lpstr>Blue Collar Bivalves</vt:lpstr>
      <vt:lpstr>PowerPoint Presentation</vt:lpstr>
      <vt:lpstr>PowerPoint Presentation</vt:lpstr>
      <vt:lpstr>Clearance Rates Temperatures &gt;20oC</vt:lpstr>
      <vt:lpstr>Mussel Surveys</vt:lpstr>
      <vt:lpstr>PowerPoint Presentation</vt:lpstr>
      <vt:lpstr>PowerPoint Presentation</vt:lpstr>
      <vt:lpstr>PowerPoint Presentation</vt:lpstr>
      <vt:lpstr>PowerPoint Presentation</vt:lpstr>
      <vt:lpstr>PowerPoint Presentation</vt:lpstr>
      <vt:lpstr>How much would it cost to replace lost mussels and services with designed systems?</vt:lpstr>
      <vt:lpstr>Bivalve Population Declines</vt:lpstr>
      <vt:lpstr>Loss of Nature’s Benefits</vt:lpstr>
      <vt:lpstr>PowerPoint Presentation</vt:lpstr>
      <vt:lpstr>Overview</vt:lpstr>
      <vt:lpstr>Shellfish Enhancement – We Have the Tech !</vt:lpstr>
      <vt:lpstr>PowerPoint Presentation</vt:lpstr>
      <vt:lpstr>Wetland Tactics</vt:lpstr>
      <vt:lpstr>Bio-Based Living Shoreline</vt:lpstr>
      <vt:lpstr>PowerPoint Presentation</vt:lpstr>
      <vt:lpstr>PowerPoint Presentation</vt:lpstr>
      <vt:lpstr>PowerPoint Presentation</vt:lpstr>
      <vt:lpstr>PowerPoint Presentation</vt:lpstr>
      <vt:lpstr>PowerPoint Presentation</vt:lpstr>
      <vt:lpstr>PowerPoint Presentation</vt:lpstr>
      <vt:lpstr>Bio-Based Living Shoreline</vt:lpstr>
      <vt:lpstr>Hybrid Living Shoreline</vt:lpstr>
      <vt:lpstr>PowerPoint Presentation</vt:lpstr>
      <vt:lpstr>PowerPoint Presentation</vt:lpstr>
      <vt:lpstr>PowerPoint Presentation</vt:lpstr>
      <vt:lpstr>PowerPoint Presentation</vt:lpstr>
      <vt:lpstr>PowerPoint Presentation</vt:lpstr>
      <vt:lpstr>PowerPoint Presentation</vt:lpstr>
      <vt:lpstr>Hybrid Living Shoreline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Alewife Floaters</vt:lpstr>
      <vt:lpstr>Alewife Floaters</vt:lpstr>
      <vt:lpstr>Alewife Floaters</vt:lpstr>
      <vt:lpstr>Which Species is Best?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PDE Science Programs  Examples</dc:title>
  <dc:creator>Danielle Kreeger</dc:creator>
  <cp:lastModifiedBy>Danielle Kreeger</cp:lastModifiedBy>
  <cp:revision>242</cp:revision>
  <dcterms:created xsi:type="dcterms:W3CDTF">2017-01-18T14:16:49Z</dcterms:created>
  <dcterms:modified xsi:type="dcterms:W3CDTF">2018-04-09T19:12:13Z</dcterms:modified>
</cp:coreProperties>
</file>